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tiff" ContentType="image/tiff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7"/>
  </p:notesMasterIdLst>
  <p:sldIdLst>
    <p:sldId id="256" r:id="rId2"/>
    <p:sldId id="260" r:id="rId3"/>
    <p:sldId id="294" r:id="rId4"/>
    <p:sldId id="258" r:id="rId5"/>
    <p:sldId id="265" r:id="rId6"/>
    <p:sldId id="295" r:id="rId7"/>
    <p:sldId id="266" r:id="rId8"/>
    <p:sldId id="267" r:id="rId9"/>
    <p:sldId id="268" r:id="rId10"/>
    <p:sldId id="269" r:id="rId11"/>
    <p:sldId id="270" r:id="rId12"/>
    <p:sldId id="271" r:id="rId13"/>
    <p:sldId id="274" r:id="rId14"/>
    <p:sldId id="275" r:id="rId15"/>
    <p:sldId id="276" r:id="rId16"/>
    <p:sldId id="288" r:id="rId17"/>
    <p:sldId id="277" r:id="rId18"/>
    <p:sldId id="281" r:id="rId19"/>
    <p:sldId id="285" r:id="rId20"/>
    <p:sldId id="272" r:id="rId21"/>
    <p:sldId id="296" r:id="rId22"/>
    <p:sldId id="291" r:id="rId23"/>
    <p:sldId id="297" r:id="rId24"/>
    <p:sldId id="289" r:id="rId25"/>
    <p:sldId id="259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444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78B9EE-308E-433A-9C69-18B5F99DE048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06885A-94B3-4276-B59F-1D12C530C9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524310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06885A-94B3-4276-B59F-1D12C530C9E6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23428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5239D-35AE-4179-993E-C5227DB217DE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6737B-B3C4-4B08-861F-2403903479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638613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5239D-35AE-4179-993E-C5227DB217DE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6737B-B3C4-4B08-861F-2403903479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492352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5239D-35AE-4179-993E-C5227DB217DE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6737B-B3C4-4B08-861F-2403903479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82419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5239D-35AE-4179-993E-C5227DB217DE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6737B-B3C4-4B08-861F-2403903479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21660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5239D-35AE-4179-993E-C5227DB217DE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6737B-B3C4-4B08-861F-2403903479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75694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5239D-35AE-4179-993E-C5227DB217DE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6737B-B3C4-4B08-861F-2403903479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32400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5239D-35AE-4179-993E-C5227DB217DE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6737B-B3C4-4B08-861F-2403903479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078026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5239D-35AE-4179-993E-C5227DB217DE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6737B-B3C4-4B08-861F-2403903479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006075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5239D-35AE-4179-993E-C5227DB217DE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6737B-B3C4-4B08-861F-2403903479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954791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5239D-35AE-4179-993E-C5227DB217DE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6737B-B3C4-4B08-861F-2403903479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140787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5239D-35AE-4179-993E-C5227DB217DE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6737B-B3C4-4B08-861F-2403903479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368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A5239D-35AE-4179-993E-C5227DB217DE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46737B-B3C4-4B08-861F-2403903479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305784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tiff"/><Relationship Id="rId2" Type="http://schemas.openxmlformats.org/officeDocument/2006/relationships/image" Target="../media/image26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tif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hyperlink" Target="http://www.yarfoto.ru/cartoon-klipart/cartoon-klipart42.gif" TargetMode="External"/><Relationship Id="rId7" Type="http://schemas.openxmlformats.org/officeDocument/2006/relationships/hyperlink" Target="http://www.3dmodels.su/products_pictures/25scul.jpg" TargetMode="External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5" Type="http://schemas.openxmlformats.org/officeDocument/2006/relationships/hyperlink" Target="http://2.bp.blogspot.com/_mqNiAkT1BtI/S-mwMcC52VI/AAAAAAAAAAM/c_omPOuEua0/S600/463091217%20garden%20gnome.jpg" TargetMode="External"/><Relationship Id="rId4" Type="http://schemas.openxmlformats.org/officeDocument/2006/relationships/image" Target="../media/image30.png"/><Relationship Id="rId9" Type="http://schemas.openxmlformats.org/officeDocument/2006/relationships/image" Target="../media/image33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3" Type="http://schemas.openxmlformats.org/officeDocument/2006/relationships/image" Target="../media/image38.jpeg"/><Relationship Id="rId7" Type="http://schemas.openxmlformats.org/officeDocument/2006/relationships/image" Target="../media/image42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10" Type="http://schemas.openxmlformats.org/officeDocument/2006/relationships/image" Target="../media/image45.jpeg"/><Relationship Id="rId4" Type="http://schemas.openxmlformats.org/officeDocument/2006/relationships/image" Target="../media/image39.jpeg"/><Relationship Id="rId9" Type="http://schemas.openxmlformats.org/officeDocument/2006/relationships/image" Target="../media/image44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microsoft.com/office/2007/relationships/hdphoto" Target="../media/hdphoto6.wdp"/><Relationship Id="rId3" Type="http://schemas.microsoft.com/office/2007/relationships/hdphoto" Target="../media/hdphoto1.wdp"/><Relationship Id="rId7" Type="http://schemas.microsoft.com/office/2007/relationships/hdphoto" Target="../media/hdphoto3.wdp"/><Relationship Id="rId12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microsoft.com/office/2007/relationships/hdphoto" Target="../media/hdphoto5.wdp"/><Relationship Id="rId5" Type="http://schemas.microsoft.com/office/2007/relationships/hdphoto" Target="../media/hdphoto2.wdp"/><Relationship Id="rId10" Type="http://schemas.openxmlformats.org/officeDocument/2006/relationships/image" Target="../media/image9.png"/><Relationship Id="rId4" Type="http://schemas.openxmlformats.org/officeDocument/2006/relationships/image" Target="../media/image6.png"/><Relationship Id="rId9" Type="http://schemas.microsoft.com/office/2007/relationships/hdphoto" Target="../media/hdphoto4.wdp"/><Relationship Id="rId1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067944" y="1484784"/>
            <a:ext cx="4680520" cy="2160240"/>
          </a:xfrm>
        </p:spPr>
        <p:txBody>
          <a:bodyPr>
            <a:normAutofit fontScale="90000"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ru-RU" sz="54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5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собенности работы </a:t>
            </a:r>
            <a:br>
              <a:rPr lang="ru-RU" sz="5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 одарёнными                 детьми </a:t>
            </a:r>
            <a:br>
              <a:rPr lang="ru-RU" sz="5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начальной школе.</a:t>
            </a:r>
            <a:endParaRPr lang="ru-RU" sz="5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08104" y="4869160"/>
            <a:ext cx="3488432" cy="1584176"/>
          </a:xfrm>
        </p:spPr>
        <p:txBody>
          <a:bodyPr>
            <a:normAutofit fontScale="47500" lnSpcReduction="20000"/>
          </a:bodyPr>
          <a:lstStyle/>
          <a:p>
            <a:pPr algn="r"/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Подготовила учитель начальных классов </a:t>
            </a:r>
          </a:p>
          <a:p>
            <a:pPr algn="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МОУ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Шатковская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СОШ №1</a:t>
            </a:r>
          </a:p>
          <a:p>
            <a:pPr algn="r"/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Маякина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Марина Юрьевна</a:t>
            </a:r>
          </a:p>
          <a:p>
            <a:pPr algn="r"/>
            <a:endParaRPr lang="ru-RU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F:\Фото\CIMG708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692696"/>
            <a:ext cx="3888432" cy="482453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132917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Формы работы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908720"/>
            <a:ext cx="8640960" cy="554461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89620" y="908720"/>
            <a:ext cx="2952328" cy="864096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Классно-урочная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796136" y="851722"/>
            <a:ext cx="3096344" cy="921094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Консультирование по возникшей проблеме</a:t>
            </a:r>
            <a:endParaRPr lang="ru-RU" sz="20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292796" y="1988840"/>
            <a:ext cx="2978224" cy="864096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Дискуссия</a:t>
            </a:r>
            <a:endParaRPr lang="ru-RU" sz="32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572000" y="1991308"/>
            <a:ext cx="3024336" cy="864096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Игра</a:t>
            </a:r>
            <a:endParaRPr lang="ru-RU" sz="36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51520" y="3140968"/>
            <a:ext cx="2592288" cy="1008112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 w="12700">
                  <a:solidFill>
                    <a:schemeClr val="tx1"/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Предметные олимпиады</a:t>
            </a:r>
            <a:endParaRPr lang="ru-RU" dirty="0">
              <a:ln w="12700">
                <a:solidFill>
                  <a:schemeClr val="tx1"/>
                </a:solidFill>
              </a:ln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417438" y="3176972"/>
            <a:ext cx="2448272" cy="941141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chemeClr val="tx1"/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Интеллектуальные марафоны</a:t>
            </a:r>
            <a:endParaRPr lang="ru-RU" dirty="0">
              <a:ln>
                <a:solidFill>
                  <a:schemeClr val="tx1"/>
                </a:solidFill>
              </a:ln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431430" y="3176972"/>
            <a:ext cx="2448272" cy="936104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Конкурсы и викторины</a:t>
            </a:r>
            <a:endParaRPr lang="ru-RU" dirty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60884" y="4509120"/>
            <a:ext cx="2530388" cy="864096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Словесные </a:t>
            </a:r>
          </a:p>
          <a:p>
            <a:pPr algn="ctr"/>
            <a:r>
              <a:rPr lang="ru-RU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игры и забавы</a:t>
            </a:r>
            <a:endParaRPr lang="ru-RU" dirty="0">
              <a:ln>
                <a:solidFill>
                  <a:schemeClr val="tx1"/>
                </a:solidFill>
              </a:ln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489446" y="4509120"/>
            <a:ext cx="2376264" cy="864096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Проекты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467434" y="4509120"/>
            <a:ext cx="2376264" cy="864096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Ролевые игры </a:t>
            </a:r>
            <a:endParaRPr lang="ru-RU" dirty="0">
              <a:ln>
                <a:solidFill>
                  <a:schemeClr val="tx1"/>
                </a:solidFill>
              </a:ln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339752" y="5589240"/>
            <a:ext cx="4392488" cy="864096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Индивидуальные творческие задания</a:t>
            </a:r>
            <a:endParaRPr lang="ru-RU" sz="2000" dirty="0">
              <a:ln>
                <a:solidFill>
                  <a:schemeClr val="tx1"/>
                </a:solidFill>
              </a:ln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70602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187" y="260648"/>
            <a:ext cx="9036496" cy="2002234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Одна из главных черт одарённых детей - упорное нежелание делать то, что ему    неинтересно.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user\Desktop\Бушуева Педсовет, апрель\Картинки умнички\2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643174" y="3214686"/>
            <a:ext cx="3600400" cy="252028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27359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Работа с родителями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980728"/>
            <a:ext cx="8229600" cy="4824536"/>
          </a:xfrm>
        </p:spPr>
        <p:txBody>
          <a:bodyPr/>
          <a:lstStyle/>
          <a:p>
            <a:pPr>
              <a:buClr>
                <a:srgbClr val="002060"/>
              </a:buClr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Психологическое сопровождение семьи  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одарённого ребёнка.</a:t>
            </a:r>
          </a:p>
          <a:p>
            <a:pPr>
              <a:buFont typeface="Wingdings" pitchFamily="2" charset="2"/>
              <a:buChar char="q"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Информационная среда для родителей.</a:t>
            </a:r>
          </a:p>
          <a:p>
            <a:pPr>
              <a:buFont typeface="Wingdings" pitchFamily="2" charset="2"/>
              <a:buChar char="q"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Совместная практическая деятельность 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ребёнка и его родителей.</a:t>
            </a:r>
          </a:p>
          <a:p>
            <a:pPr>
              <a:buFont typeface="Wingdings" pitchFamily="2" charset="2"/>
              <a:buChar char="q"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Поддержка и поощрение родителей на 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уровне школы.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flipH="1">
            <a:off x="6948264" y="4221088"/>
            <a:ext cx="1962261" cy="244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327637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tulip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23528" y="1628800"/>
            <a:ext cx="1766348" cy="376150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5" name="Picture 2" descr="7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033525" y="332656"/>
            <a:ext cx="1714939" cy="166994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6" name="Picture 10" descr="647760_bunch_of_daisie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771800" y="2518073"/>
            <a:ext cx="3096344" cy="28089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7" name="Picture 8" descr="small_ирис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503340" y="2916291"/>
            <a:ext cx="2352502" cy="23762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179512" y="5636096"/>
            <a:ext cx="1728192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x</a:t>
            </a:r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 </a:t>
            </a:r>
            <a:r>
              <a:rPr lang="en-US" sz="5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X</a:t>
            </a:r>
            <a:endParaRPr lang="ru-RU" sz="5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  <a:latin typeface="Comic Sans MS" pitchFamily="66" charset="0"/>
            </a:endParaRPr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3167447" y="1344009"/>
            <a:ext cx="230505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x</a:t>
            </a:r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 </a:t>
            </a:r>
            <a:r>
              <a:rPr lang="en-US" sz="5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X</a:t>
            </a:r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 </a:t>
            </a:r>
            <a:r>
              <a:rPr lang="en-US" sz="28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x</a:t>
            </a:r>
            <a:endParaRPr lang="ru-RU" sz="5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  <a:latin typeface="Comic Sans MS" pitchFamily="66" charset="0"/>
            </a:endParaRP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6610718" y="5805264"/>
            <a:ext cx="2137746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X </a:t>
            </a:r>
            <a:r>
              <a:rPr lang="en-US" sz="32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x</a:t>
            </a:r>
            <a:endParaRPr lang="ru-RU" sz="5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  <a:latin typeface="Comic Sans MS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9552" y="404664"/>
            <a:ext cx="58326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Вышивание крестиком.</a:t>
            </a:r>
            <a:endParaRPr lang="ru-RU" sz="32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01108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уроках русского языка…</a:t>
            </a:r>
            <a:endParaRPr lang="ru-RU" sz="28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908720"/>
            <a:ext cx="8507288" cy="5688632"/>
          </a:xfrm>
        </p:spPr>
        <p:txBody>
          <a:bodyPr>
            <a:normAutofit fontScale="25000" lnSpcReduction="20000"/>
          </a:bodyPr>
          <a:lstStyle/>
          <a:p>
            <a:pPr marL="0" indent="0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62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1) Расставь  </a:t>
            </a:r>
            <a:r>
              <a:rPr lang="ru-RU" sz="6200" b="1" i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буквы </a:t>
            </a:r>
            <a:r>
              <a:rPr lang="ru-RU" sz="62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в  алфавитном  порядке  </a:t>
            </a:r>
            <a:r>
              <a:rPr lang="ru-RU" sz="6200" b="1" i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 </a:t>
            </a:r>
            <a:r>
              <a:rPr lang="ru-RU" sz="62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запиши  получившееся  слово</a:t>
            </a:r>
            <a:r>
              <a:rPr lang="ru-RU" sz="6200" b="1" i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: </a:t>
            </a:r>
            <a:endParaRPr lang="ru-RU" sz="6200" b="1" i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ru-RU" sz="80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щ, </a:t>
            </a:r>
            <a:r>
              <a:rPr lang="ru-RU" sz="8000" b="1" i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о</a:t>
            </a:r>
            <a:r>
              <a:rPr lang="ru-RU" sz="80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, р</a:t>
            </a:r>
            <a:r>
              <a:rPr lang="ru-RU" sz="8000" b="1" i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, б </a:t>
            </a:r>
            <a:r>
              <a:rPr lang="ru-RU" sz="6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________________________________</a:t>
            </a:r>
            <a:endParaRPr lang="ru-RU" sz="62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ru-RU" sz="80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е, </a:t>
            </a:r>
            <a:r>
              <a:rPr lang="ru-RU" sz="8000" b="1" i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л, о, д </a:t>
            </a:r>
            <a:r>
              <a:rPr lang="ru-RU" sz="62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_________________________________</a:t>
            </a:r>
            <a:endParaRPr lang="ru-RU" sz="62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ru-RU" sz="80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н, </a:t>
            </a:r>
            <a:r>
              <a:rPr lang="ru-RU" sz="8000" b="1" i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ы, о, т</a:t>
            </a:r>
            <a:r>
              <a:rPr lang="ru-RU" sz="62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________________________________</a:t>
            </a:r>
            <a:endParaRPr lang="ru-RU" sz="62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0">
              <a:lnSpc>
                <a:spcPct val="150000"/>
              </a:lnSpc>
              <a:spcAft>
                <a:spcPts val="0"/>
              </a:spcAft>
              <a:buNone/>
            </a:pPr>
            <a:endParaRPr lang="ru-RU" sz="6200" b="1" i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ru-RU" sz="62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2</a:t>
            </a:r>
            <a:r>
              <a:rPr lang="ru-RU" sz="6200" b="1" i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) Как правильно сказать? </a:t>
            </a:r>
          </a:p>
          <a:p>
            <a:pPr marL="0" indent="0" algn="ctr">
              <a:lnSpc>
                <a:spcPct val="120000"/>
              </a:lnSpc>
              <a:spcAft>
                <a:spcPts val="0"/>
              </a:spcAft>
              <a:buNone/>
            </a:pPr>
            <a:r>
              <a:rPr lang="ru-RU" sz="6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У </a:t>
            </a:r>
            <a:r>
              <a:rPr lang="ru-RU" sz="6200" b="1" dirty="0" err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рыбов</a:t>
            </a:r>
            <a:r>
              <a:rPr lang="ru-RU" sz="62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нет зубов?  </a:t>
            </a:r>
            <a:r>
              <a:rPr lang="ru-RU" sz="6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                    У </a:t>
            </a:r>
            <a:r>
              <a:rPr lang="ru-RU" sz="6200" b="1" dirty="0" err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рыбей</a:t>
            </a:r>
            <a:r>
              <a:rPr lang="ru-RU" sz="62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нет </a:t>
            </a:r>
            <a:r>
              <a:rPr lang="ru-RU" sz="6200" b="1" dirty="0" err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зубей</a:t>
            </a:r>
            <a:r>
              <a:rPr lang="ru-RU" sz="62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?  </a:t>
            </a:r>
            <a:r>
              <a:rPr lang="ru-RU" sz="6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                           У </a:t>
            </a:r>
            <a:r>
              <a:rPr lang="ru-RU" sz="62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рыб нет зуб</a:t>
            </a:r>
            <a:r>
              <a:rPr lang="ru-RU" sz="6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?               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ru-RU" sz="62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Или </a:t>
            </a:r>
            <a:r>
              <a:rPr lang="ru-RU" sz="6200" b="1" i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как? </a:t>
            </a:r>
            <a:r>
              <a:rPr lang="ru-RU" sz="62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Запиши </a:t>
            </a:r>
            <a:r>
              <a:rPr lang="ru-RU" sz="6200" b="1" i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правильный вариант: </a:t>
            </a:r>
            <a:endParaRPr lang="ru-RU" sz="6200" b="1" i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ru-RU" sz="62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______________________________________________________</a:t>
            </a:r>
            <a:endParaRPr lang="ru-RU" sz="62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0">
              <a:lnSpc>
                <a:spcPct val="150000"/>
              </a:lnSpc>
              <a:spcAft>
                <a:spcPts val="0"/>
              </a:spcAft>
              <a:buNone/>
            </a:pPr>
            <a:endParaRPr lang="ru-RU" sz="6200" b="1" i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0" indent="0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62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3</a:t>
            </a:r>
            <a:r>
              <a:rPr lang="ru-RU" sz="6200" b="1" i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) Напиши полное имя:</a:t>
            </a:r>
            <a:endParaRPr lang="ru-RU" sz="6200" b="1" i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ru-RU" sz="62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Света - </a:t>
            </a:r>
            <a:r>
              <a:rPr lang="ru-RU" sz="6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_____________________________________</a:t>
            </a:r>
            <a:endParaRPr lang="ru-RU" sz="62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ru-RU" sz="62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Маша - </a:t>
            </a:r>
            <a:r>
              <a:rPr lang="ru-RU" sz="6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_____________________________________</a:t>
            </a:r>
            <a:endParaRPr lang="ru-RU" sz="62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ru-RU" sz="62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Вова - </a:t>
            </a:r>
            <a:r>
              <a:rPr lang="ru-RU" sz="6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______________________________________</a:t>
            </a:r>
            <a:endParaRPr lang="ru-RU" sz="62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ru-RU" sz="62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Рита - ______________________________________</a:t>
            </a:r>
            <a:endParaRPr lang="ru-RU" sz="62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flipH="1">
            <a:off x="6114933" y="3717032"/>
            <a:ext cx="2304256" cy="28749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998062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 уроках  русского  языка…</a:t>
            </a:r>
            <a:endParaRPr lang="ru-RU" sz="28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836712"/>
            <a:ext cx="8784976" cy="58326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16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 В каждом слове зачеркни одну букву, чтобы получилось слово:</a:t>
            </a:r>
          </a:p>
          <a:p>
            <a:pPr marL="0" indent="0">
              <a:buNone/>
            </a:pPr>
            <a:r>
              <a:rPr lang="ru-RU" sz="16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шарф  ____________________                                     тигр ____________________</a:t>
            </a:r>
          </a:p>
          <a:p>
            <a:pPr marL="0" indent="0">
              <a:buNone/>
            </a:pP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шутка  ___________________                                     спорт ___________________</a:t>
            </a:r>
          </a:p>
          <a:p>
            <a:pPr marL="0" indent="0">
              <a:buNone/>
            </a:pP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удача _____________________                                    гроза ____________________</a:t>
            </a:r>
          </a:p>
          <a:p>
            <a:pPr marL="0" indent="0">
              <a:buNone/>
            </a:pPr>
            <a:endParaRPr lang="ru-RU" sz="1600" b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6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5) Используя шифр,  найди слова,  спрятанные за этими цифрами:</a:t>
            </a:r>
          </a:p>
          <a:p>
            <a:pPr marL="0" indent="0" algn="ctr">
              <a:buNone/>
            </a:pPr>
            <a:r>
              <a:rPr lang="ru-RU" sz="16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А     Б     В     Г     Д     Е     Ё     Ж     З      И      Й      К      Л      М      Н      О      П</a:t>
            </a:r>
          </a:p>
          <a:p>
            <a:pPr marL="0" indent="0" algn="ctr">
              <a:buNone/>
            </a:pPr>
            <a:r>
              <a:rPr lang="ru-RU" sz="1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1     2     3     4      5      6      7      8      9     10      11      12     13     14     15     16    17</a:t>
            </a:r>
          </a:p>
          <a:p>
            <a:pPr marL="0" indent="0" algn="ctr">
              <a:buNone/>
            </a:pPr>
            <a:endParaRPr lang="ru-RU" sz="16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16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      С       Т       У      Ф      Х      Ц       Ч      Ш       Щ       Ъ       Ы       Ь     Э      Ю      Я</a:t>
            </a:r>
          </a:p>
          <a:p>
            <a:pPr marL="0" indent="0">
              <a:buNone/>
            </a:pPr>
            <a:r>
              <a:rPr lang="ru-RU" sz="1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18    19     20      21     22     23     24      25     26        27       28      29       30     31    32     33</a:t>
            </a:r>
          </a:p>
          <a:p>
            <a:pPr marL="0" indent="0" algn="ctr">
              <a:buNone/>
            </a:pPr>
            <a:endParaRPr lang="ru-RU" sz="16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21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16   19   1  -  _______        17  16  13 -  ________      13  10  19  1  -  ________</a:t>
            </a:r>
          </a:p>
          <a:p>
            <a:pPr marL="0" indent="0" algn="ctr">
              <a:buNone/>
            </a:pPr>
            <a:endParaRPr lang="ru-RU" sz="16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50000"/>
              </a:lnSpc>
              <a:spcBef>
                <a:spcPts val="450"/>
              </a:spcBef>
              <a:spcAft>
                <a:spcPts val="450"/>
              </a:spcAft>
              <a:buNone/>
            </a:pPr>
            <a:r>
              <a:rPr lang="ru-RU" sz="16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6)</a:t>
            </a:r>
            <a:r>
              <a:rPr lang="ru-RU" sz="16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Преврати слово РЕКА в слово ЩУКА в два хода, меняя по одной букве.</a:t>
            </a:r>
          </a:p>
          <a:p>
            <a:pPr marL="0" indent="0">
              <a:lnSpc>
                <a:spcPct val="150000"/>
              </a:lnSpc>
              <a:spcBef>
                <a:spcPts val="450"/>
              </a:spcBef>
              <a:spcAft>
                <a:spcPts val="450"/>
              </a:spcAft>
              <a:buNone/>
            </a:pPr>
            <a:r>
              <a:rPr lang="ru-RU" sz="16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«Переходное» слово должно иметь смысл.</a:t>
            </a:r>
            <a:endParaRPr lang="ru-RU" sz="1600" b="1" i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0">
              <a:lnSpc>
                <a:spcPct val="150000"/>
              </a:lnSpc>
              <a:spcBef>
                <a:spcPts val="450"/>
              </a:spcBef>
              <a:spcAft>
                <a:spcPts val="450"/>
              </a:spcAft>
              <a:buNone/>
            </a:pP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РЕКА - _____________________ - ______________________ - ЩУКА</a:t>
            </a:r>
            <a:endParaRPr lang="ru-RU" sz="1600" b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0">
              <a:buNone/>
            </a:pP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732240" y="4559896"/>
            <a:ext cx="1844581" cy="2298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969132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7991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Реши примеры и раскрась картинку в соответствии с цифрами</a:t>
            </a:r>
            <a:endParaRPr lang="ru-RU" sz="2800" b="1" i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196752"/>
            <a:ext cx="8435280" cy="492941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G:\Математика-1 класс\Раскраски\0001.t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79512" y="2400370"/>
            <a:ext cx="2814591" cy="36724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075" name="Picture 3" descr="G:\Математика-1 класс\Раскраски\0002.t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223929" y="1340768"/>
            <a:ext cx="2895399" cy="39294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076" name="Picture 4" descr="G:\Математика-1 класс\Раскраски\0003.t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372200" y="2638943"/>
            <a:ext cx="2533695" cy="343586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xmlns="" val="3227422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уроках математики…</a:t>
            </a:r>
            <a:endParaRPr lang="ru-RU" sz="28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1461" y="764704"/>
            <a:ext cx="8640960" cy="576064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Сколько всего треугольников на рисунке?</a:t>
            </a:r>
            <a:endParaRPr lang="ru-RU" sz="2800" b="1" i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лилиния 3"/>
          <p:cNvSpPr/>
          <p:nvPr/>
        </p:nvSpPr>
        <p:spPr>
          <a:xfrm>
            <a:off x="786463" y="2500306"/>
            <a:ext cx="3635477" cy="3598606"/>
          </a:xfrm>
          <a:custGeom>
            <a:avLst/>
            <a:gdLst>
              <a:gd name="connsiteX0" fmla="*/ 0 w 3539613"/>
              <a:gd name="connsiteY0" fmla="*/ 0 h 3598606"/>
              <a:gd name="connsiteX1" fmla="*/ 3539613 w 3539613"/>
              <a:gd name="connsiteY1" fmla="*/ 3583858 h 3598606"/>
              <a:gd name="connsiteX2" fmla="*/ 14748 w 3539613"/>
              <a:gd name="connsiteY2" fmla="*/ 3598606 h 3598606"/>
              <a:gd name="connsiteX3" fmla="*/ 0 w 3539613"/>
              <a:gd name="connsiteY3" fmla="*/ 0 h 3598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9613" h="3598606">
                <a:moveTo>
                  <a:pt x="0" y="0"/>
                </a:moveTo>
                <a:lnTo>
                  <a:pt x="3539613" y="3583858"/>
                </a:lnTo>
                <a:lnTo>
                  <a:pt x="14748" y="3598606"/>
                </a:lnTo>
                <a:lnTo>
                  <a:pt x="0" y="0"/>
                </a:lnTo>
                <a:close/>
              </a:path>
            </a:pathLst>
          </a:custGeom>
          <a:solidFill>
            <a:srgbClr val="4F81BD"/>
          </a:solidFill>
          <a:ln w="25400" cap="flat" cmpd="sng" algn="ctr">
            <a:solidFill>
              <a:srgbClr val="4F81B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Полилиния 5"/>
          <p:cNvSpPr/>
          <p:nvPr/>
        </p:nvSpPr>
        <p:spPr>
          <a:xfrm>
            <a:off x="786464" y="2477729"/>
            <a:ext cx="7270954" cy="3550232"/>
          </a:xfrm>
          <a:custGeom>
            <a:avLst/>
            <a:gdLst>
              <a:gd name="connsiteX0" fmla="*/ 0 w 7270955"/>
              <a:gd name="connsiteY0" fmla="*/ 0 h 3569109"/>
              <a:gd name="connsiteX1" fmla="*/ 3480619 w 7270955"/>
              <a:gd name="connsiteY1" fmla="*/ 3569109 h 3569109"/>
              <a:gd name="connsiteX2" fmla="*/ 7270955 w 7270955"/>
              <a:gd name="connsiteY2" fmla="*/ 0 h 3569109"/>
              <a:gd name="connsiteX3" fmla="*/ 0 w 7270955"/>
              <a:gd name="connsiteY3" fmla="*/ 0 h 35691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70955" h="3569109">
                <a:moveTo>
                  <a:pt x="0" y="0"/>
                </a:moveTo>
                <a:lnTo>
                  <a:pt x="3480619" y="3569109"/>
                </a:lnTo>
                <a:lnTo>
                  <a:pt x="7270955" y="0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  <a:ln w="2540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Полилиния 6"/>
          <p:cNvSpPr/>
          <p:nvPr/>
        </p:nvSpPr>
        <p:spPr>
          <a:xfrm>
            <a:off x="4084541" y="2515054"/>
            <a:ext cx="3972876" cy="3569110"/>
          </a:xfrm>
          <a:custGeom>
            <a:avLst/>
            <a:gdLst>
              <a:gd name="connsiteX0" fmla="*/ 0 w 3834581"/>
              <a:gd name="connsiteY0" fmla="*/ 3569110 h 3569110"/>
              <a:gd name="connsiteX1" fmla="*/ 3834581 w 3834581"/>
              <a:gd name="connsiteY1" fmla="*/ 0 h 3569110"/>
              <a:gd name="connsiteX2" fmla="*/ 3834581 w 3834581"/>
              <a:gd name="connsiteY2" fmla="*/ 3569110 h 3569110"/>
              <a:gd name="connsiteX3" fmla="*/ 0 w 3834581"/>
              <a:gd name="connsiteY3" fmla="*/ 3569110 h 3569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34581" h="3569110">
                <a:moveTo>
                  <a:pt x="0" y="3569110"/>
                </a:moveTo>
                <a:lnTo>
                  <a:pt x="3834581" y="0"/>
                </a:lnTo>
                <a:lnTo>
                  <a:pt x="3834581" y="3569110"/>
                </a:lnTo>
                <a:lnTo>
                  <a:pt x="0" y="3569110"/>
                </a:lnTo>
                <a:close/>
              </a:path>
            </a:pathLst>
          </a:custGeom>
          <a:solidFill>
            <a:srgbClr val="FFFF00"/>
          </a:solidFill>
          <a:ln w="25400" cap="flat" cmpd="sng" algn="ctr">
            <a:solidFill>
              <a:srgbClr val="FFFF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Полилиния 7"/>
          <p:cNvSpPr/>
          <p:nvPr/>
        </p:nvSpPr>
        <p:spPr>
          <a:xfrm>
            <a:off x="786463" y="2515054"/>
            <a:ext cx="7270954" cy="3583858"/>
          </a:xfrm>
          <a:custGeom>
            <a:avLst/>
            <a:gdLst>
              <a:gd name="connsiteX0" fmla="*/ 0 w 7270954"/>
              <a:gd name="connsiteY0" fmla="*/ 3569110 h 3583858"/>
              <a:gd name="connsiteX1" fmla="*/ 3362632 w 7270954"/>
              <a:gd name="connsiteY1" fmla="*/ 0 h 3583858"/>
              <a:gd name="connsiteX2" fmla="*/ 7270954 w 7270954"/>
              <a:gd name="connsiteY2" fmla="*/ 3583858 h 3583858"/>
              <a:gd name="connsiteX3" fmla="*/ 0 w 7270954"/>
              <a:gd name="connsiteY3" fmla="*/ 3569110 h 3583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70954" h="3583858">
                <a:moveTo>
                  <a:pt x="0" y="3569110"/>
                </a:moveTo>
                <a:lnTo>
                  <a:pt x="3362632" y="0"/>
                </a:lnTo>
                <a:lnTo>
                  <a:pt x="7270954" y="3583858"/>
                </a:lnTo>
                <a:lnTo>
                  <a:pt x="0" y="3569110"/>
                </a:lnTo>
                <a:close/>
              </a:path>
            </a:pathLst>
          </a:custGeom>
          <a:solidFill>
            <a:srgbClr val="14F109"/>
          </a:solidFill>
          <a:ln w="25400" cap="flat" cmpd="sng" algn="ctr">
            <a:solidFill>
              <a:srgbClr val="14F109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6602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ый треугольник 1"/>
          <p:cNvSpPr/>
          <p:nvPr/>
        </p:nvSpPr>
        <p:spPr>
          <a:xfrm rot="-2700000">
            <a:off x="1124970" y="1376617"/>
            <a:ext cx="1440000" cy="1440000"/>
          </a:xfrm>
          <a:prstGeom prst="rtTriangle">
            <a:avLst/>
          </a:prstGeom>
          <a:solidFill>
            <a:srgbClr val="C00000"/>
          </a:solidFill>
          <a:ln w="2540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Прямоугольный треугольник 2"/>
          <p:cNvSpPr/>
          <p:nvPr/>
        </p:nvSpPr>
        <p:spPr>
          <a:xfrm rot="8100000">
            <a:off x="2190824" y="2441350"/>
            <a:ext cx="1440000" cy="1440000"/>
          </a:xfrm>
          <a:prstGeom prst="rtTriangle">
            <a:avLst/>
          </a:prstGeom>
          <a:solidFill>
            <a:srgbClr val="C00000"/>
          </a:solidFill>
          <a:ln w="2540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Прямоугольный треугольник 3"/>
          <p:cNvSpPr/>
          <p:nvPr/>
        </p:nvSpPr>
        <p:spPr>
          <a:xfrm rot="-2700000">
            <a:off x="3240616" y="1366302"/>
            <a:ext cx="1440000" cy="1440000"/>
          </a:xfrm>
          <a:prstGeom prst="rtTriangle">
            <a:avLst/>
          </a:prstGeom>
          <a:solidFill>
            <a:srgbClr val="C00000"/>
          </a:solidFill>
          <a:ln w="2540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Прямоугольный треугольник 4"/>
          <p:cNvSpPr/>
          <p:nvPr/>
        </p:nvSpPr>
        <p:spPr>
          <a:xfrm rot="8100000">
            <a:off x="2190824" y="3512920"/>
            <a:ext cx="1440000" cy="1440000"/>
          </a:xfrm>
          <a:prstGeom prst="rtTriangle">
            <a:avLst/>
          </a:prstGeom>
          <a:solidFill>
            <a:srgbClr val="C00000"/>
          </a:solidFill>
          <a:ln w="2540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Прямоугольный треугольник 5"/>
          <p:cNvSpPr/>
          <p:nvPr/>
        </p:nvSpPr>
        <p:spPr>
          <a:xfrm rot="8100000">
            <a:off x="6119914" y="3370044"/>
            <a:ext cx="1440000" cy="1440000"/>
          </a:xfrm>
          <a:prstGeom prst="rtTriangle">
            <a:avLst/>
          </a:prstGeom>
          <a:solidFill>
            <a:srgbClr val="7030A0"/>
          </a:solidFill>
          <a:ln w="25400" cap="flat" cmpd="sng" algn="ctr">
            <a:solidFill>
              <a:srgbClr val="7030A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Прямоугольный треугольник 6"/>
          <p:cNvSpPr/>
          <p:nvPr/>
        </p:nvSpPr>
        <p:spPr>
          <a:xfrm rot="8100000">
            <a:off x="6154059" y="2215065"/>
            <a:ext cx="1440000" cy="1440000"/>
          </a:xfrm>
          <a:prstGeom prst="rtTriangle">
            <a:avLst/>
          </a:prstGeom>
          <a:solidFill>
            <a:srgbClr val="7030A0"/>
          </a:solidFill>
          <a:ln w="25400" cap="flat" cmpd="sng" algn="ctr">
            <a:solidFill>
              <a:srgbClr val="7030A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Прямоугольный треугольник 7"/>
          <p:cNvSpPr/>
          <p:nvPr/>
        </p:nvSpPr>
        <p:spPr>
          <a:xfrm rot="-2700000">
            <a:off x="5014250" y="2307737"/>
            <a:ext cx="1440000" cy="1440000"/>
          </a:xfrm>
          <a:prstGeom prst="rtTriangle">
            <a:avLst/>
          </a:prstGeom>
          <a:solidFill>
            <a:srgbClr val="7030A0"/>
          </a:solidFill>
          <a:ln w="25400" cap="flat" cmpd="sng" algn="ctr">
            <a:solidFill>
              <a:srgbClr val="7030A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Прямоугольный треугольник 8"/>
          <p:cNvSpPr/>
          <p:nvPr/>
        </p:nvSpPr>
        <p:spPr>
          <a:xfrm rot="-2700000">
            <a:off x="7245791" y="2332009"/>
            <a:ext cx="1440000" cy="1440000"/>
          </a:xfrm>
          <a:prstGeom prst="rtTriangle">
            <a:avLst/>
          </a:prstGeom>
          <a:solidFill>
            <a:srgbClr val="7030A0"/>
          </a:solidFill>
          <a:ln w="25400" cap="flat" cmpd="sng" algn="ctr">
            <a:solidFill>
              <a:srgbClr val="7030A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Прямоугольный треугольник 9"/>
          <p:cNvSpPr/>
          <p:nvPr/>
        </p:nvSpPr>
        <p:spPr>
          <a:xfrm>
            <a:off x="560232" y="4989396"/>
            <a:ext cx="1440000" cy="1440000"/>
          </a:xfrm>
          <a:prstGeom prst="rtTriangle">
            <a:avLst/>
          </a:prstGeom>
          <a:solidFill>
            <a:srgbClr val="3619E1"/>
          </a:solidFill>
          <a:ln w="25400" cap="flat" cmpd="sng" algn="ctr">
            <a:solidFill>
              <a:srgbClr val="3619E1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Прямоугольный треугольник 10"/>
          <p:cNvSpPr/>
          <p:nvPr/>
        </p:nvSpPr>
        <p:spPr>
          <a:xfrm rot="10800000">
            <a:off x="631551" y="4970346"/>
            <a:ext cx="1440000" cy="1440000"/>
          </a:xfrm>
          <a:prstGeom prst="rtTriangle">
            <a:avLst/>
          </a:prstGeom>
          <a:solidFill>
            <a:srgbClr val="3619E1"/>
          </a:solidFill>
          <a:ln w="25400" cap="flat" cmpd="sng" algn="ctr">
            <a:solidFill>
              <a:srgbClr val="3619E1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Прямоугольный треугольник 11"/>
          <p:cNvSpPr/>
          <p:nvPr/>
        </p:nvSpPr>
        <p:spPr>
          <a:xfrm rot="8100000">
            <a:off x="583954" y="4159282"/>
            <a:ext cx="1440000" cy="1440000"/>
          </a:xfrm>
          <a:prstGeom prst="rtTriangle">
            <a:avLst/>
          </a:prstGeom>
          <a:solidFill>
            <a:srgbClr val="3619E1"/>
          </a:solidFill>
          <a:ln w="25400" cap="flat" cmpd="sng" algn="ctr">
            <a:solidFill>
              <a:srgbClr val="3619E1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Прямоугольный треугольник 12"/>
          <p:cNvSpPr/>
          <p:nvPr/>
        </p:nvSpPr>
        <p:spPr>
          <a:xfrm>
            <a:off x="5640027" y="4929198"/>
            <a:ext cx="1440000" cy="1440000"/>
          </a:xfrm>
          <a:prstGeom prst="rtTriangle">
            <a:avLst/>
          </a:prstGeom>
          <a:solidFill>
            <a:srgbClr val="8064A2">
              <a:lumMod val="75000"/>
            </a:srgbClr>
          </a:solidFill>
          <a:ln w="25400" cap="flat" cmpd="sng" algn="ctr">
            <a:solidFill>
              <a:srgbClr val="8064A2"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Прямоугольный треугольник 13"/>
          <p:cNvSpPr/>
          <p:nvPr/>
        </p:nvSpPr>
        <p:spPr>
          <a:xfrm rot="10800000">
            <a:off x="5640028" y="4900566"/>
            <a:ext cx="1440000" cy="1440000"/>
          </a:xfrm>
          <a:prstGeom prst="rtTriangle">
            <a:avLst/>
          </a:prstGeom>
          <a:solidFill>
            <a:srgbClr val="8064A2">
              <a:lumMod val="75000"/>
            </a:srgbClr>
          </a:solidFill>
          <a:ln w="25400" cap="flat" cmpd="sng" algn="ctr">
            <a:solidFill>
              <a:srgbClr val="8064A2"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Прямоугольный треугольник 14"/>
          <p:cNvSpPr/>
          <p:nvPr/>
        </p:nvSpPr>
        <p:spPr>
          <a:xfrm rot="13555631">
            <a:off x="3832827" y="4900565"/>
            <a:ext cx="1440000" cy="1440000"/>
          </a:xfrm>
          <a:prstGeom prst="rtTriangle">
            <a:avLst/>
          </a:prstGeom>
          <a:solidFill>
            <a:srgbClr val="8064A2">
              <a:lumMod val="75000"/>
            </a:srgbClr>
          </a:solidFill>
          <a:ln w="25400" cap="flat" cmpd="sng" algn="ctr">
            <a:solidFill>
              <a:srgbClr val="8064A2"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" name="Прямоугольный треугольник 15"/>
          <p:cNvSpPr/>
          <p:nvPr/>
        </p:nvSpPr>
        <p:spPr>
          <a:xfrm rot="2750624">
            <a:off x="7405878" y="4989396"/>
            <a:ext cx="1440000" cy="1440000"/>
          </a:xfrm>
          <a:prstGeom prst="rtTriangle">
            <a:avLst/>
          </a:prstGeom>
          <a:solidFill>
            <a:srgbClr val="8064A2">
              <a:lumMod val="75000"/>
            </a:srgbClr>
          </a:solidFill>
          <a:ln w="25400" cap="flat" cmpd="sng" algn="ctr">
            <a:solidFill>
              <a:srgbClr val="8064A2"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85720" y="953731"/>
            <a:ext cx="69749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Составь фигуры </a:t>
            </a:r>
          </a:p>
          <a:p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 3-4 треугольников</a:t>
            </a:r>
            <a:endParaRPr lang="ru-RU" sz="2800" b="1" i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619672" y="188640"/>
            <a:ext cx="5760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уроках математики…</a:t>
            </a:r>
            <a:endParaRPr lang="ru-RU" sz="28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75481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51520" y="243742"/>
            <a:ext cx="5177703" cy="29546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i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Гномы </a:t>
            </a: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здороваются</a:t>
            </a:r>
          </a:p>
          <a:p>
            <a:pPr algn="ctr">
              <a:defRPr/>
            </a:pPr>
            <a:endParaRPr lang="ru-RU" sz="2800" dirty="0">
              <a:solidFill>
                <a:prstClr val="black"/>
              </a:solidFill>
              <a:cs typeface="Arial" charset="0"/>
            </a:endParaRPr>
          </a:p>
          <a:p>
            <a:pPr>
              <a:defRPr/>
            </a:pPr>
            <a:r>
              <a:rPr lang="ru-RU" sz="28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Путалка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Забывалка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8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Загадалка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обменялись рукопожатиями. Сколько всего вышло рукопожатий?</a:t>
            </a:r>
          </a:p>
          <a:p>
            <a:pPr>
              <a:defRPr/>
            </a:pPr>
            <a:endParaRPr lang="ru-RU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51521" y="3802004"/>
            <a:ext cx="4608512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Если бы пять гномов пожали друг другу руки, сколько рукопожатий получилось бы в этом случае?</a:t>
            </a:r>
          </a:p>
        </p:txBody>
      </p:sp>
      <p:sp>
        <p:nvSpPr>
          <p:cNvPr id="7" name="Правильный пятиугольник 6"/>
          <p:cNvSpPr/>
          <p:nvPr/>
        </p:nvSpPr>
        <p:spPr>
          <a:xfrm>
            <a:off x="5750733" y="2348880"/>
            <a:ext cx="1928813" cy="1714500"/>
          </a:xfrm>
          <a:prstGeom prst="pentagon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pic>
        <p:nvPicPr>
          <p:cNvPr id="17" name="Picture 2" descr="F:\Школа\Рисунки\мои рисунки\игрушки\1330762176d9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080643" y="150649"/>
            <a:ext cx="1368196" cy="2073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5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flipH="1">
            <a:off x="7092280" y="4063380"/>
            <a:ext cx="1495173" cy="164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10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859641" y="4149080"/>
            <a:ext cx="1646078" cy="1646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3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511312" y="2047678"/>
            <a:ext cx="1846506" cy="1827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2" descr="F:\Школа\Рисунки\мои рисунки\сказки\зверюшки\25a3979f8cca копия.gif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flipH="1">
            <a:off x="7489186" y="1925989"/>
            <a:ext cx="1411109" cy="168304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46890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8507288" cy="5361459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+mj-ea"/>
                <a:cs typeface="+mj-cs"/>
              </a:rPr>
              <a:t>«Одарённость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+mj-ea"/>
                <a:cs typeface="+mj-cs"/>
              </a:rPr>
              <a:t>человека - это маленький росточек, едва проклюнувшийся из земли и требующий к себе огромного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+mj-ea"/>
                <a:cs typeface="+mj-cs"/>
              </a:rPr>
              <a:t>внимания.</a:t>
            </a:r>
          </a:p>
          <a:p>
            <a:pPr marL="0" indent="0" algn="r"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+mj-ea"/>
                <a:cs typeface="+mj-cs"/>
              </a:rPr>
              <a:t>Необходимо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+mj-ea"/>
                <a:cs typeface="+mj-cs"/>
              </a:rPr>
              <a:t>холить и лелеять, ухаживать за ним, сделать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+mj-ea"/>
                <a:cs typeface="+mj-cs"/>
              </a:rPr>
              <a:t>всё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+mj-ea"/>
                <a:cs typeface="+mj-cs"/>
              </a:rPr>
              <a:t>необходимое, чтобы он вырос и дал обильный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+mj-ea"/>
                <a:cs typeface="+mj-cs"/>
              </a:rPr>
              <a:t>плод».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+mj-ea"/>
                <a:cs typeface="+mj-cs"/>
              </a:rPr>
              <a:t/>
            </a:r>
            <a:b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+mj-ea"/>
                <a:cs typeface="+mj-cs"/>
              </a:rPr>
            </a:b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+mj-ea"/>
                <a:cs typeface="+mj-cs"/>
              </a:rPr>
              <a:t>                                         </a:t>
            </a:r>
            <a:endParaRPr lang="ru-RU" b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ea typeface="+mj-ea"/>
              <a:cs typeface="+mj-cs"/>
            </a:endParaRPr>
          </a:p>
          <a:p>
            <a:pPr marL="0" indent="0" algn="r"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+mj-ea"/>
                <a:cs typeface="+mj-cs"/>
              </a:rPr>
              <a:t>В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+mj-ea"/>
                <a:cs typeface="+mj-cs"/>
              </a:rPr>
              <a:t>. А.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+mj-ea"/>
                <a:cs typeface="+mj-cs"/>
              </a:rPr>
              <a:t>Сухомлинский.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2052" name="Picture 4" descr="F:\фото открытый урок\IMG_07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789040"/>
            <a:ext cx="3096344" cy="27363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680937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996952"/>
            <a:ext cx="8507288" cy="3600400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ru-RU" dirty="0" smtClean="0"/>
              <a:t>	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Грамотно организованная и систематически осуществляемая деятельность по развитию одарённости развивает у обучающихся стремление к интеллектуальному самосовершенствованию и саморазвитию, творческие способности, навыки проектно-исследовательской деятельности. 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user\Desktop\Бушуева Педсовет, апрель\Картинки умнички\1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419872" y="188640"/>
            <a:ext cx="2496276" cy="187220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user\Desktop\Бушуева Педсовет, апрель\Картинки умнички\2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300192" y="848359"/>
            <a:ext cx="2653680" cy="201395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user\Desktop\Бушуева Педсовет, апрель\Картинки умнички\2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28659" y="692696"/>
            <a:ext cx="2977803" cy="199688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72390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Итоги Всероссийской олимпиады для младших школьников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281339"/>
          </a:xfrm>
        </p:spPr>
        <p:txBody>
          <a:bodyPr>
            <a:normAutofit fontScale="70000" lnSpcReduction="20000"/>
          </a:bodyPr>
          <a:lstStyle/>
          <a:p>
            <a:pPr algn="ctr">
              <a:buFont typeface="Arial" charset="0"/>
              <a:buNone/>
            </a:pPr>
            <a:r>
              <a:rPr lang="ru-RU" b="1" dirty="0" smtClean="0">
                <a:latin typeface="Arial" charset="0"/>
                <a:cs typeface="Arial" charset="0"/>
              </a:rPr>
              <a:t>Победитель олимпиады по математике для 1-х классов-  </a:t>
            </a:r>
          </a:p>
          <a:p>
            <a:pPr algn="ctr">
              <a:buFont typeface="Arial" charset="0"/>
              <a:buNone/>
            </a:pPr>
            <a:r>
              <a:rPr lang="ru-RU" b="1" dirty="0" err="1" smtClean="0">
                <a:solidFill>
                  <a:srgbClr val="FF0000"/>
                </a:solidFill>
                <a:latin typeface="Arial" charset="0"/>
                <a:cs typeface="Arial" charset="0"/>
              </a:rPr>
              <a:t>Переводова</a:t>
            </a:r>
            <a:r>
              <a:rPr lang="ru-RU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 Вероника, </a:t>
            </a:r>
          </a:p>
          <a:p>
            <a:pPr algn="ctr">
              <a:buFont typeface="Arial" charset="0"/>
              <a:buNone/>
            </a:pPr>
            <a:r>
              <a:rPr lang="ru-RU" b="1" dirty="0" smtClean="0">
                <a:latin typeface="Arial" charset="0"/>
                <a:cs typeface="Arial" charset="0"/>
              </a:rPr>
              <a:t>ученица 1а класса,</a:t>
            </a:r>
          </a:p>
          <a:p>
            <a:pPr algn="ctr">
              <a:buFont typeface="Arial" charset="0"/>
              <a:buNone/>
            </a:pPr>
            <a:r>
              <a:rPr lang="ru-RU" b="1" dirty="0" smtClean="0">
                <a:latin typeface="Arial" charset="0"/>
                <a:cs typeface="Arial" charset="0"/>
              </a:rPr>
              <a:t> учитель М.Ю. </a:t>
            </a:r>
            <a:r>
              <a:rPr lang="ru-RU" b="1" dirty="0" err="1" smtClean="0">
                <a:latin typeface="Arial" charset="0"/>
                <a:cs typeface="Arial" charset="0"/>
              </a:rPr>
              <a:t>Маякина</a:t>
            </a:r>
            <a:endParaRPr lang="ru-RU" b="1" dirty="0" smtClean="0">
              <a:latin typeface="Arial" charset="0"/>
              <a:cs typeface="Arial" charset="0"/>
            </a:endParaRPr>
          </a:p>
          <a:p>
            <a:pPr algn="ctr">
              <a:buFont typeface="Arial" charset="0"/>
              <a:buNone/>
            </a:pPr>
            <a:r>
              <a:rPr lang="en-US" b="1" dirty="0" smtClean="0">
                <a:latin typeface="Arial" charset="0"/>
                <a:cs typeface="Arial" charset="0"/>
              </a:rPr>
              <a:t>II </a:t>
            </a:r>
            <a:r>
              <a:rPr lang="ru-RU" b="1" dirty="0" smtClean="0">
                <a:latin typeface="Arial" charset="0"/>
                <a:cs typeface="Arial" charset="0"/>
              </a:rPr>
              <a:t>место по литературному чтению в  регионе – </a:t>
            </a:r>
          </a:p>
          <a:p>
            <a:pPr algn="ctr">
              <a:buFont typeface="Arial" charset="0"/>
              <a:buNone/>
            </a:pPr>
            <a:r>
              <a:rPr lang="ru-RU" b="1" dirty="0" err="1" smtClean="0">
                <a:solidFill>
                  <a:srgbClr val="FF0000"/>
                </a:solidFill>
                <a:latin typeface="Arial" charset="0"/>
                <a:cs typeface="Arial" charset="0"/>
              </a:rPr>
              <a:t>Тринеева</a:t>
            </a:r>
            <a:r>
              <a:rPr lang="ru-RU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 Александра, </a:t>
            </a:r>
          </a:p>
          <a:p>
            <a:pPr algn="ctr">
              <a:buFont typeface="Arial" charset="0"/>
              <a:buNone/>
            </a:pPr>
            <a:r>
              <a:rPr lang="ru-RU" b="1" dirty="0" smtClean="0">
                <a:latin typeface="Arial" charset="0"/>
                <a:cs typeface="Arial" charset="0"/>
              </a:rPr>
              <a:t>ученица 1б класса, </a:t>
            </a:r>
          </a:p>
          <a:p>
            <a:pPr algn="ctr">
              <a:buFont typeface="Arial" charset="0"/>
              <a:buNone/>
            </a:pPr>
            <a:r>
              <a:rPr lang="ru-RU" b="1" dirty="0" smtClean="0">
                <a:latin typeface="Arial" charset="0"/>
                <a:cs typeface="Arial" charset="0"/>
              </a:rPr>
              <a:t>учитель Т.Г. Баранова</a:t>
            </a:r>
          </a:p>
          <a:p>
            <a:pPr algn="ctr">
              <a:buFont typeface="Arial" charset="0"/>
              <a:buNone/>
            </a:pPr>
            <a:r>
              <a:rPr lang="en-US" b="1" dirty="0" smtClean="0">
                <a:latin typeface="Arial" charset="0"/>
                <a:cs typeface="Arial" charset="0"/>
              </a:rPr>
              <a:t>III </a:t>
            </a:r>
            <a:r>
              <a:rPr lang="ru-RU" b="1" dirty="0" smtClean="0">
                <a:latin typeface="Arial" charset="0"/>
                <a:cs typeface="Arial" charset="0"/>
              </a:rPr>
              <a:t>место по литературному чтению  в регионе –</a:t>
            </a:r>
          </a:p>
          <a:p>
            <a:pPr algn="ctr">
              <a:buFont typeface="Arial" charset="0"/>
              <a:buNone/>
            </a:pPr>
            <a:r>
              <a:rPr lang="ru-RU" b="1" dirty="0" err="1" smtClean="0">
                <a:solidFill>
                  <a:srgbClr val="FF0000"/>
                </a:solidFill>
                <a:latin typeface="Arial" charset="0"/>
                <a:cs typeface="Arial" charset="0"/>
              </a:rPr>
              <a:t>Левакова</a:t>
            </a:r>
            <a:r>
              <a:rPr lang="ru-RU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 Кристина</a:t>
            </a:r>
            <a:r>
              <a:rPr lang="ru-RU" b="1" dirty="0" smtClean="0">
                <a:latin typeface="Arial" charset="0"/>
                <a:cs typeface="Arial" charset="0"/>
              </a:rPr>
              <a:t>, </a:t>
            </a:r>
          </a:p>
          <a:p>
            <a:pPr algn="ctr">
              <a:buFont typeface="Arial" charset="0"/>
              <a:buNone/>
            </a:pPr>
            <a:r>
              <a:rPr lang="ru-RU" b="1" dirty="0" smtClean="0">
                <a:latin typeface="Arial" charset="0"/>
                <a:cs typeface="Arial" charset="0"/>
              </a:rPr>
              <a:t>ученица 4а класса,</a:t>
            </a:r>
          </a:p>
          <a:p>
            <a:pPr algn="ctr">
              <a:buFont typeface="Arial" charset="0"/>
              <a:buNone/>
            </a:pPr>
            <a:r>
              <a:rPr lang="ru-RU" b="1" dirty="0" smtClean="0">
                <a:latin typeface="Arial" charset="0"/>
                <a:cs typeface="Arial" charset="0"/>
              </a:rPr>
              <a:t> учитель </a:t>
            </a:r>
            <a:r>
              <a:rPr lang="ru-RU" b="1" dirty="0" err="1" smtClean="0">
                <a:latin typeface="Arial" charset="0"/>
                <a:cs typeface="Arial" charset="0"/>
              </a:rPr>
              <a:t>Пчельникова</a:t>
            </a:r>
            <a:r>
              <a:rPr lang="ru-RU" b="1" dirty="0" smtClean="0">
                <a:latin typeface="Arial" charset="0"/>
                <a:cs typeface="Arial" charset="0"/>
              </a:rPr>
              <a:t> В.Ю.</a:t>
            </a:r>
          </a:p>
          <a:p>
            <a:pPr algn="ctr">
              <a:buFont typeface="Arial" charset="0"/>
              <a:buNone/>
            </a:pPr>
            <a:endParaRPr lang="ru-RU" sz="3600" dirty="0" smtClean="0">
              <a:latin typeface="Arial" charset="0"/>
              <a:cs typeface="Arial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296144"/>
          </a:xfrm>
        </p:spPr>
        <p:txBody>
          <a:bodyPr>
            <a:noAutofit/>
          </a:bodyPr>
          <a:lstStyle/>
          <a:p>
            <a:r>
              <a:rPr lang="ru-RU" sz="4000" b="1" dirty="0" smtClean="0"/>
              <a:t>Итоги районных олимпиад </a:t>
            </a:r>
            <a:br>
              <a:rPr lang="ru-RU" sz="4000" b="1" dirty="0" smtClean="0"/>
            </a:br>
            <a:r>
              <a:rPr lang="ru-RU" sz="4000" b="1" dirty="0" smtClean="0"/>
              <a:t>по русскому языку и математике</a:t>
            </a: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40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71800" y="548680"/>
            <a:ext cx="364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i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39552" y="1772816"/>
            <a:ext cx="7776864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Русский язык</a:t>
            </a:r>
          </a:p>
          <a:p>
            <a:pPr>
              <a:buFont typeface="Arial" charset="0"/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место – Сенькова Мария, 4а класс, учитель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Пчельникова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В.Ю.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место –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Левакова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Кристина, 4а класс</a:t>
            </a:r>
          </a:p>
          <a:p>
            <a:pPr>
              <a:buFont typeface="Arial" charset="0"/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место – Гудкова Дарья, 4б класс, учитель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Пчельникова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Н.А.</a:t>
            </a:r>
          </a:p>
          <a:p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место – Сенькова Мария,4а класс</a:t>
            </a:r>
          </a:p>
        </p:txBody>
      </p:sp>
    </p:spTree>
    <p:extLst>
      <p:ext uri="{BB962C8B-B14F-4D97-AF65-F5344CB8AC3E}">
        <p14:creationId xmlns:p14="http://schemas.microsoft.com/office/powerpoint/2010/main" xmlns="" val="1869751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>Победители  школьного конкурса рисунков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b="1" dirty="0" smtClean="0"/>
              <a:t>«Мой друг надежный – знак дорожный»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/>
              <a:t> </a:t>
            </a:r>
            <a:r>
              <a:rPr lang="ru-RU" dirty="0" smtClean="0"/>
              <a:t> 1 классы: 1 место – </a:t>
            </a:r>
            <a:r>
              <a:rPr lang="ru-RU" dirty="0" err="1" smtClean="0"/>
              <a:t>Новаева</a:t>
            </a:r>
            <a:r>
              <a:rPr lang="ru-RU" dirty="0" smtClean="0"/>
              <a:t> Алена (1 а)</a:t>
            </a:r>
          </a:p>
          <a:p>
            <a:pPr>
              <a:buNone/>
            </a:pPr>
            <a:r>
              <a:rPr lang="ru-RU" dirty="0" smtClean="0"/>
              <a:t>                  2 место -  </a:t>
            </a:r>
            <a:r>
              <a:rPr lang="ru-RU" dirty="0" err="1" smtClean="0"/>
              <a:t>Зябов</a:t>
            </a:r>
            <a:r>
              <a:rPr lang="ru-RU" dirty="0" smtClean="0"/>
              <a:t> Максим (1б)</a:t>
            </a:r>
          </a:p>
          <a:p>
            <a:pPr>
              <a:buNone/>
            </a:pPr>
            <a:r>
              <a:rPr lang="ru-RU" dirty="0" smtClean="0"/>
              <a:t>                  3 место -  Морозов Никита (1г)</a:t>
            </a:r>
          </a:p>
          <a:p>
            <a:pPr>
              <a:buNone/>
            </a:pPr>
            <a:r>
              <a:rPr lang="ru-RU" dirty="0" smtClean="0"/>
              <a:t>2 классы: 1 место – Гурьева Мария (2б)</a:t>
            </a:r>
          </a:p>
          <a:p>
            <a:pPr>
              <a:buNone/>
            </a:pPr>
            <a:r>
              <a:rPr lang="ru-RU" dirty="0" smtClean="0"/>
              <a:t>                  2 место – Гусейнова Дина (2а)</a:t>
            </a:r>
          </a:p>
          <a:p>
            <a:pPr>
              <a:buNone/>
            </a:pPr>
            <a:r>
              <a:rPr lang="ru-RU" dirty="0" smtClean="0"/>
              <a:t>                  3 место – Трофимов Олег (2в)</a:t>
            </a:r>
          </a:p>
          <a:p>
            <a:pPr>
              <a:buNone/>
            </a:pPr>
            <a:r>
              <a:rPr lang="ru-RU" dirty="0" smtClean="0"/>
              <a:t>                                    </a:t>
            </a:r>
            <a:r>
              <a:rPr lang="ru-RU" dirty="0" err="1" smtClean="0"/>
              <a:t>Атаева</a:t>
            </a:r>
            <a:r>
              <a:rPr lang="ru-RU" dirty="0" smtClean="0"/>
              <a:t> Алина (2б)</a:t>
            </a:r>
          </a:p>
          <a:p>
            <a:pPr>
              <a:buNone/>
            </a:pPr>
            <a:r>
              <a:rPr lang="ru-RU" dirty="0" smtClean="0"/>
              <a:t>3 классы: 1 место – Федорова  Алина (3а)</a:t>
            </a:r>
          </a:p>
          <a:p>
            <a:pPr>
              <a:buNone/>
            </a:pPr>
            <a:r>
              <a:rPr lang="ru-RU" dirty="0" smtClean="0"/>
              <a:t>                  2 место – </a:t>
            </a:r>
            <a:r>
              <a:rPr lang="ru-RU" dirty="0" err="1" smtClean="0"/>
              <a:t>Алешенькина</a:t>
            </a:r>
            <a:r>
              <a:rPr lang="ru-RU" dirty="0" smtClean="0"/>
              <a:t> Светлана (3б)</a:t>
            </a:r>
          </a:p>
          <a:p>
            <a:pPr>
              <a:buNone/>
            </a:pPr>
            <a:r>
              <a:rPr lang="ru-RU" dirty="0" smtClean="0"/>
              <a:t>                 3 место – Борисова Дарья (3б)  </a:t>
            </a:r>
          </a:p>
          <a:p>
            <a:pPr>
              <a:buNone/>
            </a:pPr>
            <a:r>
              <a:rPr lang="ru-RU" dirty="0" smtClean="0"/>
              <a:t>                4 классы: 1 место – Гордеева Елена (4 г)</a:t>
            </a:r>
          </a:p>
          <a:p>
            <a:pPr>
              <a:buNone/>
            </a:pPr>
            <a:r>
              <a:rPr lang="ru-RU" dirty="0" smtClean="0"/>
              <a:t> </a:t>
            </a:r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Первые   достижения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1" name="Picture 5" descr="F:\Грамоты\4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051720" y="908720"/>
            <a:ext cx="1512957" cy="20608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79512" y="235520"/>
            <a:ext cx="1512168" cy="222359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433728" y="235520"/>
            <a:ext cx="1512168" cy="208104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652120" y="908721"/>
            <a:ext cx="1368152" cy="20608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699792" y="4376571"/>
            <a:ext cx="1434274" cy="20162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52127" y="3841643"/>
            <a:ext cx="1371600" cy="18875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004048" y="4376572"/>
            <a:ext cx="1465112" cy="20162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308304" y="3861048"/>
            <a:ext cx="1371600" cy="18875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872003" y="1556792"/>
            <a:ext cx="1371600" cy="20796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286590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Бушуева Педсовет, апрель\Картинки умнички\2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445271" y="2420888"/>
            <a:ext cx="4253458" cy="382811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9552" y="692696"/>
            <a:ext cx="80648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5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47446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ФГОС предполагает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q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воспитание и развитие качеств личности, отвечающих требованиям современного общества;</a:t>
            </a:r>
          </a:p>
          <a:p>
            <a:pPr marL="0" indent="0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учёт индивидуальных особенностей учащихся, разнообразие их развития;</a:t>
            </a:r>
          </a:p>
          <a:p>
            <a:pPr marL="0" indent="0">
              <a:buNone/>
            </a:pP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обеспечение роста творческого потенциала и познавательных мотивов.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73346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80729"/>
            <a:ext cx="7772400" cy="2619722"/>
          </a:xfrm>
        </p:spPr>
        <p:txBody>
          <a:bodyPr>
            <a:normAutofit/>
          </a:bodyPr>
          <a:lstStyle/>
          <a:p>
            <a:pPr marL="342900" lvl="0" indent="-342900" algn="r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ru-RU" sz="2400" dirty="0">
                <a:solidFill>
                  <a:srgbClr val="000066"/>
                </a:solidFill>
                <a:latin typeface="Times New Roman" pitchFamily="18" charset="0"/>
                <a:ea typeface="+mn-ea"/>
                <a:cs typeface="+mn-cs"/>
              </a:rPr>
              <a:t/>
            </a:r>
            <a:br>
              <a:rPr lang="ru-RU" sz="2400" dirty="0">
                <a:solidFill>
                  <a:srgbClr val="000066"/>
                </a:solidFill>
                <a:latin typeface="Times New Roman" pitchFamily="18" charset="0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2060848"/>
            <a:ext cx="8568952" cy="4392488"/>
          </a:xfrm>
        </p:spPr>
        <p:txBody>
          <a:bodyPr>
            <a:normAutofit fontScale="25000" lnSpcReduction="20000"/>
          </a:bodyPr>
          <a:lstStyle/>
          <a:p>
            <a:pPr algn="just">
              <a:lnSpc>
                <a:spcPct val="160000"/>
              </a:lnSpc>
            </a:pP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60000"/>
              </a:lnSpc>
            </a:pPr>
            <a:endParaRPr lang="ru-RU" sz="6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60000"/>
              </a:lnSpc>
            </a:pPr>
            <a:r>
              <a:rPr lang="ru-RU" sz="1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«Одарённость – генетически обусловленный компонент способностей, развивающийся в соответствующей деятельности или деградирующий при её отсутствии».</a:t>
            </a:r>
          </a:p>
          <a:p>
            <a:pPr algn="just">
              <a:lnSpc>
                <a:spcPct val="160000"/>
              </a:lnSpc>
            </a:pPr>
            <a:r>
              <a:rPr lang="ru-RU" sz="128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К.К. Платонов.</a:t>
            </a:r>
            <a:endParaRPr lang="ru-RU" sz="128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60000"/>
              </a:lnSpc>
            </a:pPr>
            <a:endParaRPr lang="ru-RU" sz="1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F:\Фото с уроков\SDC105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88640"/>
            <a:ext cx="3600400" cy="25922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3487490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819330" y="4434251"/>
            <a:ext cx="2160240" cy="1440159"/>
          </a:xfrm>
          <a:prstGeom prst="round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chemeClr val="tx2"/>
                  </a:solidFill>
                </a:ln>
              </a:rPr>
              <a:t> </a:t>
            </a:r>
            <a:r>
              <a:rPr lang="ru-RU" dirty="0" smtClean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rPr>
              <a:t>дети, достигшие успехов в отдельных областях деятельности</a:t>
            </a:r>
            <a:endParaRPr lang="ru-RU" dirty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236296" y="203796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email">
            <a:biLevel thresh="75000"/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83568" y="1412775"/>
            <a:ext cx="2117155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email">
            <a:biLevel thresh="75000"/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141713" y="1397041"/>
            <a:ext cx="2189163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Скругленный прямоугольник 7"/>
          <p:cNvSpPr/>
          <p:nvPr/>
        </p:nvSpPr>
        <p:spPr>
          <a:xfrm>
            <a:off x="6140699" y="4452507"/>
            <a:ext cx="2108588" cy="1440159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6157399" y="4692665"/>
            <a:ext cx="21085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дети,  хорошо обучающиеся </a:t>
            </a:r>
          </a:p>
          <a:p>
            <a:pPr algn="ctr"/>
            <a:r>
              <a:rPr lang="ru-RU" b="1" dirty="0" smtClean="0"/>
              <a:t>в школе</a:t>
            </a:r>
            <a:endParaRPr lang="ru-RU" b="1" dirty="0"/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6" cstate="email">
            <a:duotone>
              <a:prstClr val="black"/>
              <a:srgbClr val="00206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 xmlns="">
                  <a14:imgLayer r:embed="rId7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19687220">
            <a:off x="5550636" y="1168966"/>
            <a:ext cx="227705" cy="3481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8" cstate="email">
            <a:duotone>
              <a:prstClr val="black"/>
              <a:srgbClr val="00206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 xmlns="">
                  <a14:imgLayer r:embed="rId9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1821746">
            <a:off x="3260938" y="964906"/>
            <a:ext cx="274637" cy="3605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0" cstate="email">
            <a:duotone>
              <a:prstClr val="black"/>
              <a:srgbClr val="00206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 xmlns="">
                  <a14:imgLayer r:embed="rId11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18103640">
            <a:off x="4964593" y="677624"/>
            <a:ext cx="274637" cy="2031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2" cstate="email">
            <a:duotone>
              <a:prstClr val="black"/>
              <a:srgbClr val="00206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 xmlns="">
                  <a14:imgLayer r:embed="rId1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3745132">
            <a:off x="3448625" y="733516"/>
            <a:ext cx="274637" cy="16314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315227" y="260648"/>
            <a:ext cx="41145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Одарённые дети </a:t>
            </a:r>
            <a:endParaRPr lang="ru-RU" sz="40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F:\Фото с уроков\SDC10586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131840" y="3429000"/>
            <a:ext cx="2736304" cy="25649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74557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Виды  одарённости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181267"/>
            <a:ext cx="8856984" cy="5328592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Одарённость в практической деятельности.</a:t>
            </a:r>
          </a:p>
          <a:p>
            <a:pPr>
              <a:buFont typeface="Wingdings" pitchFamily="2" charset="2"/>
              <a:buChar char="q"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Одарённость в познавательной деятельности.</a:t>
            </a:r>
          </a:p>
          <a:p>
            <a:pPr>
              <a:buFont typeface="Wingdings" pitchFamily="2" charset="2"/>
              <a:buChar char="q"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Одарённость в художественно-эстетической деятельности.</a:t>
            </a:r>
          </a:p>
          <a:p>
            <a:pPr>
              <a:buFont typeface="Wingdings" pitchFamily="2" charset="2"/>
              <a:buChar char="q"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Одарённость в коммуникативной деятельности.</a:t>
            </a:r>
          </a:p>
          <a:p>
            <a:pPr>
              <a:buFont typeface="Wingdings" pitchFamily="2" charset="2"/>
              <a:buChar char="q"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Одарённость в духовно-ценностной деятельности.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F:\Фото с уроков\SDC1057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4143380"/>
            <a:ext cx="2736304" cy="24482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124" name="Picture 4" descr="F:\Фотографии\DSCN032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4876" y="4071942"/>
            <a:ext cx="2670250" cy="24482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3674371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/>
              <a:t>	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Выявление одарённых детей, организация системной работы – одна из главных задач современной школы и образовательной практики в условиях модернизации системы образования.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7" name="Picture 3" descr="F:\фотографии с фотоаппарата (27 июня)\с самсунга\SDC10093.JPG"/>
          <p:cNvPicPr>
            <a:picLocks noChangeAspect="1" noChangeArrowheads="1"/>
          </p:cNvPicPr>
          <p:nvPr/>
        </p:nvPicPr>
        <p:blipFill>
          <a:blip r:embed="rId2" cstate="print"/>
          <a:srcRect t="13781"/>
          <a:stretch>
            <a:fillRect/>
          </a:stretch>
        </p:blipFill>
        <p:spPr bwMode="auto">
          <a:xfrm>
            <a:off x="2714612" y="3214686"/>
            <a:ext cx="3888432" cy="338437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52436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 одарённых детей проявляются: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600200"/>
            <a:ext cx="8136904" cy="4525963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высокая продуктивность мышления;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лёгкость ассоциирования;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способность 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к прогнозированию;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высокая концентрация 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внимания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7172" name="Picture 4" descr="F:\фотографии с фотоаппарата (27 июня)\с самсунга\SDC10092.JPG"/>
          <p:cNvPicPr>
            <a:picLocks noChangeAspect="1" noChangeArrowheads="1"/>
          </p:cNvPicPr>
          <p:nvPr/>
        </p:nvPicPr>
        <p:blipFill>
          <a:blip r:embed="rId2" cstate="print"/>
          <a:srcRect t="11812" r="45113" b="36017"/>
          <a:stretch>
            <a:fillRect/>
          </a:stretch>
        </p:blipFill>
        <p:spPr bwMode="auto">
          <a:xfrm>
            <a:off x="5580112" y="2636912"/>
            <a:ext cx="3096344" cy="381642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811319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Методы работы </a:t>
            </a:r>
            <a:b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 одарёнными детьми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79782" y="1556792"/>
            <a:ext cx="3960440" cy="576064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spcBef>
                <a:spcPct val="20000"/>
              </a:spcBef>
            </a:pP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исследовательский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79512" y="2636912"/>
            <a:ext cx="3888432" cy="648072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частично-поисковый</a:t>
            </a:r>
            <a:endParaRPr lang="ru-RU" sz="28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79512" y="3861048"/>
            <a:ext cx="3888432" cy="655645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проблемный</a:t>
            </a:r>
            <a:endParaRPr lang="ru-RU" sz="32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79782" y="5013176"/>
            <a:ext cx="3888162" cy="648072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проектный</a:t>
            </a:r>
            <a:endParaRPr lang="ru-RU" sz="32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724128" y="4581128"/>
            <a:ext cx="2752543" cy="201622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8194" name="Picture 2" descr="F:\фотографии с фотоаппарата (27 июня)\с самсунга\SDC1005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1700808"/>
            <a:ext cx="2376264" cy="26208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243252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696</TotalTime>
  <Words>800</Words>
  <Application>Microsoft Office PowerPoint</Application>
  <PresentationFormat>Экран (4:3)</PresentationFormat>
  <Paragraphs>153</Paragraphs>
  <Slides>25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                  Особенности работы  с одарёнными                 детьми  в начальной школе.</vt:lpstr>
      <vt:lpstr>Слайд 2</vt:lpstr>
      <vt:lpstr>ФГОС предполагает</vt:lpstr>
      <vt:lpstr> </vt:lpstr>
      <vt:lpstr>Слайд 5</vt:lpstr>
      <vt:lpstr>Виды  одарённости</vt:lpstr>
      <vt:lpstr>Слайд 7</vt:lpstr>
      <vt:lpstr>У одарённых детей проявляются:</vt:lpstr>
      <vt:lpstr>Методы работы  с одарёнными детьми</vt:lpstr>
      <vt:lpstr>Формы работы</vt:lpstr>
      <vt:lpstr> Одна из главных черт одарённых детей - упорное нежелание делать то, что ему    неинтересно.</vt:lpstr>
      <vt:lpstr>Работа с родителями</vt:lpstr>
      <vt:lpstr>Слайд 13</vt:lpstr>
      <vt:lpstr>На уроках русского языка…</vt:lpstr>
      <vt:lpstr>На  уроках  русского  языка…</vt:lpstr>
      <vt:lpstr>Реши примеры и раскрась картинку в соответствии с цифрами</vt:lpstr>
      <vt:lpstr>На уроках математики…</vt:lpstr>
      <vt:lpstr>Слайд 18</vt:lpstr>
      <vt:lpstr>Слайд 19</vt:lpstr>
      <vt:lpstr>Слайд 20</vt:lpstr>
      <vt:lpstr>Итоги Всероссийской олимпиады для младших школьников</vt:lpstr>
      <vt:lpstr>Итоги районных олимпиад  по русскому языку и математике </vt:lpstr>
      <vt:lpstr>Победители  школьного конкурса рисунков «Мой друг надежный – знак дорожный»  </vt:lpstr>
      <vt:lpstr>Первые   достижения</vt:lpstr>
      <vt:lpstr>Слайд 25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</dc:creator>
  <cp:lastModifiedBy>user</cp:lastModifiedBy>
  <cp:revision>74</cp:revision>
  <dcterms:created xsi:type="dcterms:W3CDTF">2012-04-10T15:34:37Z</dcterms:created>
  <dcterms:modified xsi:type="dcterms:W3CDTF">2022-02-20T10:05:35Z</dcterms:modified>
</cp:coreProperties>
</file>