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99" r:id="rId6"/>
    <p:sldId id="257" r:id="rId7"/>
    <p:sldId id="258" r:id="rId8"/>
    <p:sldId id="261" r:id="rId9"/>
    <p:sldId id="259" r:id="rId10"/>
    <p:sldId id="262" r:id="rId11"/>
    <p:sldId id="263" r:id="rId12"/>
    <p:sldId id="266" r:id="rId13"/>
    <p:sldId id="264" r:id="rId14"/>
    <p:sldId id="267" r:id="rId15"/>
    <p:sldId id="265" r:id="rId16"/>
    <p:sldId id="268" r:id="rId17"/>
    <p:sldId id="269" r:id="rId18"/>
    <p:sldId id="270" r:id="rId19"/>
    <p:sldId id="272" r:id="rId20"/>
    <p:sldId id="298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2" r:id="rId30"/>
    <p:sldId id="283" r:id="rId31"/>
    <p:sldId id="281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7" r:id="rId43"/>
    <p:sldId id="294" r:id="rId44"/>
    <p:sldId id="295" r:id="rId45"/>
    <p:sldId id="296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2013-2014</c:v>
                </c:pt>
                <c:pt idx="1">
                  <c:v>2014-2015</c:v>
                </c:pt>
                <c:pt idx="2">
                  <c:v>2015-2016</c:v>
                </c:pt>
                <c:pt idx="3">
                  <c:v>2016-2017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9.0000000000000024E-2</c:v>
                </c:pt>
                <c:pt idx="3">
                  <c:v>9.0000000000000024E-2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2013-2014</c:v>
                </c:pt>
                <c:pt idx="1">
                  <c:v>2014-2015</c:v>
                </c:pt>
                <c:pt idx="2">
                  <c:v>2015-2016</c:v>
                </c:pt>
                <c:pt idx="3">
                  <c:v>2016-2017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0.7300000000000002</c:v>
                </c:pt>
                <c:pt idx="1">
                  <c:v>0.75000000000000022</c:v>
                </c:pt>
                <c:pt idx="2">
                  <c:v>0.7200000000000002</c:v>
                </c:pt>
                <c:pt idx="3">
                  <c:v>0.77000000000000024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2013-2014</c:v>
                </c:pt>
                <c:pt idx="1">
                  <c:v>2014-2015</c:v>
                </c:pt>
                <c:pt idx="2">
                  <c:v>2015-2016</c:v>
                </c:pt>
                <c:pt idx="3">
                  <c:v>2016-2017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0.27</c:v>
                </c:pt>
                <c:pt idx="1">
                  <c:v>0.25</c:v>
                </c:pt>
                <c:pt idx="2">
                  <c:v>0.19</c:v>
                </c:pt>
                <c:pt idx="3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587648"/>
        <c:axId val="130605824"/>
      </c:barChart>
      <c:catAx>
        <c:axId val="130587648"/>
        <c:scaling>
          <c:orientation val="minMax"/>
        </c:scaling>
        <c:delete val="0"/>
        <c:axPos val="b"/>
        <c:majorTickMark val="out"/>
        <c:minorTickMark val="none"/>
        <c:tickLblPos val="nextTo"/>
        <c:crossAx val="130605824"/>
        <c:crosses val="autoZero"/>
        <c:auto val="1"/>
        <c:lblAlgn val="ctr"/>
        <c:lblOffset val="100"/>
        <c:noMultiLvlLbl val="0"/>
      </c:catAx>
      <c:valAx>
        <c:axId val="1306058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05876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9E3381-2829-48A3-8797-FD62AC4B40A5}" type="doc">
      <dgm:prSet loTypeId="urn:microsoft.com/office/officeart/2005/8/layout/cycle7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95ADCEDB-5024-4245-B1B3-114A84BA9978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800" dirty="0" smtClean="0"/>
            <a:t>Деятельность творческого характера по реализации значимой проблемы, завершающаяся реальным практическим результатом</a:t>
          </a:r>
          <a:endParaRPr lang="ru-RU" sz="2800" dirty="0"/>
        </a:p>
      </dgm:t>
    </dgm:pt>
    <dgm:pt modelId="{70349E95-D71E-47C3-B499-8EA0DA4509BD}" type="parTrans" cxnId="{56117FDD-7CE7-4940-A4FA-5AC86A4F74E9}">
      <dgm:prSet/>
      <dgm:spPr/>
      <dgm:t>
        <a:bodyPr/>
        <a:lstStyle/>
        <a:p>
          <a:endParaRPr lang="ru-RU"/>
        </a:p>
      </dgm:t>
    </dgm:pt>
    <dgm:pt modelId="{B8B006E1-AD55-417F-976B-8CF93378B0A5}" type="sibTrans" cxnId="{56117FDD-7CE7-4940-A4FA-5AC86A4F74E9}">
      <dgm:prSet/>
      <dgm:spPr/>
      <dgm:t>
        <a:bodyPr/>
        <a:lstStyle/>
        <a:p>
          <a:endParaRPr lang="ru-RU"/>
        </a:p>
      </dgm:t>
    </dgm:pt>
    <dgm:pt modelId="{335A25F6-A129-43F8-9D54-8A134263E443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800" dirty="0" smtClean="0"/>
            <a:t>Проектная деятельность</a:t>
          </a:r>
          <a:endParaRPr lang="ru-RU" sz="2800" dirty="0"/>
        </a:p>
      </dgm:t>
    </dgm:pt>
    <dgm:pt modelId="{40AFC491-04D0-4B89-A33E-36D69408F0E6}" type="parTrans" cxnId="{75768085-2BEA-4A62-B17F-1A7CC190A936}">
      <dgm:prSet/>
      <dgm:spPr/>
      <dgm:t>
        <a:bodyPr/>
        <a:lstStyle/>
        <a:p>
          <a:endParaRPr lang="ru-RU"/>
        </a:p>
      </dgm:t>
    </dgm:pt>
    <dgm:pt modelId="{719B4B7F-37FB-49C1-809C-B7CC94F258A1}" type="sibTrans" cxnId="{75768085-2BEA-4A62-B17F-1A7CC190A936}">
      <dgm:prSet/>
      <dgm:spPr/>
      <dgm:t>
        <a:bodyPr/>
        <a:lstStyle/>
        <a:p>
          <a:endParaRPr lang="ru-RU"/>
        </a:p>
      </dgm:t>
    </dgm:pt>
    <dgm:pt modelId="{EB7DA628-F2C0-48E9-9E11-9712482CA233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800" dirty="0" smtClean="0"/>
            <a:t>Изобразительная деятельность</a:t>
          </a:r>
          <a:endParaRPr lang="ru-RU" sz="2800" dirty="0"/>
        </a:p>
      </dgm:t>
    </dgm:pt>
    <dgm:pt modelId="{25F9F45E-216F-4F8D-A67E-A8BC0429F7A0}" type="parTrans" cxnId="{17FF5DCF-D37E-4DA1-937C-A8864337CFBD}">
      <dgm:prSet/>
      <dgm:spPr/>
      <dgm:t>
        <a:bodyPr/>
        <a:lstStyle/>
        <a:p>
          <a:endParaRPr lang="ru-RU"/>
        </a:p>
      </dgm:t>
    </dgm:pt>
    <dgm:pt modelId="{DB383504-BD82-41B1-A613-74268305D07D}" type="sibTrans" cxnId="{17FF5DCF-D37E-4DA1-937C-A8864337CFBD}">
      <dgm:prSet/>
      <dgm:spPr/>
      <dgm:t>
        <a:bodyPr/>
        <a:lstStyle/>
        <a:p>
          <a:endParaRPr lang="ru-RU"/>
        </a:p>
      </dgm:t>
    </dgm:pt>
    <dgm:pt modelId="{6D93E80B-37CC-440B-8BA3-8251DFD94DA6}" type="pres">
      <dgm:prSet presAssocID="{789E3381-2829-48A3-8797-FD62AC4B40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F1EEE-BA78-46D1-B11E-0536FC39E4CA}" type="pres">
      <dgm:prSet presAssocID="{95ADCEDB-5024-4245-B1B3-114A84BA9978}" presName="node" presStyleLbl="node1" presStyleIdx="0" presStyleCnt="3" custScaleX="233055" custScaleY="149712" custRadScaleRad="87356" custRadScaleInc="-6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AB3F2-406E-42F4-914E-6072FF478779}" type="pres">
      <dgm:prSet presAssocID="{B8B006E1-AD55-417F-976B-8CF93378B0A5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BA105A6-1875-44F3-B013-CDB366BB8BD9}" type="pres">
      <dgm:prSet presAssocID="{B8B006E1-AD55-417F-976B-8CF93378B0A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ACC4CD1-C55A-4CD9-B3B5-AD9222F3BBD6}" type="pres">
      <dgm:prSet presAssocID="{335A25F6-A129-43F8-9D54-8A134263E443}" presName="node" presStyleLbl="node1" presStyleIdx="1" presStyleCnt="3" custScaleX="125191" custRadScaleRad="90882" custRadScaleInc="-35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E6B60-B1C1-452E-9AFF-BDA099A702DE}" type="pres">
      <dgm:prSet presAssocID="{719B4B7F-37FB-49C1-809C-B7CC94F258A1}" presName="sibTrans" presStyleLbl="sibTrans2D1" presStyleIdx="1" presStyleCnt="3"/>
      <dgm:spPr/>
      <dgm:t>
        <a:bodyPr/>
        <a:lstStyle/>
        <a:p>
          <a:endParaRPr lang="ru-RU"/>
        </a:p>
      </dgm:t>
    </dgm:pt>
    <dgm:pt modelId="{90182DAE-4534-47E5-8F2D-A610C6AF5A19}" type="pres">
      <dgm:prSet presAssocID="{719B4B7F-37FB-49C1-809C-B7CC94F258A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CC49E07-CEC6-46D9-AE51-B16DCAFBE00F}" type="pres">
      <dgm:prSet presAssocID="{EB7DA628-F2C0-48E9-9E11-9712482CA233}" presName="node" presStyleLbl="node1" presStyleIdx="2" presStyleCnt="3" custScaleX="128341" custRadScaleRad="100290" custRadScaleInc="36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9986C-17B0-45DA-95B2-9F16887630F4}" type="pres">
      <dgm:prSet presAssocID="{DB383504-BD82-41B1-A613-74268305D07D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F9E19F0-7FC7-4911-97A4-7FCB0DD649EA}" type="pres">
      <dgm:prSet presAssocID="{DB383504-BD82-41B1-A613-74268305D07D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84F50CE5-0D3C-40B2-8445-0573F5C66A2B}" type="presOf" srcId="{95ADCEDB-5024-4245-B1B3-114A84BA9978}" destId="{C8EF1EEE-BA78-46D1-B11E-0536FC39E4CA}" srcOrd="0" destOrd="0" presId="urn:microsoft.com/office/officeart/2005/8/layout/cycle7"/>
    <dgm:cxn modelId="{D163BC3D-A3B5-437D-922E-D9C570B1A709}" type="presOf" srcId="{B8B006E1-AD55-417F-976B-8CF93378B0A5}" destId="{0BA105A6-1875-44F3-B013-CDB366BB8BD9}" srcOrd="1" destOrd="0" presId="urn:microsoft.com/office/officeart/2005/8/layout/cycle7"/>
    <dgm:cxn modelId="{93CAE0DC-5B9A-4EA8-A8DA-46BA12FC5DBD}" type="presOf" srcId="{789E3381-2829-48A3-8797-FD62AC4B40A5}" destId="{6D93E80B-37CC-440B-8BA3-8251DFD94DA6}" srcOrd="0" destOrd="0" presId="urn:microsoft.com/office/officeart/2005/8/layout/cycle7"/>
    <dgm:cxn modelId="{00427EAB-5AC6-4146-AEB1-D44E7858E10B}" type="presOf" srcId="{DB383504-BD82-41B1-A613-74268305D07D}" destId="{9EE9986C-17B0-45DA-95B2-9F16887630F4}" srcOrd="0" destOrd="0" presId="urn:microsoft.com/office/officeart/2005/8/layout/cycle7"/>
    <dgm:cxn modelId="{75768085-2BEA-4A62-B17F-1A7CC190A936}" srcId="{789E3381-2829-48A3-8797-FD62AC4B40A5}" destId="{335A25F6-A129-43F8-9D54-8A134263E443}" srcOrd="1" destOrd="0" parTransId="{40AFC491-04D0-4B89-A33E-36D69408F0E6}" sibTransId="{719B4B7F-37FB-49C1-809C-B7CC94F258A1}"/>
    <dgm:cxn modelId="{2950BFC1-6166-4480-B862-8D4E29680EC9}" type="presOf" srcId="{B8B006E1-AD55-417F-976B-8CF93378B0A5}" destId="{45DAB3F2-406E-42F4-914E-6072FF478779}" srcOrd="0" destOrd="0" presId="urn:microsoft.com/office/officeart/2005/8/layout/cycle7"/>
    <dgm:cxn modelId="{E35F5F63-EF89-4728-8EE8-964B4590277F}" type="presOf" srcId="{EB7DA628-F2C0-48E9-9E11-9712482CA233}" destId="{0CC49E07-CEC6-46D9-AE51-B16DCAFBE00F}" srcOrd="0" destOrd="0" presId="urn:microsoft.com/office/officeart/2005/8/layout/cycle7"/>
    <dgm:cxn modelId="{027C9DA2-FDD2-4F2F-B479-3BD347C66E99}" type="presOf" srcId="{DB383504-BD82-41B1-A613-74268305D07D}" destId="{6F9E19F0-7FC7-4911-97A4-7FCB0DD649EA}" srcOrd="1" destOrd="0" presId="urn:microsoft.com/office/officeart/2005/8/layout/cycle7"/>
    <dgm:cxn modelId="{56117FDD-7CE7-4940-A4FA-5AC86A4F74E9}" srcId="{789E3381-2829-48A3-8797-FD62AC4B40A5}" destId="{95ADCEDB-5024-4245-B1B3-114A84BA9978}" srcOrd="0" destOrd="0" parTransId="{70349E95-D71E-47C3-B499-8EA0DA4509BD}" sibTransId="{B8B006E1-AD55-417F-976B-8CF93378B0A5}"/>
    <dgm:cxn modelId="{FE09E9DD-CE51-4B6E-8BFB-C47B6CAF39C2}" type="presOf" srcId="{335A25F6-A129-43F8-9D54-8A134263E443}" destId="{6ACC4CD1-C55A-4CD9-B3B5-AD9222F3BBD6}" srcOrd="0" destOrd="0" presId="urn:microsoft.com/office/officeart/2005/8/layout/cycle7"/>
    <dgm:cxn modelId="{D10EA3D9-2E22-4190-8E54-B4BECC4A6F86}" type="presOf" srcId="{719B4B7F-37FB-49C1-809C-B7CC94F258A1}" destId="{6D8E6B60-B1C1-452E-9AFF-BDA099A702DE}" srcOrd="0" destOrd="0" presId="urn:microsoft.com/office/officeart/2005/8/layout/cycle7"/>
    <dgm:cxn modelId="{A7F6A4F6-592B-454F-9F8C-F939F16865CA}" type="presOf" srcId="{719B4B7F-37FB-49C1-809C-B7CC94F258A1}" destId="{90182DAE-4534-47E5-8F2D-A610C6AF5A19}" srcOrd="1" destOrd="0" presId="urn:microsoft.com/office/officeart/2005/8/layout/cycle7"/>
    <dgm:cxn modelId="{17FF5DCF-D37E-4DA1-937C-A8864337CFBD}" srcId="{789E3381-2829-48A3-8797-FD62AC4B40A5}" destId="{EB7DA628-F2C0-48E9-9E11-9712482CA233}" srcOrd="2" destOrd="0" parTransId="{25F9F45E-216F-4F8D-A67E-A8BC0429F7A0}" sibTransId="{DB383504-BD82-41B1-A613-74268305D07D}"/>
    <dgm:cxn modelId="{6B8F4FC7-317F-47CC-891D-F0EBFF038049}" type="presParOf" srcId="{6D93E80B-37CC-440B-8BA3-8251DFD94DA6}" destId="{C8EF1EEE-BA78-46D1-B11E-0536FC39E4CA}" srcOrd="0" destOrd="0" presId="urn:microsoft.com/office/officeart/2005/8/layout/cycle7"/>
    <dgm:cxn modelId="{95D30C32-EC1B-4CCB-B0B9-8319F01EA138}" type="presParOf" srcId="{6D93E80B-37CC-440B-8BA3-8251DFD94DA6}" destId="{45DAB3F2-406E-42F4-914E-6072FF478779}" srcOrd="1" destOrd="0" presId="urn:microsoft.com/office/officeart/2005/8/layout/cycle7"/>
    <dgm:cxn modelId="{F5698DF5-6378-48CE-8804-43B6CA6CA391}" type="presParOf" srcId="{45DAB3F2-406E-42F4-914E-6072FF478779}" destId="{0BA105A6-1875-44F3-B013-CDB366BB8BD9}" srcOrd="0" destOrd="0" presId="urn:microsoft.com/office/officeart/2005/8/layout/cycle7"/>
    <dgm:cxn modelId="{14A8D1D4-D079-4AA0-923E-EBD7497BC773}" type="presParOf" srcId="{6D93E80B-37CC-440B-8BA3-8251DFD94DA6}" destId="{6ACC4CD1-C55A-4CD9-B3B5-AD9222F3BBD6}" srcOrd="2" destOrd="0" presId="urn:microsoft.com/office/officeart/2005/8/layout/cycle7"/>
    <dgm:cxn modelId="{A3630EFB-ABBB-4632-B902-E1951CBAD775}" type="presParOf" srcId="{6D93E80B-37CC-440B-8BA3-8251DFD94DA6}" destId="{6D8E6B60-B1C1-452E-9AFF-BDA099A702DE}" srcOrd="3" destOrd="0" presId="urn:microsoft.com/office/officeart/2005/8/layout/cycle7"/>
    <dgm:cxn modelId="{76F46EBE-9718-4D7E-B774-D51A68641C76}" type="presParOf" srcId="{6D8E6B60-B1C1-452E-9AFF-BDA099A702DE}" destId="{90182DAE-4534-47E5-8F2D-A610C6AF5A19}" srcOrd="0" destOrd="0" presId="urn:microsoft.com/office/officeart/2005/8/layout/cycle7"/>
    <dgm:cxn modelId="{D86D411E-A1AE-4673-B44F-6C5DE6CC9080}" type="presParOf" srcId="{6D93E80B-37CC-440B-8BA3-8251DFD94DA6}" destId="{0CC49E07-CEC6-46D9-AE51-B16DCAFBE00F}" srcOrd="4" destOrd="0" presId="urn:microsoft.com/office/officeart/2005/8/layout/cycle7"/>
    <dgm:cxn modelId="{A74B1768-462A-4CDF-B8D6-9CA8ECBBC31A}" type="presParOf" srcId="{6D93E80B-37CC-440B-8BA3-8251DFD94DA6}" destId="{9EE9986C-17B0-45DA-95B2-9F16887630F4}" srcOrd="5" destOrd="0" presId="urn:microsoft.com/office/officeart/2005/8/layout/cycle7"/>
    <dgm:cxn modelId="{EC1FF61A-AEC4-4794-855B-8F949241DFDB}" type="presParOf" srcId="{9EE9986C-17B0-45DA-95B2-9F16887630F4}" destId="{6F9E19F0-7FC7-4911-97A4-7FCB0DD649E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D2EC0-8C33-4950-BB6C-B861C21444D3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9B8DA4-A372-4903-A6D3-6ADB0744690E}" type="pres">
      <dgm:prSet presAssocID="{A0DD2EC0-8C33-4950-BB6C-B861C21444D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CE6ADB-4275-4B47-8633-4DD1AB2C56DE}" type="pres">
      <dgm:prSet presAssocID="{A0DD2EC0-8C33-4950-BB6C-B861C21444D3}" presName="radial" presStyleCnt="0">
        <dgm:presLayoutVars>
          <dgm:animLvl val="ctr"/>
        </dgm:presLayoutVars>
      </dgm:prSet>
      <dgm:spPr/>
    </dgm:pt>
  </dgm:ptLst>
  <dgm:cxnLst>
    <dgm:cxn modelId="{65C4F581-7638-4325-8491-7AE85684AF9A}" type="presOf" srcId="{A0DD2EC0-8C33-4950-BB6C-B861C21444D3}" destId="{6C9B8DA4-A372-4903-A6D3-6ADB0744690E}" srcOrd="0" destOrd="0" presId="urn:microsoft.com/office/officeart/2005/8/layout/radial3"/>
    <dgm:cxn modelId="{F707C5BD-6E79-4B1F-8218-AB8A29E458A3}" type="presParOf" srcId="{6C9B8DA4-A372-4903-A6D3-6ADB0744690E}" destId="{13CE6ADB-4275-4B47-8633-4DD1AB2C56DE}" srcOrd="0" destOrd="0" presId="urn:microsoft.com/office/officeart/2005/8/layout/radial3"/>
  </dgm:cxnLst>
  <dgm:bg>
    <a:blipFill>
      <a:blip xmlns:r="http://schemas.openxmlformats.org/officeDocument/2006/relationships" r:embed="rId1"/>
      <a:stretch>
        <a:fillRect/>
      </a:stretch>
    </a:blipFill>
    <a:effectLst>
      <a:glow rad="2286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F1EEE-BA78-46D1-B11E-0536FC39E4CA}">
      <dsp:nvSpPr>
        <dsp:cNvPr id="0" name=""/>
        <dsp:cNvSpPr/>
      </dsp:nvSpPr>
      <dsp:spPr>
        <a:xfrm>
          <a:off x="504060" y="156561"/>
          <a:ext cx="6000239" cy="19272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Деятельность творческого характера по реализации значимой проблемы, завершающаяся реальным практическим результатом</a:t>
          </a:r>
          <a:endParaRPr lang="ru-RU" sz="2800" kern="1200" dirty="0"/>
        </a:p>
      </dsp:txBody>
      <dsp:txXfrm>
        <a:off x="560507" y="213008"/>
        <a:ext cx="5887345" cy="1814350"/>
      </dsp:txXfrm>
    </dsp:sp>
    <dsp:sp modelId="{45DAB3F2-406E-42F4-914E-6072FF478779}">
      <dsp:nvSpPr>
        <dsp:cNvPr id="0" name=""/>
        <dsp:cNvSpPr/>
      </dsp:nvSpPr>
      <dsp:spPr>
        <a:xfrm rot="2843904">
          <a:off x="4395766" y="2292793"/>
          <a:ext cx="787819" cy="4505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530933" y="2382904"/>
        <a:ext cx="517486" cy="270333"/>
      </dsp:txXfrm>
    </dsp:sp>
    <dsp:sp modelId="{6ACC4CD1-C55A-4CD9-B3B5-AD9222F3BBD6}">
      <dsp:nvSpPr>
        <dsp:cNvPr id="0" name=""/>
        <dsp:cNvSpPr/>
      </dsp:nvSpPr>
      <dsp:spPr>
        <a:xfrm>
          <a:off x="4169341" y="2952337"/>
          <a:ext cx="3223170" cy="12873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Проектная деятельность</a:t>
          </a:r>
          <a:endParaRPr lang="ru-RU" sz="2800" kern="1200" dirty="0"/>
        </a:p>
      </dsp:txBody>
      <dsp:txXfrm>
        <a:off x="4207045" y="2990041"/>
        <a:ext cx="3147762" cy="1211893"/>
      </dsp:txXfrm>
    </dsp:sp>
    <dsp:sp modelId="{6D8E6B60-B1C1-452E-9AFF-BDA099A702DE}">
      <dsp:nvSpPr>
        <dsp:cNvPr id="0" name=""/>
        <dsp:cNvSpPr/>
      </dsp:nvSpPr>
      <dsp:spPr>
        <a:xfrm rot="10800005">
          <a:off x="3283044" y="3370707"/>
          <a:ext cx="787819" cy="4505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418210" y="3460818"/>
        <a:ext cx="517486" cy="270333"/>
      </dsp:txXfrm>
    </dsp:sp>
    <dsp:sp modelId="{0CC49E07-CEC6-46D9-AE51-B16DCAFBE00F}">
      <dsp:nvSpPr>
        <dsp:cNvPr id="0" name=""/>
        <dsp:cNvSpPr/>
      </dsp:nvSpPr>
      <dsp:spPr>
        <a:xfrm>
          <a:off x="-119703" y="2952331"/>
          <a:ext cx="3304270" cy="12873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Изобразительная деятельность</a:t>
          </a:r>
          <a:endParaRPr lang="ru-RU" sz="2800" kern="1200" dirty="0"/>
        </a:p>
      </dsp:txBody>
      <dsp:txXfrm>
        <a:off x="-81999" y="2990035"/>
        <a:ext cx="3228862" cy="1211893"/>
      </dsp:txXfrm>
    </dsp:sp>
    <dsp:sp modelId="{9EE9986C-17B0-45DA-95B2-9F16887630F4}">
      <dsp:nvSpPr>
        <dsp:cNvPr id="0" name=""/>
        <dsp:cNvSpPr/>
      </dsp:nvSpPr>
      <dsp:spPr>
        <a:xfrm rot="18512049">
          <a:off x="1996982" y="2292790"/>
          <a:ext cx="787819" cy="4505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132149" y="2382901"/>
        <a:ext cx="517486" cy="270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льга\Рабочий стол\шаблоны\дьщ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390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301" y="3929066"/>
            <a:ext cx="2974699" cy="2928934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0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301" y="3929066"/>
            <a:ext cx="2974699" cy="2928934"/>
          </a:xfrm>
          <a:prstGeom prst="rect">
            <a:avLst/>
          </a:prstGeom>
          <a:noFill/>
        </p:spPr>
      </p:pic>
      <p:pic>
        <p:nvPicPr>
          <p:cNvPr id="11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7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50009" y="1484784"/>
            <a:ext cx="717747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Отчёт об использовании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технологии проектирования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развитии творческих способностей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эстетического воспитания детей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через изобразительную деятельность</a:t>
            </a:r>
          </a:p>
          <a:p>
            <a:pPr algn="ctr"/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187624" y="260648"/>
            <a:ext cx="221633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620688"/>
            <a:ext cx="431203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0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мультимедийного</a:t>
            </a: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материала: компьютерных клипов, слайдов, видеофильмов, фотоматериалов, </a:t>
            </a:r>
            <a:r>
              <a:rPr kumimoji="0" lang="ru-RU" sz="20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видеоальбомов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DSCN438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6"/>
            <a:ext cx="4129586" cy="295232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IMG_18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8640"/>
            <a:ext cx="3851920" cy="288894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83" name="Picture 3" descr="http://kolokolchik-dou.ru/wp-content/uploads/2017/03/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573016"/>
            <a:ext cx="3131840" cy="195348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4869160"/>
            <a:ext cx="6361201" cy="101566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Беседа о промыслах, об особенностях росписи Дымки, Хохломы, Гжели, Городец; О народных игрушках.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532" name="Picture 4" descr="http://funforkids.ru/pictures/narpr/narpr04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728192" cy="1551168"/>
          </a:xfrm>
          <a:prstGeom prst="rect">
            <a:avLst/>
          </a:prstGeom>
          <a:noFill/>
        </p:spPr>
      </p:pic>
      <p:pic>
        <p:nvPicPr>
          <p:cNvPr id="22534" name="Picture 6" descr="http://img-fotki.yandex.ru/get/6720/16969765.148/0_77fe4_babb6425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6296" y="188640"/>
            <a:ext cx="1732721" cy="1501403"/>
          </a:xfrm>
          <a:prstGeom prst="rect">
            <a:avLst/>
          </a:prstGeom>
          <a:noFill/>
        </p:spPr>
      </p:pic>
      <p:pic>
        <p:nvPicPr>
          <p:cNvPr id="6" name="Рисунок 5" descr="DSCN44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244" y="476672"/>
            <a:ext cx="5321509" cy="413215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9752" y="188640"/>
            <a:ext cx="462964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альбома </a:t>
            </a:r>
          </a:p>
          <a:p>
            <a:pPr algn="ctr"/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Декоративно-прикладное искусство</a:t>
            </a: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DSCN448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519772" y="2024844"/>
            <a:ext cx="4104456" cy="3312369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700" name="Picture 4" descr="http://img1.liveinternet.ru/images/attach/c/8/102/415/102415409_large_048__04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792701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42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60648"/>
            <a:ext cx="3491880" cy="261891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N42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2656"/>
            <a:ext cx="3456384" cy="259228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42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90202" y="3915054"/>
            <a:ext cx="2736304" cy="205222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SCN421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280791" y="3903785"/>
            <a:ext cx="2646151" cy="1984613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SCN421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573016"/>
            <a:ext cx="3648405" cy="273630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934233" y="2967335"/>
            <a:ext cx="527554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Роспись тарелок в стиле «гжель»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298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24" y="3648006"/>
            <a:ext cx="3528392" cy="264514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N29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645025"/>
            <a:ext cx="3553935" cy="266429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299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88640"/>
            <a:ext cx="2304256" cy="3120463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SCN30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60648"/>
            <a:ext cx="2736304" cy="308358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275856" y="692696"/>
            <a:ext cx="247215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Рисование перьев для сказочной птицы из города хохломы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ad-17059-14797621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3240360" cy="224040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etsad-17059-14797616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573016"/>
            <a:ext cx="3140951" cy="223224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15816" y="116632"/>
            <a:ext cx="36503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Роспись силуэта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дымковской лошадки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 descr="http://img1.liveinternet.ru/images/attach/c/10/109/122/109122687_page01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836712"/>
            <a:ext cx="3166095" cy="2753914"/>
          </a:xfrm>
          <a:prstGeom prst="rect">
            <a:avLst/>
          </a:prstGeom>
          <a:noFill/>
        </p:spPr>
      </p:pic>
      <p:pic>
        <p:nvPicPr>
          <p:cNvPr id="26628" name="Picture 4" descr="http://img1.liveinternet.ru/images/attach/c/10/110/18/110018201_4954089_Baran_1_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35696" y="3717032"/>
            <a:ext cx="1611263" cy="2988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admin\Desktop\проекты\Проект ПДД\DSCN08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3394472" cy="4525963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78" name="Picture 2" descr="http://image.jimcdn.com/app/cms/image/transf/dimension=1060x10000:format=png/path/s2960d37dc1410720/image/id4d2c2f7773790f1/version/1440862404/imag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4119836" cy="25923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1196752"/>
            <a:ext cx="18278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Создание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Обрядовой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куклы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16632"/>
            <a:ext cx="46791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Консультации для родителей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DSCN45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20688"/>
            <a:ext cx="6339637" cy="486602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DSCN448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149080"/>
            <a:ext cx="1728192" cy="250888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DSCN449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88640"/>
            <a:ext cx="1939663" cy="266429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116632"/>
            <a:ext cx="45720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«Закружила листва золотая»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0188" y="836712"/>
            <a:ext cx="5431102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«Мир, окружающий ребёнка –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Это, прежде всего мир природы,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безграничным богатством явлений,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неисчерпаемой красотой.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Здесь, в природе, вечный источник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Детского разума»</a:t>
            </a:r>
          </a:p>
          <a:p>
            <a:pPr algn="r"/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В.а.сухомлинский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DSCN40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924944"/>
            <a:ext cx="5220072" cy="379672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6" name="Picture 2" descr="http://www.playcast.ru/uploads/2014/09/24/99554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>
            <a:off x="-2165919" y="1741984"/>
            <a:ext cx="6648450" cy="2533651"/>
          </a:xfrm>
          <a:prstGeom prst="rect">
            <a:avLst/>
          </a:prstGeom>
          <a:noFill/>
        </p:spPr>
      </p:pic>
      <p:pic>
        <p:nvPicPr>
          <p:cNvPr id="1028" name="Picture 4" descr="http://img0.liveinternet.ru/images/attach/d/1/131/484/131484562_5152557_autum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86017" y="116632"/>
            <a:ext cx="2157983" cy="2139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edoksanaschoola.ulcraft.com/uploads/s/o/o/g/oogwcueh1wzd/img/full_84xr8iJ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16632"/>
            <a:ext cx="2573279" cy="2592288"/>
          </a:xfrm>
          <a:prstGeom prst="rect">
            <a:avLst/>
          </a:prstGeom>
          <a:noFill/>
        </p:spPr>
      </p:pic>
      <p:pic>
        <p:nvPicPr>
          <p:cNvPr id="6" name="Picture 4" descr="http://img0.liveinternet.ru/images/attach/d/1/131/484/131484562_5152557_autum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2408515" y="5277069"/>
            <a:ext cx="1512168" cy="16496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28373" y="188640"/>
            <a:ext cx="53883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проекта: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расширять представления детей об осени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времени года,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развивать умение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самостоятельно находить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первые признаки осени.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772816"/>
            <a:ext cx="6816610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</a:p>
          <a:p>
            <a:endParaRPr lang="ru-RU" sz="1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Систематизировать представления детей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состоянии растений осенью,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разнообразии плодов и семян</a:t>
            </a:r>
          </a:p>
          <a:p>
            <a:pPr>
              <a:buFont typeface="Arial" pitchFamily="34" charset="0"/>
              <a:buChar char="•"/>
            </a:pP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Конкретизировать представления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 основных группах растений и животных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(среда обитания, потребности,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приспособление к сезонным изменениям среды)</a:t>
            </a:r>
          </a:p>
          <a:p>
            <a:pPr>
              <a:buFont typeface="Arial" pitchFamily="34" charset="0"/>
              <a:buChar char="•"/>
            </a:pP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Развивать мыслительные операции: анализ, сравнение,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установление связей между явлениями природы</a:t>
            </a:r>
          </a:p>
          <a:p>
            <a:pPr>
              <a:buFont typeface="Arial" pitchFamily="34" charset="0"/>
              <a:buChar char="•"/>
            </a:pP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 процессе проведения элементарных опытов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Закреплять знания детей о подготовке животных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зиме, отлёте птиц</a:t>
            </a:r>
          </a:p>
          <a:p>
            <a:pPr>
              <a:buFont typeface="Arial" pitchFamily="34" charset="0"/>
              <a:buChar char="•"/>
            </a:pP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Воспитывать у детей умение любоваться осенней природой, </a:t>
            </a:r>
          </a:p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чувствовать её красоту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N3987к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619672" y="188640"/>
            <a:ext cx="6156000" cy="401478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90052" y="4365104"/>
            <a:ext cx="6275821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Готовкина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юлия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ильинична</a:t>
            </a:r>
            <a:endPara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ВЫСШЕЙ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квалификационной категории</a:t>
            </a:r>
          </a:p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Мбдоу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«детский сад №37»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Города ельца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80097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Выполнение проекта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DSCN40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08720"/>
            <a:ext cx="3418863" cy="256190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908720"/>
            <a:ext cx="4005514" cy="2545769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573016"/>
            <a:ext cx="4118811" cy="261777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22" name="Picture 2" descr="http://www.imgcutpng.com/wp-content/uploads/2017/04/nature/autumn-leaves-png-14-1010x102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501008"/>
            <a:ext cx="2272752" cy="2304256"/>
          </a:xfrm>
          <a:prstGeom prst="rect">
            <a:avLst/>
          </a:prstGeom>
          <a:noFill/>
        </p:spPr>
      </p:pic>
      <p:pic>
        <p:nvPicPr>
          <p:cNvPr id="30724" name="Picture 4" descr="https://s.cafebazaar.ir/1/icons/com.gau.go.launcherex.theme.com.gui.theme.simple1445948131910_512x51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980728"/>
            <a:ext cx="6797844" cy="432048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://fedoksanaschoola.ulcraft.com/uploads/s/o/o/g/oogwcueh1wzd/img/full_84xr8iJ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2573279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5098383" cy="324036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26463898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501008"/>
            <a:ext cx="3384376" cy="249879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746" name="Picture 2" descr="https://stockphoto.zone/cache/96647dc9/av522b7182dae3c3e810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908720"/>
            <a:ext cx="2087797" cy="1826822"/>
          </a:xfrm>
          <a:prstGeom prst="rect">
            <a:avLst/>
          </a:prstGeom>
          <a:noFill/>
        </p:spPr>
      </p:pic>
      <p:pic>
        <p:nvPicPr>
          <p:cNvPr id="31748" name="Picture 4" descr="http://www.playcast.ru/uploads/2014/10/08/101324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852936"/>
            <a:ext cx="4286250" cy="386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60648"/>
            <a:ext cx="7091630" cy="425607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4" name="Picture 2" descr="http://cdn4.rf-sp.ru/91/84/91840313d368da8460e00cf1ecf5531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1972684" cy="144016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6" name="Picture 4" descr="http://chudomama.com/purchases/uploads/741/6bd/39748cc6488d1a213f12937a1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5085184"/>
            <a:ext cx="1975831" cy="144016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8" name="Picture 6" descr="http://img.yakaboo.ua/media/catalog/product/cache/1/image/5eaba60491707cc7337f46f1a522ebe1/1/0/10131975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3429000"/>
            <a:ext cx="1244796" cy="172819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448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9952" y="4149080"/>
            <a:ext cx="2051720" cy="139477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DSCN448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68" y="5013176"/>
            <a:ext cx="1944216" cy="155679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0648"/>
            <a:ext cx="7882912" cy="610648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60648"/>
            <a:ext cx="7776864" cy="603306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16632"/>
            <a:ext cx="61622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Совместное создание картины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 технике «Пластилиновая живопись»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DSCN37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08720"/>
            <a:ext cx="7299971" cy="547260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116632"/>
            <a:ext cx="420345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лучшую композицию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из природного материала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4818" name="Picture 2" descr="https://dmdou31.edumsko.ru/uploads/2000/1598/section/95640/dsc_05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149080"/>
            <a:ext cx="3573329" cy="237626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http://www.playcast.ru/uploads/2014/10/08/101324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505540" y="-251802"/>
            <a:ext cx="2774082" cy="2502838"/>
          </a:xfrm>
          <a:prstGeom prst="rect">
            <a:avLst/>
          </a:prstGeom>
          <a:noFill/>
        </p:spPr>
      </p:pic>
      <p:pic>
        <p:nvPicPr>
          <p:cNvPr id="34819" name="Picture 3" descr="D:\Мои документы\Работа\поделка из лепестков\DSCN0475 - копия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3456384" cy="259228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SCN383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2570636" cy="342900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88640"/>
            <a:ext cx="682654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Открытое занятие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нетрадиционному рисованию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кляксография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+пластилиновая живопись)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DSCN438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268760"/>
            <a:ext cx="3035164" cy="227538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439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88840"/>
            <a:ext cx="2448272" cy="304375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SCN440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645024"/>
            <a:ext cx="3923268" cy="294287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6866" name="Picture 2" descr="https://www.enurse.com.au/wp-content/uploads/usercontent/40124/How-to-Clean-Rust-Spot-Removal-Guide_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908720"/>
            <a:ext cx="2381250" cy="2381250"/>
          </a:xfrm>
          <a:prstGeom prst="rect">
            <a:avLst/>
          </a:prstGeom>
          <a:noFill/>
        </p:spPr>
      </p:pic>
      <p:pic>
        <p:nvPicPr>
          <p:cNvPr id="36868" name="Picture 4" descr="http://3.bp.blogspot.com/-T6CSYV8IAS8/U7RKzkWxfLI/AAAAAAAAHa8/ewtquO4Q4IU/s1600/56325366_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941168"/>
            <a:ext cx="1944216" cy="1620180"/>
          </a:xfrm>
          <a:prstGeom prst="rect">
            <a:avLst/>
          </a:prstGeom>
          <a:noFill/>
        </p:spPr>
      </p:pic>
      <p:pic>
        <p:nvPicPr>
          <p:cNvPr id="10" name="Picture 2" descr="http://fedoksanaschoola.ulcraft.com/uploads/s/o/o/g/oogwcueh1wzd/img/full_84xr8iJ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974256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44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3779252" cy="283484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N443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0648"/>
            <a:ext cx="3839872" cy="288032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Содержимое 3" descr="DSCN4447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356992"/>
            <a:ext cx="4429449" cy="299276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https://stockphoto.zone/cache/96647dc9/av522b7182dae3c3e810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1810487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0"/>
            <a:ext cx="6228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«Любая деятельность может быть технологией,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либо искусством. Искусство основано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интуиции, технология на науке.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искусства всё начинается,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Технологией заканчивается,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потом всё началось сначала»</a:t>
            </a:r>
          </a:p>
          <a:p>
            <a:pPr algn="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В.п.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беспалько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043608" y="2204864"/>
          <a:ext cx="727280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N444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0648"/>
            <a:ext cx="7931330" cy="493028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Picture 2" descr="http://www.imgcutpng.com/wp-content/uploads/2017/04/nature/autumn-leaves-png-14-1010x102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2219364" y="4417604"/>
            <a:ext cx="2272752" cy="2608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116632"/>
            <a:ext cx="500284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Праздник осени в детском саду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https://pp.userapi.com/c841231/v841231731/450cb/lT8WBeSZzg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416491" cy="331236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Picture 4" descr="https://pp.userapi.com/c840732/v840732731/2d91a/imYosEBGMs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320480" cy="324036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://fedoksanaschoola.ulcraft.com/uploads/s/o/o/g/oogwcueh1wzd/img/full_84xr8iJ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1974256" cy="1988840"/>
          </a:xfrm>
          <a:prstGeom prst="rect">
            <a:avLst/>
          </a:prstGeom>
          <a:noFill/>
        </p:spPr>
      </p:pic>
      <p:pic>
        <p:nvPicPr>
          <p:cNvPr id="6" name="Picture 2" descr="http://www.imgcutpng.com/wp-content/uploads/2017/04/nature/autumn-leaves-png-14-1010x102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1211252" y="3837420"/>
            <a:ext cx="2272752" cy="2608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6620" y="116632"/>
            <a:ext cx="50758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Активно включаю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 реализацию своих проектов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Нетрадиционные техники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Изобразительной деятельности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861048"/>
            <a:ext cx="8387588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«Нетрадиционные техники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расширяют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изобразительные возможности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детей,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что позволяет им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большей мере реализовать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 жизненный опыт…»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DSCN30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412776"/>
            <a:ext cx="3131840" cy="234888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1986" name="AutoShape 2" descr="https://cdn.pixabay.com/photo/2016/04/01/08/49/artist-129899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88" name="AutoShape 4" descr="https://cdn.pixabay.com/photo/2016/04/01/08/49/artist-129899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s://cdn.pixabay.com/photo/2016/04/01/08/49/artist-129899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2" name="Picture 8" descr="http://74330s007.edusite.ru/images/20130630195909-de7cdef7-m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728191" cy="1728192"/>
          </a:xfrm>
          <a:prstGeom prst="rect">
            <a:avLst/>
          </a:prstGeom>
          <a:noFill/>
        </p:spPr>
      </p:pic>
      <p:pic>
        <p:nvPicPr>
          <p:cNvPr id="41994" name="Picture 10" descr="http://www.picshare.ru/uploads/140809/3b16FIKjCX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3686352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30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861048"/>
            <a:ext cx="3419872" cy="256490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N30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76672"/>
            <a:ext cx="3384376" cy="253828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300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57" y="476672"/>
            <a:ext cx="3443875" cy="258290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SCN301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61048"/>
            <a:ext cx="3360374" cy="252028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71600" y="3212976"/>
            <a:ext cx="704584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Рисование цветов в вазе в технике «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граттаж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30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8640"/>
            <a:ext cx="2430269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30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548680"/>
            <a:ext cx="2771800" cy="2078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SCN305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3943" y="566111"/>
            <a:ext cx="3019772" cy="2264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SCN305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068960"/>
            <a:ext cx="4283968" cy="32129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-19257" y="3356992"/>
            <a:ext cx="255493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Изображение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Рябиновой ветки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нетрадиционных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Техниках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кляксография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pPr algn="ctr"/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Пальцеграфия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Тычки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Жёсткой кистью)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18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2784309" cy="208823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IMG_19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60648"/>
            <a:ext cx="2784309" cy="208823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IMG_190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1" y="260648"/>
            <a:ext cx="2784309" cy="208823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IMG_192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933056"/>
            <a:ext cx="3563888" cy="267291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IMG_193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92896"/>
            <a:ext cx="3075806" cy="410107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004866" y="2492896"/>
            <a:ext cx="36642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Изображение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Цветов в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нетрадицинной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технике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Рисования –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монотипия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43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332656"/>
            <a:ext cx="3648406" cy="273630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N43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2656"/>
            <a:ext cx="3600400" cy="270030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43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6002" y="3614598"/>
            <a:ext cx="3212976" cy="240973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923928" y="3861048"/>
            <a:ext cx="38731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Ручной труд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«цветы для наших мам»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Фотоотчёт «Изготовление подснежников из фоамирана с детьми подготовительной группы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332656"/>
            <a:ext cx="2304256" cy="295232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4036" name="Picture 4" descr="http://www.maam.ru/upload/blogs/detsad-820300-14904573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332656"/>
            <a:ext cx="2304256" cy="295232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4038" name="Picture 6" descr="http://www.maam.ru/upload/blogs/detsad-820300-14904573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521565" cy="223224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4040" name="Picture 8" descr="http://www.maam.ru/upload/blogs/detsad-820300-14904573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765079" cy="266429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7504" y="3933056"/>
            <a:ext cx="25667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Изготовление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подснежников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фоамирана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4384" y="0"/>
            <a:ext cx="50738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Вовлекаю детей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сотворчество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 создании конкурсных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работ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DSCN313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636040"/>
            <a:ext cx="4176464" cy="2931479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DSCN44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556792"/>
            <a:ext cx="4170233" cy="273630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4" name="Picture 2" descr="http://kakpravilino.com/wp-content/uploads/2016/12/Kak-ochistit-plastilin-s-odezhdy-1024x57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4725144"/>
            <a:ext cx="2160240" cy="1213025"/>
          </a:xfrm>
          <a:prstGeom prst="rect">
            <a:avLst/>
          </a:prstGeom>
          <a:noFill/>
        </p:spPr>
      </p:pic>
      <p:pic>
        <p:nvPicPr>
          <p:cNvPr id="3076" name="Picture 4" descr="https://t-l.ru/i/n/867/182867/tn_182867_125172c48a3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1904728" cy="918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а из пластилина «Пожар в лесу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5348"/>
            <a:ext cx="4104456" cy="289416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DSCN37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88640"/>
            <a:ext cx="4226299" cy="316835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N324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8640"/>
            <a:ext cx="2556901" cy="338437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SCN341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3429000"/>
            <a:ext cx="2123313" cy="331236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916832"/>
            <a:ext cx="6912768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2013</a:t>
            </a: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«Закружилась листва золотая»,                                                       «Дружная семья», </a:t>
            </a:r>
            <a:endParaRPr kumimoji="0" lang="ru-RU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2013</a:t>
            </a:r>
            <a:r>
              <a:rPr kumimoji="0" lang="ru-RU" b="1" i="0" u="none" strike="noStrike" cap="all" spc="0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«Безопасность и здоровье»,                                «Расцвела земля родная»</a:t>
            </a:r>
            <a:endParaRPr kumimoji="0" lang="ru-RU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2014</a:t>
            </a:r>
            <a:r>
              <a:rPr kumimoji="0" lang="ru-RU" b="1" i="0" u="none" strike="noStrike" cap="all" spc="0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«В страну знаний»,                                                     «Мамочка любимая родная»,                                                               «В мире цветов и растений», </a:t>
            </a:r>
            <a:endParaRPr kumimoji="0" lang="ru-RU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2015</a:t>
            </a:r>
            <a:r>
              <a:rPr kumimoji="0" lang="ru-RU" b="1" i="0" u="none" strike="noStrike" cap="all" spc="0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«Птицы нашего края»,                                            «Сохраним природу нашу»</a:t>
            </a:r>
            <a:endParaRPr kumimoji="0" lang="ru-RU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2016</a:t>
            </a:r>
            <a:r>
              <a:rPr kumimoji="0" lang="ru-RU" b="1" i="0" u="sng" strike="noStrike" cap="all" spc="0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«Умелые ручки»,                                                                 «Добро пожаловать в лесной мир»</a:t>
            </a:r>
            <a:endParaRPr kumimoji="0" lang="ru-RU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2017</a:t>
            </a:r>
            <a:r>
              <a:rPr kumimoji="0" lang="ru-RU" b="1" i="0" u="none" strike="noStrike" cap="all" spc="0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«Правила движения узнали, на дороге внимательными стали»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88640"/>
            <a:ext cx="28620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Мною составлены педагогические проекты:</a:t>
            </a:r>
            <a:endParaRPr lang="ru-RU" sz="2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8977" y="116632"/>
            <a:ext cx="56299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Считаю эстетическое оформление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Среды ДОУ важным составляющим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Эффективности педагогического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процесса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661248"/>
            <a:ext cx="288579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Роспись стен ДОУ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DSCN447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12776"/>
            <a:ext cx="5532597" cy="424847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41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16632"/>
            <a:ext cx="5688632" cy="338437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N41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92" y="116632"/>
            <a:ext cx="2304256" cy="338437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image (46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573016"/>
            <a:ext cx="3715888" cy="307183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image (47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645024"/>
            <a:ext cx="3992569" cy="302433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5892" y="116632"/>
            <a:ext cx="67739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Делаю вывод Об эффективности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использования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Технологии проектирования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результатам мониторинга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художественно-эстетического развития детей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11560" y="1397000"/>
          <a:ext cx="7488832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116632"/>
            <a:ext cx="26915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«Умелые ручки»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764704"/>
            <a:ext cx="612169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«Истоки способностей и дарования детей - на кончиках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ребёнок».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              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В.А. Сухомлинский</a:t>
            </a:r>
          </a:p>
          <a:p>
            <a:pPr algn="ctr"/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386" name="Picture 2" descr="C:\Users\admin\Pictures\наши занятия\DSCN39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2880320" cy="354450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DSCN40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996952"/>
            <a:ext cx="4128457" cy="309634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85719" y="4101403"/>
            <a:ext cx="61206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 </a:t>
            </a:r>
            <a:endParaRPr kumimoji="0" lang="ru-RU" b="1" i="0" u="sng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содействовать развитию инициативы, выдумки и творчества детей в атмосфере эстетических переживаний и увлеченности, совместного творчества взрослого и ребенка, через различные виды изобразительной и прикладной деятельности.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DSCN43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16632"/>
            <a:ext cx="5437620" cy="388843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6264696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1400" b="1" i="1" u="sng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1" i="0" u="sng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условия для формирования знаний, умений, навыков для достижения определенных результатов;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умение рисовать декоративные элементы;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оценочное отношение к окружающему миру, эстетический вкус, культуру поведения.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расширять преставления детей о декоративно-прикладном искусстве;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художественный и творческий потенциал;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образное мышление, воображение, устойчивое внимание, наблюдательность,  аккуратность;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развить познавательную активность, общение, самостоятельность.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способности последовательно осуществлять свой замысел, умело обращаться с материалами и инструментами;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способности к анализу, самооценке при выполнении работ;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детей усидчивость, старательность в работе, трудовые умения;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интерес и уважения к народным мастерам; </a:t>
            </a:r>
            <a:endParaRPr kumimoji="0" lang="ru-RU" sz="1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стимулировать сотворчество со сверстниками и взрослыми в дизайн деятельности, используя результат творческой деятельности в быту, играх, декоре  детского сада, дома.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1" name="Picture 3" descr="https://botan.cc/prepod/_bloks/pic/vlcogco-02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736304" cy="1897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0097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Выполнение проекта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539552" y="1268760"/>
          <a:ext cx="388843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987824" y="4437112"/>
            <a:ext cx="30153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Сюжетно-ролевая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 мастерской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самоделкина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" name="Рисунок 18" descr="DSCN431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68760"/>
            <a:ext cx="4032448" cy="302433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08" name="Picture 4" descr="http://ito.vspu.net/ENK/2011-2012/kompleks_new_magistru/rob_styd/16-17/KIZIM/%D0%9A%D0%B2%D0%B5%D1%81%D1%82%D0%B8%20%D0%9C%D0%90%D0%9F/%D0%94%D0%BE%D1%88%D0%BA%D1%96%D0%BB%D1%8C%D0%BD%D1%8F%D1%82%D0%B0/webquest_kit/images/izo2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581128"/>
            <a:ext cx="1440160" cy="167418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bonimentyi-1-3-klas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32656"/>
            <a:ext cx="4136380" cy="277552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etsad-124500-143378067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3672408" cy="275430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23728" y="35730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Сюжетно-ролевая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«на выставке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народного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творчества»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http://detsad-kitty.ru/uploads/posts/2014-07/1404382693_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068960"/>
            <a:ext cx="2514600" cy="33909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f0242530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ApprovedAutomatic</ApprovalStatus>
    <BlockPublish xmlns="9d035d7d-02e5-4a00-8b62-9a556aabc7b5" xsi:nil="true"/>
    <EditorialTags xmlns="9d035d7d-02e5-4a00-8b62-9a556aabc7b5" xsi:nil="true"/>
    <MarketSpecific xmlns="9d035d7d-02e5-4a00-8b62-9a556aabc7b5" xsi:nil="true"/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 xsi:nil="true"/>
    <IntlLangReview xmlns="9d035d7d-02e5-4a00-8b62-9a556aabc7b5" xsi:nil="true"/>
    <NumericId xmlns="9d035d7d-02e5-4a00-8b62-9a556aabc7b5" xsi:nil="true"/>
    <OOCacheId xmlns="9d035d7d-02e5-4a00-8b62-9a556aabc7b5">b517dbb3-bc11-4564-a507-2e96734e5f32</OOCacheId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>1|PN102414621| | </Providers>
    <TPAppVersion xmlns="9d035d7d-02e5-4a00-8b62-9a556aabc7b5" xsi:nil="true"/>
    <IsSearchable xmlns="9d035d7d-02e5-4a00-8b62-9a556aabc7b5">false</IsSearchable>
    <EditorialStatus xmlns="9d035d7d-02e5-4a00-8b62-9a556aabc7b5">Complete</EditorialStatus>
    <UALocComments xmlns="9d035d7d-02e5-4a00-8b62-9a556aabc7b5" xsi:nil="true"/>
    <CSXHash xmlns="9d035d7d-02e5-4a00-8b62-9a556aabc7b5">oQKwiZf0X0hwU5rcIAsO/7v1Zy8/M60n0pVYDR/tGjo=</CSXHash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3 Community New</TrustLevel>
    <UALocRecommendation xmlns="9d035d7d-02e5-4a00-8b62-9a556aabc7b5">Localize</UALocRecommendation>
    <TPApplication xmlns="9d035d7d-02e5-4a00-8b62-9a556aabc7b5" xsi:nil="true"/>
    <AssetId xmlns="9d035d7d-02e5-4a00-8b62-9a556aabc7b5">TP102425307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>TC102425308</ParentAssetId>
    <SubmitterId xmlns="9d035d7d-02e5-4a00-8b62-9a556aabc7b5">S-1-10-0-3-2147393741-328204288</SubmitterId>
    <TemplateStatus xmlns="9d035d7d-02e5-4a00-8b62-9a556aabc7b5" xsi:nil="true"/>
    <APAuthor xmlns="9d035d7d-02e5-4a00-8b62-9a556aabc7b5">
      <UserInfo>
        <DisplayName/>
        <AccountId>555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280384</Value>
      <Value>444554</Value>
    </PublishStatusLookup>
    <SourceTitle xmlns="9d035d7d-02e5-4a00-8b62-9a556aabc7b5" xsi:nil="true"/>
    <AcquiredFrom xmlns="9d035d7d-02e5-4a00-8b62-9a556aabc7b5">Internal MS</AcquiredFrom>
    <CSXSubmissionMarket xmlns="9d035d7d-02e5-4a00-8b62-9a556aabc7b5">3</CSXSubmissionMarket>
    <Markets xmlns="9d035d7d-02e5-4a00-8b62-9a556aabc7b5">
      <Value>3</Value>
    </Markets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2010-12-15T17:56:44+00:00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2010-12-15T17:56:44+00:00</CSXSubmissionDate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734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864FB1-7415-47F5-9459-FEB78C6BA3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53ABF4-7007-4E71-A012-F4FE2BAE3E9E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9d035d7d-02e5-4a00-8b62-9a556aabc7b5"/>
    <ds:schemaRef ds:uri="http://purl.org/dc/elements/1.1/"/>
    <ds:schemaRef ds:uri="http://purl.org/dc/terms/"/>
    <ds:schemaRef ds:uri="91e8d559-4d54-460d-ba58-5d5027f88b4d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6A7E5F-F2B5-4719-8737-C135EBAFE0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847</TotalTime>
  <Words>765</Words>
  <Application>Microsoft Office PowerPoint</Application>
  <PresentationFormat>Экран (4:3)</PresentationFormat>
  <Paragraphs>155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tf02425308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Евгений</cp:lastModifiedBy>
  <cp:revision>79</cp:revision>
  <dcterms:created xsi:type="dcterms:W3CDTF">2017-12-03T19:11:57Z</dcterms:created>
  <dcterms:modified xsi:type="dcterms:W3CDTF">2022-02-19T20:27:42Z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lications" pid="2">
    <vt:lpwstr>53;#;#407;#</vt:lpwstr>
  </property>
  <property fmtid="{D5CDD505-2E9C-101B-9397-08002B2CF9AE}" name="ContentTypeId" pid="3">
    <vt:lpwstr>0x010100BB2780C3CC07BD4BAA623FF9571645580400D1570604EA743043A2641365C0E91715</vt:lpwstr>
  </property>
  <property fmtid="{D5CDD505-2E9C-101B-9397-08002B2CF9AE}" name="ImageGenCounter" pid="4">
    <vt:i4>0</vt:i4>
  </property>
  <property fmtid="{D5CDD505-2E9C-101B-9397-08002B2CF9AE}" name="ImageGenStatus" pid="5">
    <vt:i4>0</vt:i4>
  </property>
  <property fmtid="{D5CDD505-2E9C-101B-9397-08002B2CF9AE}" name="ImageGenTimestamp" pid="6">
    <vt:filetime>2010-12-15T17:56:44Z</vt:filetime>
  </property>
  <property fmtid="{D5CDD505-2E9C-101B-9397-08002B2CF9AE}" name="NXPowerLiteLastOptimized" pid="7">
    <vt:lpwstr>7710538</vt:lpwstr>
  </property>
  <property fmtid="{D5CDD505-2E9C-101B-9397-08002B2CF9AE}" name="NXPowerLiteSettings" pid="8">
    <vt:lpwstr>F7000400038000</vt:lpwstr>
  </property>
  <property fmtid="{D5CDD505-2E9C-101B-9397-08002B2CF9AE}" name="NXPowerLiteVersion" pid="9">
    <vt:lpwstr>S9.1.2</vt:lpwstr>
  </property>
  <property fmtid="{D5CDD505-2E9C-101B-9397-08002B2CF9AE}" name="PolicheckCounter" pid="10">
    <vt:i4>1</vt:i4>
  </property>
  <property fmtid="{D5CDD505-2E9C-101B-9397-08002B2CF9AE}" name="PolicheckStatus" pid="11">
    <vt:i4>3</vt:i4>
  </property>
  <property fmtid="{D5CDD505-2E9C-101B-9397-08002B2CF9AE}" name="PolicheckTimestamp" pid="12">
    <vt:filetime>2011-04-28T14:47:29Z</vt:filetime>
  </property>
</Properties>
</file>