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  <p:sldId id="264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CC6600"/>
    <a:srgbClr val="D60093"/>
    <a:srgbClr val="669900"/>
    <a:srgbClr val="00CC00"/>
    <a:srgbClr val="FF3300"/>
    <a:srgbClr val="FFFF0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B08A7-9A26-4485-A481-EA2E9B5CB9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EA74C-431C-499B-9A00-8650B49C5D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04B4-81BC-4DB7-9AB7-7B6024B39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CB37EE-1CBB-4BC5-9FB1-48E06D365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3F740A-17CF-4D61-A5C9-92287ED91E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2BAA7-80CE-4879-A1A3-04A273023B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690D3-9FAD-4AEA-B88C-F186363FED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73A63-A46C-49A0-8A95-6A4F769F79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0362A-C4D7-4F9C-B937-BE6E97664E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20AF5-12D0-49A8-B732-02E8D5F8C7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00A17-C3DA-44C7-A410-6B2259206C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A182E-2CD5-4591-A4AE-4C8E95BDA0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4D7FD-743C-43E4-AFFB-9F4A406529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0A2FD0-1F9A-4775-A0B5-A245255F705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NA HONDA\Desktop\400-8qj6whhv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2600"/>
          </a:xfrm>
          <a:prstGeom prst="rect">
            <a:avLst/>
          </a:prstGeom>
          <a:noFill/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403350" y="692150"/>
            <a:ext cx="6697663" cy="15128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Past Simple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30" name="Picture 42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565400"/>
            <a:ext cx="1079500" cy="920750"/>
          </a:xfrm>
          <a:prstGeom prst="rect">
            <a:avLst/>
          </a:prstGeom>
          <a:noFill/>
        </p:spPr>
      </p:pic>
      <p:sp>
        <p:nvSpPr>
          <p:cNvPr id="12309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2268538" y="1412875"/>
            <a:ext cx="4968875" cy="482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Yesterday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The day before yesterday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Last week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Last month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Last year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…ago</a:t>
            </a:r>
          </a:p>
          <a:p>
            <a:pPr algn="ctr">
              <a:buFontTx/>
              <a:buNone/>
            </a:pPr>
            <a:r>
              <a:rPr lang="en-US" sz="2800" b="1" dirty="0">
                <a:solidFill>
                  <a:srgbClr val="003399"/>
                </a:solidFill>
                <a:latin typeface="Comic Sans MS" pitchFamily="66" charset="0"/>
              </a:rPr>
              <a:t>Once</a:t>
            </a:r>
          </a:p>
          <a:p>
            <a:pPr>
              <a:buFontTx/>
              <a:buNone/>
            </a:pP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1187450" y="60928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2326" name="Picture 38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1079500" cy="920750"/>
          </a:xfrm>
          <a:prstGeom prst="rect">
            <a:avLst/>
          </a:prstGeom>
          <a:noFill/>
        </p:spPr>
      </p:pic>
      <p:pic>
        <p:nvPicPr>
          <p:cNvPr id="12327" name="Picture 39" descr="лист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792163" cy="676275"/>
          </a:xfrm>
          <a:prstGeom prst="rect">
            <a:avLst/>
          </a:prstGeom>
          <a:noFill/>
        </p:spPr>
      </p:pic>
      <p:pic>
        <p:nvPicPr>
          <p:cNvPr id="12328" name="Picture 40" descr="лист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780928"/>
            <a:ext cx="790575" cy="674687"/>
          </a:xfrm>
          <a:prstGeom prst="rect">
            <a:avLst/>
          </a:prstGeom>
          <a:noFill/>
        </p:spPr>
      </p:pic>
      <p:pic>
        <p:nvPicPr>
          <p:cNvPr id="12331" name="Picture 43" descr="лист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365104"/>
            <a:ext cx="936625" cy="800100"/>
          </a:xfrm>
          <a:prstGeom prst="rect">
            <a:avLst/>
          </a:prstGeom>
          <a:noFill/>
        </p:spPr>
      </p:pic>
      <p:pic>
        <p:nvPicPr>
          <p:cNvPr id="12329" name="Picture 41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861048"/>
            <a:ext cx="1079500" cy="920750"/>
          </a:xfrm>
          <a:prstGeom prst="rect">
            <a:avLst/>
          </a:prstGeom>
          <a:noFill/>
        </p:spPr>
      </p:pic>
      <p:pic>
        <p:nvPicPr>
          <p:cNvPr id="2050" name="Picture 2" descr="C:\Users\ANNA HONDA\Desktop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88640"/>
            <a:ext cx="1942306" cy="2160881"/>
          </a:xfrm>
          <a:prstGeom prst="rect">
            <a:avLst/>
          </a:prstGeom>
          <a:noFill/>
        </p:spPr>
      </p:pic>
      <p:pic>
        <p:nvPicPr>
          <p:cNvPr id="2051" name="Picture 3" descr="C:\Users\ANNA HONDA\Desktop\i (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8" y="3501008"/>
            <a:ext cx="2327746" cy="2645792"/>
          </a:xfrm>
          <a:prstGeom prst="rect">
            <a:avLst/>
          </a:prstGeom>
          <a:noFill/>
        </p:spPr>
      </p:pic>
      <p:pic>
        <p:nvPicPr>
          <p:cNvPr id="2052" name="Picture 4" descr="C:\Users\ANNA HONDA\Desktop\mini_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3501008"/>
            <a:ext cx="3139760" cy="3131517"/>
          </a:xfrm>
          <a:prstGeom prst="rect">
            <a:avLst/>
          </a:prstGeom>
          <a:noFill/>
        </p:spPr>
      </p:pic>
      <p:pic>
        <p:nvPicPr>
          <p:cNvPr id="2053" name="Picture 5" descr="C:\Users\ANNA HONDA\Desktop\13081816062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60648"/>
            <a:ext cx="2273474" cy="2590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3924300" y="2852738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2555875" y="5445125"/>
            <a:ext cx="50419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3348038" y="2420938"/>
            <a:ext cx="4895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3924300" y="1916113"/>
            <a:ext cx="489585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3924300" y="3357563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3132138" y="4005263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2051050" y="4941888"/>
            <a:ext cx="49688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73238"/>
            <a:ext cx="4038600" cy="4814887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ten days ago  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last summer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yesterday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a week ago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the day before yesterday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last year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3399"/>
                </a:solidFill>
                <a:latin typeface="Comic Sans MS" pitchFamily="66" charset="0"/>
              </a:rPr>
              <a:t>a month ago</a:t>
            </a:r>
          </a:p>
          <a:p>
            <a:pPr>
              <a:buFontTx/>
              <a:buNone/>
            </a:pPr>
            <a:endParaRPr lang="ru-RU" sz="280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79388" y="765175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Comic Sans MS" pitchFamily="66" charset="0"/>
              </a:rPr>
              <a:t>10 дней тому назад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0000"/>
                </a:solidFill>
                <a:latin typeface="Comic Sans MS" pitchFamily="66" charset="0"/>
              </a:rPr>
              <a:t>позавчера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555875" y="1889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в прошлом году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580063" y="260350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6600"/>
                </a:solidFill>
                <a:latin typeface="Comic Sans MS" pitchFamily="66" charset="0"/>
              </a:rPr>
              <a:t>неделю тому назад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708400" y="7651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D60093"/>
                </a:solidFill>
                <a:latin typeface="Comic Sans MS" pitchFamily="66" charset="0"/>
              </a:rPr>
              <a:t>прошлым летом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7164388" y="83661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CC"/>
                </a:solidFill>
                <a:latin typeface="Comic Sans MS" pitchFamily="66" charset="0"/>
              </a:rPr>
              <a:t>вчера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411413" y="1341438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5050"/>
                </a:solidFill>
                <a:latin typeface="Comic Sans MS" pitchFamily="66" charset="0"/>
              </a:rPr>
              <a:t>месяц тому назад</a:t>
            </a:r>
          </a:p>
        </p:txBody>
      </p:sp>
      <p:pic>
        <p:nvPicPr>
          <p:cNvPr id="3074" name="Picture 2" descr="C:\Users\ANNA HONDA\Desktop\6254627058_c5ccba35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653136"/>
            <a:ext cx="1292473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-7.51445E-7 L 0.39376 0.55584 " pathEditMode="relative" ptsTypes="AA">
                                      <p:cBhvr>
                                        <p:cTn id="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5064 L -0.01181 0.70081 " pathEditMode="relative" ptsTypes="AA">
                                      <p:cBhvr>
                                        <p:cTn id="10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4024 L -0.13385 0.45966 " pathEditMode="relative" ptsTypes="AA">
                                      <p:cBhvr>
                                        <p:cTn id="14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4 L 0.5158 0.16601 " pathEditMode="relative" ptsTypes="AA">
                                      <p:cBhvr>
                                        <p:cTn id="18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0118 0.23931 " pathEditMode="relative" ptsTypes="AA">
                                      <p:cBhvr>
                                        <p:cTn id="22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4024 L -0.20468 0.2918 " pathEditMode="relative" ptsTypes="AA">
                                      <p:cBhvr>
                                        <p:cTn id="2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0592 0.60647 " pathEditMode="relative" ptsTypes="AA">
                                      <p:cBhvr>
                                        <p:cTn id="3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  <p:bldP spid="26632" grpId="0"/>
      <p:bldP spid="26633" grpId="0"/>
      <p:bldP spid="26635" grpId="0"/>
      <p:bldP spid="266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424862" cy="1143000"/>
          </a:xfrm>
        </p:spPr>
        <p:txBody>
          <a:bodyPr/>
          <a:lstStyle/>
          <a:p>
            <a:r>
              <a:rPr lang="en-US" sz="4000" b="1">
                <a:solidFill>
                  <a:schemeClr val="accent2"/>
                </a:solidFill>
                <a:latin typeface="Comic Sans MS" pitchFamily="66" charset="0"/>
              </a:rPr>
              <a:t>Regular verbs</a:t>
            </a:r>
            <a:br>
              <a:rPr lang="en-US" sz="4000" b="1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-US" sz="4000" b="1">
                <a:solidFill>
                  <a:schemeClr val="accent2"/>
                </a:solidFill>
                <a:latin typeface="Comic Sans MS" pitchFamily="66" charset="0"/>
              </a:rPr>
              <a:t>V </a:t>
            </a:r>
            <a:r>
              <a:rPr lang="en-US" sz="4000" b="1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→ V- </a:t>
            </a:r>
            <a:r>
              <a:rPr lang="en-US" sz="4000" b="1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ed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170113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b="1">
                <a:solidFill>
                  <a:srgbClr val="CC0000"/>
                </a:solidFill>
                <a:cs typeface="Arial" charset="0"/>
              </a:rPr>
              <a:t>[t]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Watch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Walk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Talk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Finish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Look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endParaRPr lang="ru-RU">
              <a:latin typeface="Comic Sans MS" pitchFamily="66" charset="0"/>
            </a:endParaRPr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6084888" y="1600200"/>
            <a:ext cx="2447925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b="1">
                <a:solidFill>
                  <a:srgbClr val="CC0000"/>
                </a:solidFill>
                <a:cs typeface="Arial" charset="0"/>
              </a:rPr>
              <a:t>[id]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Skat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Want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Collect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Paint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buFontTx/>
              <a:buNone/>
            </a:pPr>
            <a:r>
              <a:rPr lang="en-US" sz="3200" b="1">
                <a:latin typeface="Comic Sans MS" pitchFamily="66" charset="0"/>
              </a:rPr>
              <a:t>need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endParaRPr lang="ru-RU" sz="3200" b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700338" y="1700213"/>
            <a:ext cx="3024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419475" y="1557338"/>
            <a:ext cx="2016125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  <a:cs typeface="Arial" charset="0"/>
              </a:rPr>
              <a:t>[d]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Play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Learn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Tri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Cri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Smil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mic Sans MS" pitchFamily="66" charset="0"/>
              </a:rPr>
              <a:t>studi</a:t>
            </a:r>
            <a:r>
              <a:rPr lang="en-US" sz="32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endParaRPr lang="ru-RU" sz="3200" b="1">
              <a:solidFill>
                <a:srgbClr val="CC0000"/>
              </a:solidFill>
              <a:latin typeface="Comic Sans MS" pitchFamily="66" charset="0"/>
            </a:endParaRPr>
          </a:p>
        </p:txBody>
      </p:sp>
      <p:pic>
        <p:nvPicPr>
          <p:cNvPr id="13330" name="Picture 18" descr="л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1500187" cy="1296987"/>
          </a:xfrm>
          <a:prstGeom prst="rect">
            <a:avLst/>
          </a:prstGeom>
          <a:noFill/>
        </p:spPr>
      </p:pic>
      <p:pic>
        <p:nvPicPr>
          <p:cNvPr id="4098" name="Picture 2" descr="C:\Users\ANNA HONDA\Desktop\DM-_rVGRpv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085184"/>
            <a:ext cx="2739998" cy="1512168"/>
          </a:xfrm>
          <a:prstGeom prst="rect">
            <a:avLst/>
          </a:prstGeom>
          <a:noFill/>
        </p:spPr>
      </p:pic>
      <p:pic>
        <p:nvPicPr>
          <p:cNvPr id="4100" name="Picture 4" descr="C:\Users\ANNA HONDA\Desktop\chip-i-deyl-speshat-na-pomosch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137642"/>
            <a:ext cx="2088232" cy="1720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корзин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125" y="3860800"/>
            <a:ext cx="2116138" cy="2447925"/>
          </a:xfrm>
          <a:noFill/>
          <a:ln/>
        </p:spPr>
      </p:pic>
      <p:pic>
        <p:nvPicPr>
          <p:cNvPr id="3081" name="Picture 9" descr="корзин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3933825"/>
            <a:ext cx="2178050" cy="2519363"/>
          </a:xfrm>
          <a:noFill/>
          <a:ln/>
        </p:spPr>
      </p:pic>
      <p:pic>
        <p:nvPicPr>
          <p:cNvPr id="3076" name="Picture 4" descr="корзин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860800"/>
            <a:ext cx="2116137" cy="2447925"/>
          </a:xfrm>
          <a:noFill/>
          <a:ln/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116013" y="3141663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accent2"/>
                </a:solidFill>
                <a:cs typeface="Arial" charset="0"/>
              </a:rPr>
              <a:t>[t]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779838" y="3213100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accent2"/>
                </a:solidFill>
                <a:cs typeface="Arial" charset="0"/>
              </a:rPr>
              <a:t>[d]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7092950" y="3141663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accent2"/>
                </a:solidFill>
                <a:cs typeface="Arial" charset="0"/>
              </a:rPr>
              <a:t>[id]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50825" y="3333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watched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484438" y="98107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played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23850" y="1125538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skated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40335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walked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411413" y="260350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learned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3492500" y="1700213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wanted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95288" y="23495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talked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195513" y="227647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tried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572000" y="404813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collected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932363" y="11969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finished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7019925" y="333375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cried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7164388" y="98107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painted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804025" y="17732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looked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067175" y="22764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</a:rPr>
              <a:t>smiled</a:t>
            </a:r>
            <a:endParaRPr lang="ru-RU" sz="2400" b="1">
              <a:solidFill>
                <a:schemeClr val="accent2"/>
              </a:solidFill>
            </a:endParaRP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6372225" y="24923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needed</a:t>
            </a:r>
            <a:endParaRPr lang="ru-RU" sz="2400" b="1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0.05139 0.60624 " pathEditMode="relative" ptsTypes="AA">
                                      <p:cBhvr>
                                        <p:cTn id="6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4024 L 0.10642 0.63792 " pathEditMode="relative" ptsTypes="AA">
                                      <p:cBhvr>
                                        <p:cTn id="15" dur="2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21667 0.60648 " pathEditMode="relative" ptsTypes="AA">
                                      <p:cBhvr>
                                        <p:cTn id="24" dur="2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-0.38195 0.61688 " pathEditMode="relative" ptsTypes="AA">
                                      <p:cBhvr>
                                        <p:cTn id="33" dur="2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504 L 0.72048 0.5015 " pathEditMode="relative" ptsTypes="AA">
                                      <p:cBhvr>
                                        <p:cTn id="42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4 L 0.13386 0.53295 " pathEditMode="relative" ptsTypes="AA">
                                      <p:cBhvr>
                                        <p:cTn id="51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-0.4684 0.47006 " pathEditMode="relative" ptsTypes="AA">
                                      <p:cBhvr>
                                        <p:cTn id="60" dur="2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4 L -0.05121 0.53295 " pathEditMode="relative" ptsTypes="AA">
                                      <p:cBhvr>
                                        <p:cTn id="69" dur="2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5064 L -0.10243 0.42821 " pathEditMode="relative" ptsTypes="AA">
                                      <p:cBhvr>
                                        <p:cTn id="78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5064 L 0.36996 0.42821 " pathEditMode="relative" ptsTypes="AA">
                                      <p:cBhvr>
                                        <p:cTn id="87" dur="2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5064 L -0.67726 0.38613 " pathEditMode="relative" ptsTypes="AA">
                                      <p:cBhvr>
                                        <p:cTn id="96" dur="2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4 L 0.0474 0.34428 " pathEditMode="relative" ptsTypes="AA">
                                      <p:cBhvr>
                                        <p:cTn id="105" dur="2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0.04023 L 0.15365 0.36531 " pathEditMode="relative" ptsTypes="AA">
                                      <p:cBhvr>
                                        <p:cTn id="114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-0.07465 0.35491 " pathEditMode="relative" ptsTypes="AA">
                                      <p:cBhvr>
                                        <p:cTn id="123" dur="2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0.05903 0.31283 " pathEditMode="relative" ptsTypes="AA">
                                      <p:cBhvr>
                                        <p:cTn id="132" dur="2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/>
      <p:bldP spid="3093" grpId="1"/>
      <p:bldP spid="3094" grpId="0"/>
      <p:bldP spid="3094" grpId="1"/>
      <p:bldP spid="3095" grpId="0"/>
      <p:bldP spid="3095" grpId="1"/>
      <p:bldP spid="3096" grpId="0"/>
      <p:bldP spid="3096" grpId="1"/>
      <p:bldP spid="3097" grpId="0"/>
      <p:bldP spid="3097" grpId="1"/>
      <p:bldP spid="3098" grpId="0"/>
      <p:bldP spid="3098" grpId="1"/>
      <p:bldP spid="3099" grpId="0"/>
      <p:bldP spid="3099" grpId="1"/>
      <p:bldP spid="3100" grpId="0"/>
      <p:bldP spid="3100" grpId="1"/>
      <p:bldP spid="3101" grpId="0"/>
      <p:bldP spid="3101" grpId="1"/>
      <p:bldP spid="3102" grpId="0"/>
      <p:bldP spid="3102" grpId="1"/>
      <p:bldP spid="3103" grpId="0"/>
      <p:bldP spid="3103" grpId="1"/>
      <p:bldP spid="3104" grpId="0"/>
      <p:bldP spid="3104" grpId="1"/>
      <p:bldP spid="3105" grpId="0"/>
      <p:bldP spid="3105" grpId="1"/>
      <p:bldP spid="3106" grpId="0"/>
      <p:bldP spid="3106" grpId="1"/>
      <p:bldP spid="3107" grpId="0"/>
      <p:bldP spid="310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rgbClr val="008000"/>
                </a:solidFill>
                <a:latin typeface="Comic Sans MS" pitchFamily="66" charset="0"/>
              </a:rPr>
              <a:t>They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skate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in the yard every day.</a:t>
            </a:r>
          </a:p>
          <a:p>
            <a:pPr algn="l"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They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CC6600"/>
                </a:solidFill>
                <a:latin typeface="Comic Sans MS" pitchFamily="66" charset="0"/>
              </a:rPr>
              <a:t>skated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in the yard yesterday.</a:t>
            </a:r>
          </a:p>
          <a:p>
            <a:pPr algn="l">
              <a:lnSpc>
                <a:spcPct val="90000"/>
              </a:lnSpc>
            </a:pPr>
            <a:endParaRPr lang="en-US" sz="2800" b="1" dirty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  <a:latin typeface="Comic Sans MS" pitchFamily="66" charset="0"/>
              </a:rPr>
              <a:t> </a:t>
            </a:r>
          </a:p>
          <a:p>
            <a:pPr algn="l">
              <a:lnSpc>
                <a:spcPct val="90000"/>
              </a:lnSpc>
            </a:pP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endParaRPr lang="en-US" sz="28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rgbClr val="008000"/>
                </a:solidFill>
                <a:latin typeface="Comic Sans MS" pitchFamily="66" charset="0"/>
              </a:rPr>
              <a:t>                 The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weather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is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fine today.</a:t>
            </a:r>
          </a:p>
          <a:p>
            <a:pPr algn="l"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  <a:latin typeface="Comic Sans MS" pitchFamily="66" charset="0"/>
              </a:rPr>
              <a:t>              The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weather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CC6600"/>
                </a:solidFill>
                <a:latin typeface="Comic Sans MS" pitchFamily="66" charset="0"/>
              </a:rPr>
              <a:t>was </a:t>
            </a: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fine yesterday.</a:t>
            </a:r>
          </a:p>
          <a:p>
            <a:pPr algn="l">
              <a:lnSpc>
                <a:spcPct val="90000"/>
              </a:lnSpc>
            </a:pPr>
            <a:endParaRPr lang="en-US" sz="2800" b="1" dirty="0">
              <a:solidFill>
                <a:srgbClr val="008000"/>
              </a:solidFill>
              <a:latin typeface="Comic Sans MS" pitchFamily="66" charset="0"/>
            </a:endParaRPr>
          </a:p>
          <a:p>
            <a:pPr algn="l"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endParaRPr lang="en-US" sz="2800" b="1" dirty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		</a:t>
            </a:r>
            <a:endParaRPr lang="en-US" sz="2800" b="1" dirty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08000"/>
                </a:solidFill>
                <a:latin typeface="Comic Sans MS" pitchFamily="66" charset="0"/>
              </a:rPr>
              <a:t>		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35856" name="Picture 16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4664"/>
            <a:ext cx="987425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17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9874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18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517232"/>
            <a:ext cx="987425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ANNA HONDA\Desktop\86621593_chip_i_dey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1625" y="476672"/>
            <a:ext cx="2412398" cy="2952328"/>
          </a:xfrm>
          <a:prstGeom prst="rect">
            <a:avLst/>
          </a:prstGeom>
          <a:noFill/>
        </p:spPr>
      </p:pic>
      <p:pic>
        <p:nvPicPr>
          <p:cNvPr id="5123" name="Picture 3" descr="C:\Users\ANNA HONDA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88" y="2727324"/>
            <a:ext cx="2634704" cy="2429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9" name="Picture 9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557338"/>
            <a:ext cx="9874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987425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C0000"/>
                </a:solidFill>
                <a:latin typeface="Comic Sans MS" pitchFamily="66" charset="0"/>
              </a:rPr>
              <a:t>Утенок </a:t>
            </a:r>
            <a:r>
              <a:rPr lang="en-US" sz="2800" b="1" dirty="0" smtClean="0">
                <a:solidFill>
                  <a:srgbClr val="CC0000"/>
                </a:solidFill>
                <a:latin typeface="Comic Sans MS" pitchFamily="66" charset="0"/>
              </a:rPr>
              <a:t>Donald Duck </a:t>
            </a:r>
            <a:r>
              <a:rPr lang="ru-RU" sz="2800" b="1" dirty="0" smtClean="0">
                <a:solidFill>
                  <a:srgbClr val="CC0000"/>
                </a:solidFill>
                <a:latin typeface="Comic Sans MS" pitchFamily="66" charset="0"/>
              </a:rPr>
              <a:t>очень любит похвастаться. Давайте не согласимся с ним.</a:t>
            </a:r>
            <a:endParaRPr lang="en-US" sz="28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 algn="l"/>
            <a:r>
              <a:rPr lang="ru-RU" b="1" u="sng" dirty="0" smtClean="0">
                <a:solidFill>
                  <a:srgbClr val="CC0000"/>
                </a:solidFill>
              </a:rPr>
              <a:t> </a:t>
            </a:r>
            <a:r>
              <a:rPr lang="ru-RU" sz="2800" b="1" u="sng" dirty="0" smtClean="0">
                <a:solidFill>
                  <a:srgbClr val="008000"/>
                </a:solidFill>
                <a:latin typeface="Comic Sans MS" pitchFamily="66" charset="0"/>
              </a:rPr>
              <a:t>Образец: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en-US" sz="2800" b="1" dirty="0" smtClean="0">
                <a:latin typeface="Comic Sans MS" pitchFamily="66" charset="0"/>
              </a:rPr>
              <a:t>I </a:t>
            </a:r>
            <a:r>
              <a:rPr lang="en-US" sz="2800" b="1" dirty="0" smtClean="0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sz="2800" b="1" dirty="0" smtClean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800" b="1" dirty="0" smtClean="0">
                <a:latin typeface="Comic Sans MS" pitchFamily="66" charset="0"/>
              </a:rPr>
              <a:t> TV at night.</a:t>
            </a:r>
          </a:p>
          <a:p>
            <a:pPr algn="l"/>
            <a:r>
              <a:rPr lang="en-US" sz="2800" b="1" dirty="0" smtClean="0">
                <a:latin typeface="Comic Sans MS" pitchFamily="66" charset="0"/>
              </a:rPr>
              <a:t>You 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sz="2800" b="1" dirty="0">
                <a:latin typeface="Comic Sans MS" pitchFamily="66" charset="0"/>
              </a:rPr>
              <a:t> TV at night.</a:t>
            </a:r>
            <a:endParaRPr lang="ru-RU" sz="2800" b="1" dirty="0">
              <a:latin typeface="Comic Sans MS" pitchFamily="66" charset="0"/>
            </a:endParaRPr>
          </a:p>
          <a:p>
            <a:endParaRPr lang="en-US" sz="2800" b="1" dirty="0">
              <a:latin typeface="Comic Sans MS" pitchFamily="66" charset="0"/>
            </a:endParaRPr>
          </a:p>
          <a:p>
            <a:pPr algn="l">
              <a:buFontTx/>
              <a:buChar char="•"/>
            </a:pPr>
            <a:r>
              <a:rPr lang="en-US" sz="2800" b="1" dirty="0">
                <a:latin typeface="Comic Sans MS" pitchFamily="66" charset="0"/>
              </a:rPr>
              <a:t>I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800" b="1" dirty="0">
                <a:latin typeface="Comic Sans MS" pitchFamily="66" charset="0"/>
              </a:rPr>
              <a:t> my hands and face ten times.</a:t>
            </a:r>
          </a:p>
          <a:p>
            <a:pPr algn="l"/>
            <a:r>
              <a:rPr lang="en-US" sz="2800" b="1" dirty="0">
                <a:latin typeface="Comic Sans MS" pitchFamily="66" charset="0"/>
              </a:rPr>
              <a:t>You 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sz="28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sz="2800" b="1" dirty="0">
                <a:latin typeface="Comic Sans MS" pitchFamily="66" charset="0"/>
              </a:rPr>
              <a:t> your hands and face ten times.</a:t>
            </a:r>
          </a:p>
          <a:p>
            <a:pPr algn="l">
              <a:buFontTx/>
              <a:buChar char="•"/>
            </a:pPr>
            <a:r>
              <a:rPr lang="en-US" sz="2800" b="1" dirty="0">
                <a:latin typeface="Comic Sans MS" pitchFamily="66" charset="0"/>
              </a:rPr>
              <a:t>I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play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800" b="1" dirty="0">
                <a:latin typeface="Comic Sans MS" pitchFamily="66" charset="0"/>
              </a:rPr>
              <a:t> chess with a champion.</a:t>
            </a:r>
          </a:p>
          <a:p>
            <a:pPr algn="l"/>
            <a:r>
              <a:rPr lang="en-US" sz="2800" b="1" dirty="0">
                <a:latin typeface="Comic Sans MS" pitchFamily="66" charset="0"/>
              </a:rPr>
              <a:t>You 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play</a:t>
            </a:r>
            <a:r>
              <a:rPr lang="en-US" sz="2800" b="1" dirty="0">
                <a:latin typeface="Comic Sans MS" pitchFamily="66" charset="0"/>
              </a:rPr>
              <a:t> chess with a champion.</a:t>
            </a:r>
          </a:p>
          <a:p>
            <a:pPr algn="l">
              <a:buFontTx/>
              <a:buChar char="•"/>
            </a:pPr>
            <a:r>
              <a:rPr lang="en-US" sz="2800" b="1" dirty="0">
                <a:latin typeface="Comic Sans MS" pitchFamily="66" charset="0"/>
              </a:rPr>
              <a:t>I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help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800" b="1" dirty="0">
                <a:latin typeface="Comic Sans MS" pitchFamily="66" charset="0"/>
              </a:rPr>
              <a:t> my friends to do their homework.</a:t>
            </a:r>
          </a:p>
          <a:p>
            <a:pPr algn="l"/>
            <a:r>
              <a:rPr lang="en-US" sz="2800" b="1" dirty="0">
                <a:latin typeface="Comic Sans MS" pitchFamily="66" charset="0"/>
              </a:rPr>
              <a:t>You 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help</a:t>
            </a:r>
            <a:r>
              <a:rPr lang="en-US" sz="2800" b="1" dirty="0">
                <a:latin typeface="Comic Sans MS" pitchFamily="66" charset="0"/>
              </a:rPr>
              <a:t> your friends to do their homework.</a:t>
            </a:r>
          </a:p>
          <a:p>
            <a:pPr algn="l">
              <a:buFontTx/>
              <a:buChar char="•"/>
            </a:pPr>
            <a:r>
              <a:rPr lang="en-US" sz="2800" b="1" dirty="0">
                <a:latin typeface="Comic Sans MS" pitchFamily="66" charset="0"/>
              </a:rPr>
              <a:t>I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clean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800" b="1" dirty="0">
                <a:latin typeface="Comic Sans MS" pitchFamily="66" charset="0"/>
              </a:rPr>
              <a:t> my teeth three times.</a:t>
            </a:r>
          </a:p>
          <a:p>
            <a:pPr algn="l"/>
            <a:r>
              <a:rPr lang="en-US" sz="2800" b="1" dirty="0">
                <a:latin typeface="Comic Sans MS" pitchFamily="66" charset="0"/>
              </a:rPr>
              <a:t>You </a:t>
            </a:r>
            <a:r>
              <a:rPr lang="en-US" sz="2800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Comic Sans MS" pitchFamily="66" charset="0"/>
              </a:rPr>
              <a:t>clean</a:t>
            </a:r>
            <a:r>
              <a:rPr lang="en-US" sz="2800" b="1" dirty="0">
                <a:latin typeface="Comic Sans MS" pitchFamily="66" charset="0"/>
              </a:rPr>
              <a:t> your teeth three times.</a:t>
            </a:r>
          </a:p>
          <a:p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40967" name="Picture 7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877272"/>
            <a:ext cx="9874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10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9874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573016"/>
            <a:ext cx="987425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ANNA HONDA\Desktop\iuuq_NV_00tu_NK_mjtubt_SL_31njovupt_SL_ft0jnbhft03121_NK_230376685038949_2NU_5_SK_751qy_SL_kqh_AT_23_2NU_38548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1613" y="593909"/>
            <a:ext cx="1656184" cy="2501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115888"/>
            <a:ext cx="8964613" cy="6481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CC0000"/>
                </a:solidFill>
                <a:latin typeface="Comic Sans MS" pitchFamily="66" charset="0"/>
              </a:rPr>
              <a:t>А теперь давайте переспросим его.</a:t>
            </a:r>
          </a:p>
          <a:p>
            <a:pPr algn="l">
              <a:lnSpc>
                <a:spcPct val="90000"/>
              </a:lnSpc>
            </a:pPr>
            <a:r>
              <a:rPr lang="ru-RU" sz="2400" b="1" u="sng">
                <a:solidFill>
                  <a:srgbClr val="008000"/>
                </a:solidFill>
                <a:latin typeface="Comic Sans MS" pitchFamily="66" charset="0"/>
              </a:rPr>
              <a:t>Образец:</a:t>
            </a:r>
            <a:r>
              <a:rPr lang="ru-RU" sz="2400" b="1">
                <a:latin typeface="Comic Sans MS" pitchFamily="66" charset="0"/>
              </a:rPr>
              <a:t> </a:t>
            </a:r>
            <a:r>
              <a:rPr lang="en-US" sz="2400" b="1">
                <a:latin typeface="Comic Sans MS" pitchFamily="66" charset="0"/>
              </a:rPr>
              <a:t>I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400" b="1">
                <a:latin typeface="Comic Sans MS" pitchFamily="66" charset="0"/>
              </a:rPr>
              <a:t> TV at night.</a:t>
            </a:r>
          </a:p>
          <a:p>
            <a:pPr algn="l">
              <a:lnSpc>
                <a:spcPct val="90000"/>
              </a:lnSpc>
            </a:pPr>
            <a:r>
              <a:rPr lang="en-US" sz="2400" b="1">
                <a:latin typeface="Comic Sans MS" pitchFamily="66" charset="0"/>
              </a:rPr>
              <a:t>		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sz="2400" b="1">
                <a:latin typeface="Comic Sans MS" pitchFamily="66" charset="0"/>
              </a:rPr>
              <a:t> you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watch</a:t>
            </a:r>
            <a:r>
              <a:rPr lang="en-US" sz="2400" b="1">
                <a:latin typeface="Comic Sans MS" pitchFamily="66" charset="0"/>
              </a:rPr>
              <a:t> TV at night?</a:t>
            </a:r>
          </a:p>
          <a:p>
            <a:pPr algn="l">
              <a:lnSpc>
                <a:spcPct val="90000"/>
              </a:lnSpc>
            </a:pPr>
            <a:endParaRPr lang="en-US" sz="2400" b="1">
              <a:latin typeface="Comic Sans MS" pitchFamily="66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I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400" b="1">
                <a:latin typeface="Comic Sans MS" pitchFamily="66" charset="0"/>
              </a:rPr>
              <a:t> my hands and face ten times.</a:t>
            </a:r>
          </a:p>
          <a:p>
            <a:pPr algn="l">
              <a:lnSpc>
                <a:spcPct val="90000"/>
              </a:lnSpc>
            </a:pP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400" b="1">
                <a:latin typeface="Comic Sans MS" pitchFamily="66" charset="0"/>
              </a:rPr>
              <a:t>you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sz="2400" b="1">
                <a:latin typeface="Comic Sans MS" pitchFamily="66" charset="0"/>
              </a:rPr>
              <a:t> your hands and face ten times?</a:t>
            </a:r>
          </a:p>
          <a:p>
            <a:pPr algn="l">
              <a:lnSpc>
                <a:spcPct val="90000"/>
              </a:lnSpc>
            </a:pPr>
            <a:endParaRPr lang="en-US" sz="2400" b="1">
              <a:latin typeface="Comic Sans MS" pitchFamily="66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I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play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400" b="1">
                <a:latin typeface="Comic Sans MS" pitchFamily="66" charset="0"/>
              </a:rPr>
              <a:t> chess with a champion.</a:t>
            </a:r>
          </a:p>
          <a:p>
            <a:pPr algn="l">
              <a:lnSpc>
                <a:spcPct val="90000"/>
              </a:lnSpc>
            </a:pP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400" b="1">
                <a:latin typeface="Comic Sans MS" pitchFamily="66" charset="0"/>
              </a:rPr>
              <a:t>you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play</a:t>
            </a:r>
            <a:r>
              <a:rPr lang="en-US" sz="2400" b="1">
                <a:latin typeface="Comic Sans MS" pitchFamily="66" charset="0"/>
              </a:rPr>
              <a:t> chess with a champion?</a:t>
            </a:r>
          </a:p>
          <a:p>
            <a:pPr algn="l">
              <a:lnSpc>
                <a:spcPct val="90000"/>
              </a:lnSpc>
            </a:pPr>
            <a:endParaRPr lang="en-US" sz="2400" b="1">
              <a:latin typeface="Comic Sans MS" pitchFamily="66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I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help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400" b="1">
                <a:latin typeface="Comic Sans MS" pitchFamily="66" charset="0"/>
              </a:rPr>
              <a:t> my friends to do their homework.</a:t>
            </a:r>
          </a:p>
          <a:p>
            <a:pPr algn="l">
              <a:lnSpc>
                <a:spcPct val="90000"/>
              </a:lnSpc>
            </a:pP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400" b="1">
                <a:latin typeface="Comic Sans MS" pitchFamily="66" charset="0"/>
              </a:rPr>
              <a:t>you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help</a:t>
            </a:r>
            <a:r>
              <a:rPr lang="en-US" sz="2400" b="1">
                <a:latin typeface="Comic Sans MS" pitchFamily="66" charset="0"/>
              </a:rPr>
              <a:t> your friends to do their homework?</a:t>
            </a:r>
          </a:p>
          <a:p>
            <a:pPr algn="l">
              <a:lnSpc>
                <a:spcPct val="90000"/>
              </a:lnSpc>
            </a:pPr>
            <a:endParaRPr lang="en-US" sz="2400" b="1">
              <a:latin typeface="Comic Sans MS" pitchFamily="66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I 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clean</a:t>
            </a: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sz="2400" b="1">
                <a:latin typeface="Comic Sans MS" pitchFamily="66" charset="0"/>
              </a:rPr>
              <a:t> my teeth three times.</a:t>
            </a:r>
          </a:p>
          <a:p>
            <a:pPr algn="l">
              <a:lnSpc>
                <a:spcPct val="90000"/>
              </a:lnSpc>
            </a:pPr>
            <a:r>
              <a:rPr lang="en-US" sz="2400" b="1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400" b="1">
                <a:latin typeface="Comic Sans MS" pitchFamily="66" charset="0"/>
              </a:rPr>
              <a:t>you</a:t>
            </a:r>
            <a:r>
              <a:rPr lang="en-US" sz="2400" b="1">
                <a:solidFill>
                  <a:schemeClr val="accent2"/>
                </a:solidFill>
                <a:latin typeface="Comic Sans MS" pitchFamily="66" charset="0"/>
              </a:rPr>
              <a:t> clean</a:t>
            </a:r>
            <a:r>
              <a:rPr lang="en-US" sz="2400" b="1">
                <a:latin typeface="Comic Sans MS" pitchFamily="66" charset="0"/>
              </a:rPr>
              <a:t> your teeth three times?</a:t>
            </a:r>
          </a:p>
          <a:p>
            <a:pPr algn="l">
              <a:lnSpc>
                <a:spcPct val="90000"/>
              </a:lnSpc>
            </a:pPr>
            <a:endParaRPr lang="ru-RU" sz="2400" b="1">
              <a:latin typeface="Comic Sans MS" pitchFamily="66" charset="0"/>
            </a:endParaRPr>
          </a:p>
        </p:txBody>
      </p:sp>
      <p:pic>
        <p:nvPicPr>
          <p:cNvPr id="45064" name="Picture 8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789040"/>
            <a:ext cx="1203325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лист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707063"/>
            <a:ext cx="134778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лист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92896"/>
            <a:ext cx="134778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ANNA HONDA\Desktop\donald_duck_by_zdrer456-d3brmlu-630x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764704"/>
            <a:ext cx="1944216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0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0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0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0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0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0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0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0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276475"/>
            <a:ext cx="7643813" cy="1900238"/>
          </a:xfrm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9600" b="1">
                <a:solidFill>
                  <a:schemeClr val="accent2"/>
                </a:solidFill>
                <a:latin typeface="Comic Sans MS" pitchFamily="66" charset="0"/>
              </a:rPr>
              <a:t>Good Bye!</a:t>
            </a:r>
            <a:endParaRPr lang="ru-RU" sz="96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8194" name="Picture 2" descr="C:\Users\ANNA HONDA\Desktop\2318-1363897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1935453" cy="2736502"/>
          </a:xfrm>
          <a:prstGeom prst="rect">
            <a:avLst/>
          </a:prstGeom>
          <a:noFill/>
        </p:spPr>
      </p:pic>
      <p:pic>
        <p:nvPicPr>
          <p:cNvPr id="8195" name="Picture 3" descr="C:\Users\ANNA HONDA\Desktop\chip-i-deyl-speshat-na-pomosch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699191" cy="2420888"/>
          </a:xfrm>
          <a:prstGeom prst="rect">
            <a:avLst/>
          </a:prstGeom>
          <a:noFill/>
        </p:spPr>
      </p:pic>
      <p:pic>
        <p:nvPicPr>
          <p:cNvPr id="8196" name="Picture 4" descr="C:\Users\ANNA HONDA\Desktop\pluto-the-dog-as-a-puppy-i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149080"/>
            <a:ext cx="3024336" cy="2492573"/>
          </a:xfrm>
          <a:prstGeom prst="rect">
            <a:avLst/>
          </a:prstGeom>
          <a:noFill/>
        </p:spPr>
      </p:pic>
      <p:pic>
        <p:nvPicPr>
          <p:cNvPr id="8197" name="Picture 5" descr="C:\Users\ANNA HONDA\Desktop\persiangraphic34_9_20110127_13223969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88640"/>
            <a:ext cx="2339752" cy="2339753"/>
          </a:xfrm>
          <a:prstGeom prst="rect">
            <a:avLst/>
          </a:prstGeom>
          <a:noFill/>
        </p:spPr>
      </p:pic>
      <p:pic>
        <p:nvPicPr>
          <p:cNvPr id="8198" name="Picture 6" descr="C:\Users\ANNA HONDA\Desktop\mini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188640"/>
            <a:ext cx="3548236" cy="2300012"/>
          </a:xfrm>
          <a:prstGeom prst="rect">
            <a:avLst/>
          </a:prstGeom>
          <a:noFill/>
        </p:spPr>
      </p:pic>
      <p:pic>
        <p:nvPicPr>
          <p:cNvPr id="8199" name="Picture 7" descr="C:\Users\ANNA HONDA\Desktop\youloveit_ru_goofey_kartinki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7" y="3789040"/>
            <a:ext cx="262778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249</Words>
  <Application>Microsoft Office PowerPoint</Application>
  <PresentationFormat>Экран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Comic Sans MS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Regular verbs V → V- ed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13</cp:revision>
  <dcterms:created xsi:type="dcterms:W3CDTF">2010-01-24T13:56:58Z</dcterms:created>
  <dcterms:modified xsi:type="dcterms:W3CDTF">2019-05-23T19:29:25Z</dcterms:modified>
</cp:coreProperties>
</file>