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83" r:id="rId2"/>
    <p:sldId id="284" r:id="rId3"/>
    <p:sldId id="285" r:id="rId4"/>
    <p:sldId id="281" r:id="rId5"/>
    <p:sldId id="287" r:id="rId6"/>
    <p:sldId id="286" r:id="rId7"/>
    <p:sldId id="263" r:id="rId8"/>
    <p:sldId id="264" r:id="rId9"/>
    <p:sldId id="265" r:id="rId10"/>
    <p:sldId id="266" r:id="rId11"/>
    <p:sldId id="257" r:id="rId12"/>
    <p:sldId id="267" r:id="rId13"/>
    <p:sldId id="272" r:id="rId14"/>
    <p:sldId id="268" r:id="rId15"/>
    <p:sldId id="273" r:id="rId16"/>
    <p:sldId id="258" r:id="rId17"/>
    <p:sldId id="276" r:id="rId18"/>
    <p:sldId id="274" r:id="rId19"/>
    <p:sldId id="277" r:id="rId20"/>
    <p:sldId id="278" r:id="rId21"/>
    <p:sldId id="280" r:id="rId22"/>
    <p:sldId id="279" r:id="rId23"/>
    <p:sldId id="275" r:id="rId24"/>
  </p:sldIdLst>
  <p:sldSz cx="9144000" cy="6858000" type="screen4x3"/>
  <p:notesSz cx="6858000" cy="9144000"/>
  <p:custDataLst>
    <p:tags r:id="rId25"/>
  </p:custDataLst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0000CC"/>
    <a:srgbClr val="4F74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2" autoAdjust="0"/>
  </p:normalViewPr>
  <p:slideViewPr>
    <p:cSldViewPr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tags" Target="tags/tag1.xml" /><Relationship Id="rId26" Type="http://schemas.openxmlformats.org/officeDocument/2006/relationships/presProps" Target="presProps.xml" /><Relationship Id="rId27" Type="http://schemas.openxmlformats.org/officeDocument/2006/relationships/viewProps" Target="viewProps.xml" /><Relationship Id="rId28" Type="http://schemas.openxmlformats.org/officeDocument/2006/relationships/theme" Target="theme/theme1.xml" /><Relationship Id="rId29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../media/image1.jpeg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2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iming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Relationship Id="rId3" Type="http://schemas.openxmlformats.org/officeDocument/2006/relationships/image" Target="../media/image3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3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4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5.png" /><Relationship Id="rId3" Type="http://schemas.openxmlformats.org/officeDocument/2006/relationships/image" Target="../media/image22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6.jpeg" /><Relationship Id="rId3" Type="http://schemas.openxmlformats.org/officeDocument/2006/relationships/image" Target="../media/image27.jpeg" /><Relationship Id="rId4" Type="http://schemas.openxmlformats.org/officeDocument/2006/relationships/image" Target="../media/image28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9.jpeg" /><Relationship Id="rId3" Type="http://schemas.openxmlformats.org/officeDocument/2006/relationships/image" Target="../media/image30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1.jpeg" /><Relationship Id="rId3" Type="http://schemas.openxmlformats.org/officeDocument/2006/relationships/image" Target="../media/image32.jpeg" /><Relationship Id="rId4" Type="http://schemas.openxmlformats.org/officeDocument/2006/relationships/image" Target="../media/image33.jpeg" /><Relationship Id="rId5" Type="http://schemas.openxmlformats.org/officeDocument/2006/relationships/image" Target="../media/image34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5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6.jpeg" /><Relationship Id="rId3" Type="http://schemas.openxmlformats.org/officeDocument/2006/relationships/image" Target="../media/image37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8.jpeg" /><Relationship Id="rId3" Type="http://schemas.openxmlformats.org/officeDocument/2006/relationships/image" Target="../media/image11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jpeg" /><Relationship Id="rId3" Type="http://schemas.openxmlformats.org/officeDocument/2006/relationships/image" Target="../media/image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6800" y="4800600"/>
            <a:ext cx="4114800" cy="990600"/>
          </a:xfrm>
        </p:spPr>
        <p:txBody>
          <a:bodyPr>
            <a:normAutofit/>
          </a:bodyPr>
          <a:lstStyle/>
          <a:p>
            <a:r>
              <a:rPr lang="ru-RU" sz="2000" b="1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 Воспитатель: Ишмуратова А.Ф.</a:t>
            </a:r>
          </a:p>
          <a:p>
            <a:endParaRPr lang="ru-RU" sz="2400"/>
          </a:p>
        </p:txBody>
      </p:sp>
      <p:sp>
        <p:nvSpPr>
          <p:cNvPr id="4" name="TextBox 3"/>
          <p:cNvSpPr txBox="1"/>
          <p:nvPr/>
        </p:nvSpPr>
        <p:spPr>
          <a:xfrm>
            <a:off x="4343400" y="1643459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/>
          </a:p>
          <a:p>
            <a:endParaRPr lang="ru-RU" sz="2400"/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1143000" y="1727272"/>
            <a:ext cx="7217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/>
              <a:t>НОД по познавательному развитию:</a:t>
            </a:r>
            <a:r>
              <a:rPr lang="ru-RU"/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52" y="2474456"/>
            <a:ext cx="4233095" cy="34032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89F7603-FD02-4B02-8724-0EAD7A30D12F}"/>
              </a:ext>
            </a:extLst>
          </p:cNvPr>
          <p:cNvSpPr txBox="1"/>
          <p:nvPr/>
        </p:nvSpPr>
        <p:spPr>
          <a:xfrm>
            <a:off x="2438400" y="76200"/>
            <a:ext cx="4419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Муниципальное дошкольное образовательное учреждение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«Детский сад «Родничок» г.Надыма»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C4BBC4-F2AD-48A4-90A8-7BCE390F8E5B}"/>
              </a:ext>
            </a:extLst>
          </p:cNvPr>
          <p:cNvSpPr txBox="1"/>
          <p:nvPr/>
        </p:nvSpPr>
        <p:spPr>
          <a:xfrm>
            <a:off x="2286000" y="2231130"/>
            <a:ext cx="6553200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«Покормите птиц зимой»</a:t>
            </a:r>
            <a:br>
              <a:rPr kumimoji="0" lang="ru-RU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br>
              <a:rPr kumimoji="0" lang="ru-RU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466254"/>
      </p:ext>
    </p:extLst>
  </p:cSld>
  <p:clrMapOvr>
    <a:masterClrMapping/>
  </p:clrMapOvr>
  <p:transition spd="med">
    <p:wipe dir="r"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4">
            <a:alphaModFix amt="61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9" descr="Рисунок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228600"/>
            <a:ext cx="5562600" cy="4267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007502" y="609600"/>
            <a:ext cx="27554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голубь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62400" y="4800600"/>
            <a:ext cx="4572000" cy="193899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Посмотрите на балкон:</a:t>
            </a:r>
            <a:br>
              <a:rPr lang="ru-RU" sz="2400" b="1">
                <a:solidFill>
                  <a:srgbClr val="FF0000"/>
                </a:solidFill>
              </a:rPr>
            </a:br>
            <a:r>
              <a:rPr lang="ru-RU" sz="2400" b="1">
                <a:solidFill>
                  <a:srgbClr val="FF0000"/>
                </a:solidFill>
              </a:rPr>
              <a:t>Он с утра воркует тут.</a:t>
            </a:r>
            <a:br>
              <a:rPr lang="ru-RU" sz="2400" b="1">
                <a:solidFill>
                  <a:srgbClr val="FF0000"/>
                </a:solidFill>
              </a:rPr>
            </a:br>
            <a:r>
              <a:rPr lang="ru-RU" sz="2400" b="1">
                <a:solidFill>
                  <a:srgbClr val="FF0000"/>
                </a:solidFill>
              </a:rPr>
              <a:t>Эта птица - почтальон,</a:t>
            </a:r>
            <a:br>
              <a:rPr lang="ru-RU" sz="2400" b="1">
                <a:solidFill>
                  <a:srgbClr val="FF0000"/>
                </a:solidFill>
              </a:rPr>
            </a:br>
            <a:r>
              <a:rPr lang="ru-RU" sz="2400" b="1">
                <a:solidFill>
                  <a:srgbClr val="FF0000"/>
                </a:solidFill>
              </a:rPr>
              <a:t>Пролетит любой маршрут. </a:t>
            </a:r>
            <a:br>
              <a:rPr lang="ru-RU" sz="2400" b="1">
                <a:solidFill>
                  <a:srgbClr val="FF0000"/>
                </a:solidFill>
              </a:rPr>
            </a:br>
            <a:endParaRPr lang="ru-RU" sz="2400" b="1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3706" y="1611409"/>
            <a:ext cx="2766101" cy="28051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med">
    <p:wipe dir="r"/>
  </p:transition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alphaModFix amt="7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Содержимое 4" descr="ed673bf45e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49382"/>
            <a:ext cx="5755095" cy="44196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33400" y="2826327"/>
            <a:ext cx="20894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+mj-lt"/>
              </a:rPr>
              <a:t>дятел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86400" y="1981200"/>
            <a:ext cx="3117273" cy="403187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Все деревья с интересом</a:t>
            </a:r>
            <a:br>
              <a:rPr lang="ru-RU" sz="3200" b="1">
                <a:solidFill>
                  <a:srgbClr val="FF0000"/>
                </a:solidFill>
              </a:rPr>
            </a:br>
            <a:r>
              <a:rPr lang="ru-RU" sz="3200" b="1">
                <a:solidFill>
                  <a:srgbClr val="FF0000"/>
                </a:solidFill>
              </a:rPr>
              <a:t>Изучает доктор леса.</a:t>
            </a:r>
            <a:br>
              <a:rPr lang="ru-RU" sz="3200" b="1">
                <a:solidFill>
                  <a:srgbClr val="FF0000"/>
                </a:solidFill>
              </a:rPr>
            </a:br>
            <a:r>
              <a:rPr lang="ru-RU" sz="3200" b="1">
                <a:solidFill>
                  <a:srgbClr val="FF0000"/>
                </a:solidFill>
              </a:rPr>
              <a:t>Если дерево ест жук,</a:t>
            </a:r>
            <a:br>
              <a:rPr lang="ru-RU" sz="3200" b="1">
                <a:solidFill>
                  <a:srgbClr val="FF0000"/>
                </a:solidFill>
              </a:rPr>
            </a:br>
            <a:r>
              <a:rPr lang="ru-RU" sz="3200" b="1">
                <a:solidFill>
                  <a:srgbClr val="FF0000"/>
                </a:solidFill>
              </a:rPr>
              <a:t>Доктор сразу: ТУК ТУК ТУК!</a:t>
            </a:r>
            <a:endParaRPr lang="ru-RU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alphaModFix amt="7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762000" y="5410200"/>
            <a:ext cx="24976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+mj-lt"/>
              </a:rPr>
              <a:t>сорока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62400" y="4648200"/>
            <a:ext cx="4572000" cy="193899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Болтлива птичка - спору нет,</a:t>
            </a:r>
            <a:br>
              <a:rPr lang="ru-RU" sz="2400" b="1">
                <a:solidFill>
                  <a:srgbClr val="003300"/>
                </a:solidFill>
              </a:rPr>
            </a:br>
            <a:r>
              <a:rPr lang="ru-RU" sz="2400" b="1">
                <a:solidFill>
                  <a:srgbClr val="003300"/>
                </a:solidFill>
              </a:rPr>
              <a:t>Расскажет новость и секрет!</a:t>
            </a:r>
            <a:br>
              <a:rPr lang="ru-RU" sz="2400" b="1">
                <a:solidFill>
                  <a:srgbClr val="003300"/>
                </a:solidFill>
              </a:rPr>
            </a:br>
            <a:r>
              <a:rPr lang="ru-RU" sz="2400" b="1">
                <a:solidFill>
                  <a:srgbClr val="003300"/>
                </a:solidFill>
              </a:rPr>
              <a:t>Красива с виду, белобока</a:t>
            </a:r>
            <a:br>
              <a:rPr lang="ru-RU" sz="2400" b="1">
                <a:solidFill>
                  <a:srgbClr val="003300"/>
                </a:solidFill>
              </a:rPr>
            </a:br>
            <a:r>
              <a:rPr lang="ru-RU" sz="2400" b="1">
                <a:solidFill>
                  <a:srgbClr val="003300"/>
                </a:solidFill>
              </a:rPr>
              <a:t>Кто? – Длиннохвостая ... </a:t>
            </a:r>
            <a:br>
              <a:rPr lang="ru-RU" sz="2400" b="1">
                <a:solidFill>
                  <a:srgbClr val="003300"/>
                </a:solidFill>
              </a:rPr>
            </a:br>
            <a:endParaRPr lang="ru-RU" sz="2400" b="1">
              <a:solidFill>
                <a:srgbClr val="0033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04800"/>
            <a:ext cx="5291039" cy="3962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39436"/>
            <a:ext cx="4116692" cy="61699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10200" y="3825922"/>
            <a:ext cx="3124200" cy="25237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>
                <a:solidFill>
                  <a:sysClr val="windowText" lastClr="000000"/>
                </a:solidFill>
              </a:rPr>
              <a:t>Кто там прыгает, шуршит,</a:t>
            </a:r>
          </a:p>
          <a:p>
            <a:r>
              <a:rPr lang="ru-RU" sz="2000" b="1">
                <a:solidFill>
                  <a:sysClr val="windowText" lastClr="000000"/>
                </a:solidFill>
              </a:rPr>
              <a:t>Клювом шишки потрошит?</a:t>
            </a:r>
          </a:p>
          <a:p>
            <a:r>
              <a:rPr lang="ru-RU" sz="2000" b="1">
                <a:solidFill>
                  <a:sysClr val="windowText" lastClr="000000"/>
                </a:solidFill>
              </a:rPr>
              <a:t>Голоском речистым, чистым –</a:t>
            </a:r>
          </a:p>
          <a:p>
            <a:r>
              <a:rPr lang="ru-RU" sz="2000" b="1" err="1">
                <a:solidFill>
                  <a:sysClr val="windowText" lastClr="000000"/>
                </a:solidFill>
              </a:rPr>
              <a:t>Клё! Клё! Клё! Поёт со свистом. </a:t>
            </a:r>
          </a:p>
          <a:p>
            <a:endParaRPr lang="ru-RU">
              <a:solidFill>
                <a:sysClr val="windowText" lastClr="0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5000" y="381000"/>
            <a:ext cx="4314200" cy="3124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18CD91D-F8C1-4A28-B7CF-BC4F1A3869F5}"/>
              </a:ext>
            </a:extLst>
          </p:cNvPr>
          <p:cNvSpPr txBox="1"/>
          <p:nvPr/>
        </p:nvSpPr>
        <p:spPr>
          <a:xfrm>
            <a:off x="4595446" y="3153453"/>
            <a:ext cx="2186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КЛЁСТ</a:t>
            </a:r>
          </a:p>
        </p:txBody>
      </p:sp>
    </p:spTree>
  </p:cSld>
  <p:clrMapOvr>
    <a:masterClrMapping/>
  </p:clrMapOvr>
  <p:transition spd="med">
    <p:wipe dir="r"/>
  </p:transition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14" descr="Рисунок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72" y="228600"/>
            <a:ext cx="5415818" cy="4267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019800" y="549901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+mj-lt"/>
              </a:rPr>
              <a:t>снегирь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32564" y="4641273"/>
            <a:ext cx="48768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</a:rPr>
              <a:t>Каждый год я к вам лечу,</a:t>
            </a:r>
            <a:b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</a:rPr>
              <a:t>Зимовать у вас хочу.</a:t>
            </a:r>
            <a:b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</a:rPr>
              <a:t>И ещё красней зимой</a:t>
            </a:r>
            <a:b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</a:rPr>
              <a:t>Ярко-красный галстук мой</a:t>
            </a:r>
            <a:r>
              <a:rPr lang="ru-RU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br>
              <a:rPr lang="ru-RU" sz="2400" b="1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4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wipe dir="r"/>
  </p:transition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 spd="med">
    <p:wipe dir="r"/>
  </p:transition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6700359" y="1523999"/>
            <a:ext cx="24090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>
                <a:solidFill>
                  <a:srgbClr val="FF0000"/>
                </a:solidFill>
                <a:latin typeface="+mj-lt"/>
              </a:rPr>
              <a:t>сова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57800" y="3854219"/>
            <a:ext cx="3505200" cy="255454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>
                <a:solidFill>
                  <a:schemeClr val="tx1">
                    <a:lumMod val="95000"/>
                    <a:lumOff val="5000"/>
                  </a:schemeClr>
                </a:solidFill>
              </a:rPr>
              <a:t>Всю ночь летает - мышей добывает.</a:t>
            </a:r>
            <a:br>
              <a:rPr lang="ru-RU" sz="3200" b="1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>
                <a:solidFill>
                  <a:schemeClr val="tx1">
                    <a:lumMod val="95000"/>
                    <a:lumOff val="5000"/>
                  </a:schemeClr>
                </a:solidFill>
              </a:rPr>
              <a:t>А станет светло - спать летит в дупло. </a:t>
            </a:r>
          </a:p>
        </p:txBody>
      </p:sp>
    </p:spTree>
  </p:cSld>
  <p:clrMapOvr>
    <a:masterClrMapping/>
  </p:clrMapOvr>
  <p:transition spd="med">
    <p:wipe dir="r"/>
  </p:transition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alphaModFix amt="5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24000"/>
            <a:ext cx="9144000" cy="516636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11656" y="304800"/>
            <a:ext cx="53206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Птичья столовая.</a:t>
            </a:r>
          </a:p>
        </p:txBody>
      </p:sp>
    </p:spTree>
    <p:extLst>
      <p:ext uri="{BB962C8B-B14F-4D97-AF65-F5344CB8AC3E}">
        <p14:creationId xmlns:p14="http://schemas.microsoft.com/office/powerpoint/2010/main" val="3907917048"/>
      </p:ext>
    </p:extLst>
  </p:cSld>
  <p:clrMapOvr>
    <a:masterClrMapping/>
  </p:clrMapOvr>
  <p:transition spd="med">
    <p:wipe dir="r"/>
  </p:transition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4">
            <a:alphaModFix amt="6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Users\User\Desktop\1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85800" y="609600"/>
            <a:ext cx="7620000" cy="5715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494"/>
            <a:ext cx="9149686" cy="6849747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97" y="13648"/>
            <a:ext cx="7048500" cy="48752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7947" y="990600"/>
            <a:ext cx="6276053" cy="56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5999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E09DA56-7418-4D5F-9662-D5F25B50E9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EF6FCD2-14E2-49A9-BA3E-E435549DE9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endParaRPr lang="ru-RU" sz="3200" b="1" i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ru-RU" sz="3200" b="1" i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Цель : </a:t>
            </a:r>
            <a:r>
              <a:rPr lang="ru-RU" sz="3200" b="0" i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формировать обобщенное представление о зимующих и перелётных птицах, углубить представление о причинах отлёта птиц; умение сочувствовать, сопереживать зимующим птицам, накормить их;  научить выделять их характерные особенности, воспитать осознанно-правильное отношение к природе.</a:t>
            </a:r>
            <a:endParaRPr lang="ru-RU" sz="3200" b="0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algn="l" rtl="0">
              <a:buNone/>
            </a:pPr>
            <a:r>
              <a:rPr lang="ru-RU" sz="3200" b="1" i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Задачи</a:t>
            </a:r>
            <a:r>
              <a:rPr lang="ru-RU" sz="3200" b="0" i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: способствовать развитию у детей умений составлять рассказы о птицах, выделяя яркие отличительные признаки их внешнего вида и поведения.</a:t>
            </a:r>
            <a:endParaRPr lang="ru-RU" sz="3200" b="0" i="0">
              <a:solidFill>
                <a:srgbClr val="000000"/>
              </a:solidFill>
              <a:effectLst/>
              <a:latin typeface="Arial" pitchFamily="34" charset="0"/>
            </a:endParaRPr>
          </a:p>
          <a:p>
            <a:pPr marL="0" indent="0" algn="l" rtl="0">
              <a:buNone/>
            </a:pPr>
            <a:r>
              <a:rPr lang="ru-RU" sz="3200" b="0" i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Уметь правильно реагировать на проблемы, помогать преодолевать их.</a:t>
            </a:r>
            <a:endParaRPr lang="ru-RU" sz="3200" b="0" i="0">
              <a:solidFill>
                <a:srgbClr val="000000"/>
              </a:solidFill>
              <a:effectLst/>
              <a:latin typeface="Arial" pitchFamily="34" charset="0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352235"/>
      </p:ext>
    </p:extLst>
  </p:cSld>
  <p:clrMapOvr>
    <a:masterClrMapping/>
  </p:clrMapOvr>
  <p:transition spd="med">
    <p:wipe dir="r"/>
  </p:transition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457200"/>
            <a:ext cx="5410200" cy="5715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9775" y="184245"/>
            <a:ext cx="2390783" cy="17526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590" y="1676400"/>
            <a:ext cx="2521220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9292" y="4064759"/>
            <a:ext cx="2742531" cy="2420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8600142"/>
      </p:ext>
    </p:extLst>
  </p:cSld>
  <p:clrMapOvr>
    <a:masterClrMapping/>
  </p:clrMapOvr>
  <p:transition spd="med">
    <p:wipe dir="r"/>
  </p:transition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1945110922"/>
      </p:ext>
    </p:extLst>
  </p:cSld>
  <p:clrMapOvr>
    <a:masterClrMapping/>
  </p:clrMapOvr>
  <p:transition spd="med">
    <p:wipe dir="r"/>
  </p:transition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7365AE-5BD0-40E7-B81F-743CC50B74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481829"/>
      </p:ext>
    </p:extLst>
  </p:cSld>
  <p:clrMapOvr>
    <a:masterClrMapping/>
  </p:clrMapOvr>
  <p:transition spd="med">
    <p:wipe dir="r"/>
  </p:transition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alphaModFix amt="4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45" y="304799"/>
            <a:ext cx="9112155" cy="6051041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3E07EB-E838-401B-A563-3897A14A75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0614308-6E21-42DF-BE94-ECE39329F4C2}"/>
              </a:ext>
            </a:extLst>
          </p:cNvPr>
          <p:cNvSpPr txBox="1"/>
          <p:nvPr/>
        </p:nvSpPr>
        <p:spPr>
          <a:xfrm>
            <a:off x="762000" y="533400"/>
            <a:ext cx="78486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Ответьте на вопросы: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i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Каких птиц вы знаете?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i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Как мы называем птиц, которые зимуют у нас? (Зимующие.)</a:t>
            </a:r>
          </a:p>
          <a:p>
            <a:pPr marL="285750" indent="-285750" algn="just" rtl="0">
              <a:buFont typeface="Arial" pitchFamily="34" charset="0"/>
              <a:buChar char="•"/>
            </a:pPr>
            <a:r>
              <a:rPr lang="ru-RU" sz="1800" b="1" i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Как называют птиц, которые прилетают к нам весной? (Перелётные.)</a:t>
            </a:r>
            <a:endParaRPr lang="ru-RU" sz="1800" b="1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just" rtl="0">
              <a:buFont typeface="Arial" pitchFamily="34" charset="0"/>
              <a:buChar char="•"/>
            </a:pPr>
            <a:r>
              <a:rPr lang="ru-RU" sz="1800" b="1" i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Почему же перелётные птицы не могут оставаться в наших краях, а</a:t>
            </a:r>
            <a:endParaRPr lang="ru-RU" sz="1800" b="1" i="0">
              <a:solidFill>
                <a:srgbClr val="000000"/>
              </a:solidFill>
              <a:effectLst/>
              <a:latin typeface="Arial" pitchFamily="34" charset="0"/>
            </a:endParaRPr>
          </a:p>
          <a:p>
            <a:pPr algn="just" rtl="0"/>
            <a:r>
              <a:rPr lang="ru-RU" sz="1800" b="1" i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зимующие – могут?</a:t>
            </a:r>
            <a:endParaRPr lang="ru-RU" sz="1800" b="1" i="0">
              <a:solidFill>
                <a:srgbClr val="000000"/>
              </a:solidFill>
              <a:effectLst/>
              <a:latin typeface="Arial" pitchFamily="34" charset="0"/>
            </a:endParaRPr>
          </a:p>
          <a:p>
            <a:pPr marL="285750" indent="-285750" algn="just" rtl="0">
              <a:buFont typeface="Arial" pitchFamily="34" charset="0"/>
              <a:buChar char="•"/>
            </a:pPr>
            <a:r>
              <a:rPr lang="ru-RU" sz="1800" b="1" i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Как перелётные птицы узнают о том, что пора отправляться в путь? </a:t>
            </a:r>
            <a:endParaRPr lang="ru-RU" sz="1800" b="1" i="0">
              <a:solidFill>
                <a:srgbClr val="000000"/>
              </a:solidFill>
              <a:effectLst/>
              <a:latin typeface="Arial" pitchFamily="34" charset="0"/>
            </a:endParaRPr>
          </a:p>
          <a:p>
            <a:pPr algn="just" rtl="0"/>
            <a:r>
              <a:rPr lang="ru-RU" sz="2800" b="0" i="1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Ближе к осени дни становятся короче</a:t>
            </a:r>
            <a:r>
              <a:rPr lang="ru-RU" sz="2800" i="1">
                <a:solidFill>
                  <a:srgbClr val="002060"/>
                </a:solidFill>
                <a:latin typeface="Arial" pitchFamily="34" charset="0"/>
              </a:rPr>
              <a:t>. </a:t>
            </a:r>
            <a:r>
              <a:rPr lang="ru-RU" sz="2800" b="0" i="1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Исчезают насекомые – они прячутся  в трещины коры деревьев, щели заборов, домов, в сухие листья деревьев.  Трава увядает.</a:t>
            </a:r>
            <a:r>
              <a:rPr lang="ru-RU" sz="2800" i="1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ru-RU" sz="2800" b="0" i="1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Вода в водоёмах, реках замерзает.</a:t>
            </a:r>
            <a:endParaRPr lang="ru-RU" sz="2800" b="0" i="1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  <a:p>
            <a:pPr algn="just" rtl="0"/>
            <a:r>
              <a:rPr lang="ru-RU" sz="2800" b="0" i="1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Почва покрывается снегом.</a:t>
            </a:r>
            <a:endParaRPr lang="ru-RU" sz="2800" b="0" i="1"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algn="just" rtl="0"/>
            <a:r>
              <a:rPr lang="ru-RU" sz="2800" b="0" i="1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Тепла становится все меньше и меньше.</a:t>
            </a:r>
            <a:endParaRPr lang="ru-RU" sz="2800" b="0" i="1"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888347"/>
      </p:ext>
    </p:extLst>
  </p:cSld>
  <p:clrMapOvr>
    <a:masterClrMapping/>
  </p:clrMapOvr>
  <p:transition spd="med">
    <p:wipe dir="r"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2644692924"/>
      </p:ext>
    </p:extLst>
  </p:cSld>
  <p:clrMapOvr>
    <a:masterClrMapping/>
  </p:clrMapOvr>
  <p:transition spd="med">
    <p:wipe dir="r"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F573140-FC03-4941-ACCB-040EDF5E0C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42B058E-64EC-4A15-BA84-FF81FF17843F}"/>
              </a:ext>
            </a:extLst>
          </p:cNvPr>
          <p:cNvSpPr txBox="1"/>
          <p:nvPr/>
        </p:nvSpPr>
        <p:spPr>
          <a:xfrm>
            <a:off x="152400" y="304801"/>
            <a:ext cx="8686800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 rtl="0">
              <a:buFont typeface="Arial" pitchFamily="34" charset="0"/>
              <a:buChar char="•"/>
            </a:pPr>
            <a:r>
              <a:rPr lang="ru-RU" sz="2000" b="1" i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Как мы можем помочь птицам зимой, весной </a:t>
            </a:r>
            <a:r>
              <a:rPr lang="ru-RU" sz="20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(повесить кормушки, построить с мамами и папами скворечники, развешать на кусты и ветви деревьев кусочки ваты и меха)</a:t>
            </a:r>
            <a:endParaRPr lang="ru-RU" sz="2000" b="1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342900" indent="-342900" algn="just" rtl="0">
              <a:buFont typeface="Arial" pitchFamily="34" charset="0"/>
              <a:buChar char="•"/>
            </a:pPr>
            <a:r>
              <a:rPr lang="ru-RU" sz="2000" b="1" i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Какой зимний месяц самый трудный для птиц? Почему? (Февраль. В феврале вьюги, метели, весь корм уже съеден.)</a:t>
            </a:r>
            <a:endParaRPr lang="ru-RU" sz="2000" b="1" i="0">
              <a:solidFill>
                <a:srgbClr val="000000"/>
              </a:solidFill>
              <a:effectLst/>
              <a:latin typeface="Arial" pitchFamily="34" charset="0"/>
            </a:endParaRPr>
          </a:p>
          <a:p>
            <a:pPr algn="just" rtl="0"/>
            <a:r>
              <a:rPr lang="ru-RU" sz="2000" b="1" i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В старину февраль ещё называли “снеговеем”.  В народе говорят: у февраля два друга – метель и вьюга. Февраль месяц – дотерпи до весны. В конце зимы все наши пернатые нуждаются в помощи человека. Каждая кормушка, каждая горсть зерна может спасти от гибели не одного пернатого певуна. Ягоды почти уже склевали, от сильного ветра слетают с деревьев оставшиеся семена, под толстым слоем снега нелегко корм добывать, голодному и замерзнуть недолго. При голодании, особенно у мелких птиц, понижается температура и они быстро гибнут, особенно зимой, когда день короток и времени на поиски корма мало.</a:t>
            </a:r>
            <a:endParaRPr lang="ru-RU" sz="2000" b="1" i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  <a:p>
            <a:pPr indent="449580" algn="just" rtl="0"/>
            <a:r>
              <a:rPr lang="ru-RU" sz="2000" b="1" i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Вот и тянутся птицы поближе к человеческому жилью, рассчитывают на его доброту, сострадание. Они ждут помощи.</a:t>
            </a:r>
            <a:endParaRPr lang="ru-RU" sz="2000" b="1" i="0"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algn="just" rtl="0"/>
            <a:r>
              <a:rPr lang="ru-RU" sz="2000" b="1" i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О чём они просят?</a:t>
            </a:r>
            <a:endParaRPr lang="ru-RU" sz="2000" b="1" i="0"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916932"/>
      </p:ext>
    </p:extLst>
  </p:cSld>
  <p:clrMapOvr>
    <a:masterClrMapping/>
  </p:clrMapOvr>
  <p:transition spd="med">
    <p:wipe dir="r"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67C891C-5456-4C8A-8545-2A0B0C218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977FFA-C54B-4446-9D74-3DE30229962A}"/>
              </a:ext>
            </a:extLst>
          </p:cNvPr>
          <p:cNvSpPr txBox="1"/>
          <p:nvPr/>
        </p:nvSpPr>
        <p:spPr>
          <a:xfrm>
            <a:off x="304800" y="228600"/>
            <a:ext cx="4191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отгадайте загадки о зимующих птицах</a:t>
            </a:r>
          </a:p>
        </p:txBody>
      </p:sp>
    </p:spTree>
    <p:extLst>
      <p:ext uri="{BB962C8B-B14F-4D97-AF65-F5344CB8AC3E}">
        <p14:creationId xmlns:p14="http://schemas.microsoft.com/office/powerpoint/2010/main" val="4241151903"/>
      </p:ext>
    </p:extLst>
  </p:cSld>
  <p:clrMapOvr>
    <a:masterClrMapping/>
  </p:clrMapOvr>
  <p:transition spd="med">
    <p:wipe dir="r"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9" descr="Рисунок6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04800"/>
            <a:ext cx="5638800" cy="4495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172200" y="965537"/>
            <a:ext cx="2595582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+mj-lt"/>
              </a:rPr>
              <a:t>синица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19582" y="5334000"/>
            <a:ext cx="4572000" cy="1200329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b="1">
                <a:solidFill>
                  <a:srgbClr val="0000CC"/>
                </a:solidFill>
              </a:rPr>
              <a:t>Желтенькое брюшко - воробья подружка.</a:t>
            </a:r>
            <a:br>
              <a:rPr lang="ru-RU" sz="2400" b="1">
                <a:solidFill>
                  <a:srgbClr val="FF0000"/>
                </a:solidFill>
              </a:rPr>
            </a:br>
            <a:endParaRPr lang="ru-RU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alphaModFix amt="8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9" descr="Рисунок8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41800" y="228600"/>
            <a:ext cx="7842250" cy="5821363"/>
          </a:xfrm>
          <a:prstGeom prst="rect">
            <a:avLst/>
          </a:prstGeom>
          <a:noFill/>
        </p:spPr>
      </p:pic>
      <p:pic>
        <p:nvPicPr>
          <p:cNvPr id="3" name="Picture 9" descr="Рисунок8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"/>
            <a:ext cx="5257800" cy="4343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638800" y="1676400"/>
            <a:ext cx="30299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+mj-lt"/>
              </a:rPr>
              <a:t>воробей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67200" y="4876800"/>
            <a:ext cx="4572000" cy="18158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</a:rPr>
              <a:t>Эта маленькая пташка</a:t>
            </a:r>
            <a:b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</a:rPr>
              <a:t>Носит серую рубашку,</a:t>
            </a:r>
            <a:b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</a:rPr>
              <a:t>Подбирает быстро крошки</a:t>
            </a:r>
            <a:b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</a:rPr>
              <a:t>И спасается от кошки.</a:t>
            </a:r>
          </a:p>
        </p:txBody>
      </p:sp>
    </p:spTree>
  </p:cSld>
  <p:clrMapOvr>
    <a:masterClrMapping/>
  </p:clrMapOvr>
  <p:transition spd="med">
    <p:wipe dir="r"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alphaModFix amt="5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9" descr="Рисунок7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18" y="1484991"/>
            <a:ext cx="7659688" cy="5029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2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04800" y="420423"/>
            <a:ext cx="260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+mj-lt"/>
              </a:rPr>
              <a:t>ворона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0" y="3810000"/>
            <a:ext cx="2893207" cy="2862322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>
                <a:solidFill>
                  <a:schemeClr val="bg1">
                    <a:lumMod val="95000"/>
                  </a:schemeClr>
                </a:solidFill>
              </a:rPr>
              <a:t>Кар-кар-кар! - кричит плутовка</a:t>
            </a:r>
          </a:p>
          <a:p>
            <a:r>
              <a:rPr lang="ru-RU" sz="2000" b="1">
                <a:solidFill>
                  <a:schemeClr val="bg1">
                    <a:lumMod val="95000"/>
                  </a:schemeClr>
                </a:solidFill>
              </a:rPr>
              <a:t>Очень ловкая воровка!</a:t>
            </a:r>
          </a:p>
          <a:p>
            <a:r>
              <a:rPr lang="ru-RU" sz="2000" b="1">
                <a:solidFill>
                  <a:schemeClr val="bg1">
                    <a:lumMod val="95000"/>
                  </a:schemeClr>
                </a:solidFill>
              </a:rPr>
              <a:t>Все блестящие вещицы</a:t>
            </a:r>
          </a:p>
          <a:p>
            <a:r>
              <a:rPr lang="ru-RU" sz="2000" b="1">
                <a:solidFill>
                  <a:schemeClr val="bg1">
                    <a:lumMod val="95000"/>
                  </a:schemeClr>
                </a:solidFill>
              </a:rPr>
              <a:t>Подбирает эта птица!</a:t>
            </a:r>
          </a:p>
          <a:p>
            <a:r>
              <a:rPr lang="ru-RU" sz="2000" b="1">
                <a:solidFill>
                  <a:schemeClr val="bg1">
                    <a:lumMod val="95000"/>
                  </a:schemeClr>
                </a:solidFill>
              </a:rPr>
              <a:t>Вам она, друзья, знакома,</a:t>
            </a:r>
          </a:p>
          <a:p>
            <a:r>
              <a:rPr lang="ru-RU" sz="2000" b="1">
                <a:solidFill>
                  <a:schemeClr val="bg1">
                    <a:lumMod val="95000"/>
                  </a:schemeClr>
                </a:solidFill>
              </a:rPr>
              <a:t>Как ее зовут? </a:t>
            </a:r>
          </a:p>
          <a:p>
            <a:endParaRPr lang="ru-RU" sz="2000" b="1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med">
    <p:wipe dir="r"/>
  </p:transition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51</Paragraphs>
  <Slides>23</Slides>
  <Notes>0</Notes>
  <TotalTime>564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baseType="lpstr" size="27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Светлана</dc:creator>
  <cp:lastModifiedBy>Руслан Ишмуратов</cp:lastModifiedBy>
  <cp:revision>59</cp:revision>
  <dcterms:created xsi:type="dcterms:W3CDTF">2014-01-06T15:57:17Z</dcterms:created>
  <dcterms:modified xsi:type="dcterms:W3CDTF">2022-02-20T07:19:10Z</dcterms:modified>
</cp:coreProperties>
</file>