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charts/style1.xml" ContentType="application/vnd.ms-office.chartstyl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rts/colors1.xml" ContentType="application/vnd.ms-office.chartcolorstyle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sldIdLst>
    <p:sldId id="256" r:id="rId2"/>
    <p:sldId id="258" r:id="rId3"/>
    <p:sldId id="257" r:id="rId4"/>
    <p:sldId id="259" r:id="rId5"/>
    <p:sldId id="260" r:id="rId6"/>
    <p:sldId id="268" r:id="rId7"/>
    <p:sldId id="265" r:id="rId8"/>
    <p:sldId id="274" r:id="rId9"/>
    <p:sldId id="266" r:id="rId10"/>
    <p:sldId id="271" r:id="rId11"/>
    <p:sldId id="273" r:id="rId12"/>
    <p:sldId id="267" r:id="rId13"/>
    <p:sldId id="269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7" autoAdjust="0"/>
    <p:restoredTop sz="94660"/>
  </p:normalViewPr>
  <p:slideViewPr>
    <p:cSldViewPr snapToGrid="0">
      <p:cViewPr varScale="1">
        <p:scale>
          <a:sx n="73" d="100"/>
          <a:sy n="73" d="100"/>
        </p:scale>
        <p:origin x="-546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4.3839087421764587E-2"/>
          <c:y val="4.4134453781512616E-2"/>
          <c:w val="0.94049139690871975"/>
          <c:h val="0.6755550850261367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сен.19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strRef>
              <c:f>Лист1!$A$2:$A$5</c:f>
              <c:strCache>
                <c:ptCount val="4"/>
                <c:pt idx="0">
                  <c:v>Сформированность интереса к занятиям пластилинографией</c:v>
                </c:pt>
                <c:pt idx="1">
                  <c:v>Развитие сенсорных способностей восприятия (чувства цвета, формы)</c:v>
                </c:pt>
                <c:pt idx="2">
                  <c:v>Владение приёмами пластилинографией</c:v>
                </c:pt>
                <c:pt idx="3">
                  <c:v>Развитие мелкой моторики рук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</c:v>
                </c:pt>
                <c:pt idx="1">
                  <c:v>4</c:v>
                </c:pt>
                <c:pt idx="2">
                  <c:v>0</c:v>
                </c:pt>
                <c:pt idx="3">
                  <c:v>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951B-4291-9B4B-F5AEE4D7926A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май.20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cat>
            <c:strRef>
              <c:f>Лист1!$A$2:$A$5</c:f>
              <c:strCache>
                <c:ptCount val="4"/>
                <c:pt idx="0">
                  <c:v>Сформированность интереса к занятиям пластилинографией</c:v>
                </c:pt>
                <c:pt idx="1">
                  <c:v>Развитие сенсорных способностей восприятия (чувства цвета, формы)</c:v>
                </c:pt>
                <c:pt idx="2">
                  <c:v>Владение приёмами пластилинографией</c:v>
                </c:pt>
                <c:pt idx="3">
                  <c:v>Развитие мелкой моторики рук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20</c:v>
                </c:pt>
                <c:pt idx="1">
                  <c:v>30</c:v>
                </c:pt>
                <c:pt idx="2">
                  <c:v>15</c:v>
                </c:pt>
                <c:pt idx="3">
                  <c:v>28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951B-4291-9B4B-F5AEE4D7926A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cat>
            <c:strRef>
              <c:f>Лист1!$A$2:$A$5</c:f>
              <c:strCache>
                <c:ptCount val="4"/>
                <c:pt idx="0">
                  <c:v>Сформированность интереса к занятиям пластилинографией</c:v>
                </c:pt>
                <c:pt idx="1">
                  <c:v>Развитие сенсорных способностей восприятия (чувства цвета, формы)</c:v>
                </c:pt>
                <c:pt idx="2">
                  <c:v>Владение приёмами пластилинографией</c:v>
                </c:pt>
                <c:pt idx="3">
                  <c:v>Развитие мелкой моторики рук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951B-4291-9B4B-F5AEE4D7926A}"/>
            </c:ext>
          </c:extLst>
        </c:ser>
        <c:gapWidth val="219"/>
        <c:overlap val="-27"/>
        <c:axId val="104146432"/>
        <c:axId val="104147968"/>
      </c:barChart>
      <c:catAx>
        <c:axId val="104146432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04147968"/>
        <c:crosses val="autoZero"/>
        <c:auto val="1"/>
        <c:lblAlgn val="ctr"/>
        <c:lblOffset val="100"/>
      </c:catAx>
      <c:valAx>
        <c:axId val="104147968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041464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2"/>
        <c:delete val="1"/>
      </c:legendEntry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EA5D8-609A-4C57-85FD-6C816A78CE16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9F175B00-4CA4-4F46-A98A-748AE41357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089678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EA5D8-609A-4C57-85FD-6C816A78CE16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F175B00-4CA4-4F46-A98A-748AE41357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206556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EA5D8-609A-4C57-85FD-6C816A78CE16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F175B00-4CA4-4F46-A98A-748AE413574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32490976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EA5D8-609A-4C57-85FD-6C816A78CE16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F175B00-4CA4-4F46-A98A-748AE41357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902963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EA5D8-609A-4C57-85FD-6C816A78CE16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F175B00-4CA4-4F46-A98A-748AE413574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22719353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EA5D8-609A-4C57-85FD-6C816A78CE16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F175B00-4CA4-4F46-A98A-748AE41357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85727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EA5D8-609A-4C57-85FD-6C816A78CE16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75B00-4CA4-4F46-A98A-748AE41357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413634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EA5D8-609A-4C57-85FD-6C816A78CE16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75B00-4CA4-4F46-A98A-748AE41357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23866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EA5D8-609A-4C57-85FD-6C816A78CE16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75B00-4CA4-4F46-A98A-748AE41357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159899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EA5D8-609A-4C57-85FD-6C816A78CE16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F175B00-4CA4-4F46-A98A-748AE41357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37490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EA5D8-609A-4C57-85FD-6C816A78CE16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9F175B00-4CA4-4F46-A98A-748AE41357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779199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EA5D8-609A-4C57-85FD-6C816A78CE16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9F175B00-4CA4-4F46-A98A-748AE41357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728030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EA5D8-609A-4C57-85FD-6C816A78CE16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75B00-4CA4-4F46-A98A-748AE41357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04107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EA5D8-609A-4C57-85FD-6C816A78CE16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75B00-4CA4-4F46-A98A-748AE41357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935598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EA5D8-609A-4C57-85FD-6C816A78CE16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75B00-4CA4-4F46-A98A-748AE41357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170291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EA5D8-609A-4C57-85FD-6C816A78CE16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F175B00-4CA4-4F46-A98A-748AE41357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450475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1EA5D8-609A-4C57-85FD-6C816A78CE16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9F175B00-4CA4-4F46-A98A-748AE41357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065783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  <p:sldLayoutId id="2147483738" r:id="rId13"/>
    <p:sldLayoutId id="2147483739" r:id="rId14"/>
    <p:sldLayoutId id="2147483740" r:id="rId15"/>
    <p:sldLayoutId id="214748374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10" Type="http://schemas.openxmlformats.org/officeDocument/2006/relationships/image" Target="../media/image28.jpeg"/><Relationship Id="rId4" Type="http://schemas.openxmlformats.org/officeDocument/2006/relationships/image" Target="../media/image22.jpeg"/><Relationship Id="rId9" Type="http://schemas.openxmlformats.org/officeDocument/2006/relationships/image" Target="../media/image2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0770" y="2044557"/>
            <a:ext cx="8915399" cy="2211166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Отчёт по самообразованию                                                        за 2019-2020 </a:t>
            </a:r>
            <a:r>
              <a:rPr lang="ru-RU" sz="4000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уч.г</a:t>
            </a:r>
            <a:r>
              <a:rPr lang="ru-RU" sz="4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. на тему:                                                  </a:t>
            </a:r>
            <a:r>
              <a:rPr lang="ru-RU" sz="40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«Развитие  творческих                                 способностей                                             младших дошкольников посредством                        </a:t>
            </a:r>
            <a:r>
              <a:rPr lang="ru-RU" sz="4000" b="1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пластилинографии</a:t>
            </a:r>
            <a:r>
              <a:rPr lang="ru-RU" sz="40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»</a:t>
            </a:r>
            <a:endParaRPr lang="ru-RU" sz="40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3077" y="5101470"/>
            <a:ext cx="5247190" cy="1629209"/>
          </a:xfrm>
        </p:spPr>
        <p:txBody>
          <a:bodyPr>
            <a:normAutofit/>
          </a:bodyPr>
          <a:lstStyle/>
          <a:p>
            <a:pPr algn="r"/>
            <a:endParaRPr lang="ru-RU" sz="2800" dirty="0" smtClean="0"/>
          </a:p>
          <a:p>
            <a:pPr algn="r"/>
            <a:r>
              <a:rPr lang="ru-RU" sz="2800" dirty="0" smtClean="0"/>
              <a:t>Подготовила воспитатель                                      </a:t>
            </a:r>
            <a:r>
              <a:rPr lang="ru-RU" sz="2800" dirty="0" err="1" smtClean="0"/>
              <a:t>Готовкина</a:t>
            </a:r>
            <a:r>
              <a:rPr lang="ru-RU" sz="2800" dirty="0" smtClean="0"/>
              <a:t> Ю.И.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2987" y="1201004"/>
            <a:ext cx="5146135" cy="342941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126" name="Picture 6" descr="http://mathsfourall.com/wp-content/uploads/2018/07/Playdough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851950" y="4442124"/>
            <a:ext cx="3988976" cy="7433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970298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32805" y="246920"/>
            <a:ext cx="8911687" cy="128089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Работа с воспитателями: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29092" y="1207770"/>
            <a:ext cx="8915400" cy="3777622"/>
          </a:xfrm>
        </p:spPr>
        <p:txBody>
          <a:bodyPr/>
          <a:lstStyle/>
          <a:p>
            <a:r>
              <a:rPr lang="ru-RU" dirty="0" smtClean="0"/>
              <a:t>Консультация на тему: «Роль творческой игры в развитии дошкольников»</a:t>
            </a:r>
          </a:p>
          <a:p>
            <a:r>
              <a:rPr lang="ru-RU" dirty="0" smtClean="0"/>
              <a:t>Семинар-практикум «Основы </a:t>
            </a:r>
            <a:r>
              <a:rPr lang="ru-RU" dirty="0" err="1" smtClean="0"/>
              <a:t>пластилинографии</a:t>
            </a:r>
            <a:r>
              <a:rPr lang="ru-RU" dirty="0" smtClean="0"/>
              <a:t>» с показом презентации «Рисуем пластилином»</a:t>
            </a:r>
          </a:p>
          <a:p>
            <a:r>
              <a:rPr lang="ru-RU" dirty="0" smtClean="0"/>
              <a:t>Оформление картотеки развивающих игр и игр с пластилином по развитию творческих способностей детей дошкольного возраста</a:t>
            </a:r>
          </a:p>
          <a:p>
            <a:r>
              <a:rPr lang="ru-RU" dirty="0" smtClean="0"/>
              <a:t>Коллективное оформление творческих выставок в ДОУ</a:t>
            </a:r>
          </a:p>
          <a:p>
            <a:r>
              <a:rPr lang="ru-RU" dirty="0" smtClean="0"/>
              <a:t>Пополнение </a:t>
            </a:r>
            <a:r>
              <a:rPr lang="ru-RU" dirty="0" err="1" smtClean="0"/>
              <a:t>Лэпбука</a:t>
            </a:r>
            <a:r>
              <a:rPr lang="ru-RU" dirty="0" smtClean="0"/>
              <a:t> на тему: «</a:t>
            </a:r>
            <a:r>
              <a:rPr lang="ru-RU" dirty="0" err="1" smtClean="0"/>
              <a:t>Пластилинорафия</a:t>
            </a:r>
            <a:r>
              <a:rPr lang="ru-RU" dirty="0" smtClean="0"/>
              <a:t>»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8472" y="3793026"/>
            <a:ext cx="6592918" cy="28813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710330">
            <a:off x="9701301" y="2643848"/>
            <a:ext cx="2240777" cy="16808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824002">
            <a:off x="10444003" y="1020550"/>
            <a:ext cx="1553755" cy="18234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6" name="Picture 2" descr="https://sun1-28.userapi.com/E_D56vG76jRxB4bWh1tZcM1e2moMvOVWrTqSvQ/d0CCvFN5je0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 rot="17022282">
            <a:off x="9147089" y="4054562"/>
            <a:ext cx="2012242" cy="27311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sun1-17.userapi.com/x7yqFC2gj3bE5yimAI0oB92SYghn5jmn0qFeAw/Yy1X01V9nG0.jp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 rot="15517293">
            <a:off x="1057068" y="3912647"/>
            <a:ext cx="1906045" cy="31307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0204468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21375" y="281210"/>
            <a:ext cx="8911687" cy="128089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Конкурсные работы, выполненные в технике </a:t>
            </a:r>
            <a:r>
              <a:rPr lang="ru-RU" sz="2400" dirty="0" err="1" smtClean="0"/>
              <a:t>пластилинография</a:t>
            </a:r>
            <a:r>
              <a:rPr lang="ru-RU" sz="2400" dirty="0" smtClean="0"/>
              <a:t> 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7443" y="814536"/>
            <a:ext cx="3842597" cy="560912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751" y="1922145"/>
            <a:ext cx="5795199" cy="414147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="" xmlns:p14="http://schemas.microsoft.com/office/powerpoint/2010/main" val="769802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21375" y="166910"/>
            <a:ext cx="8911687" cy="157807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Мониторинг развития                                                        творческих способностей детей первой младшей группы за 2019-2020 </a:t>
            </a:r>
            <a:r>
              <a:rPr lang="ru-RU" sz="2400" dirty="0" err="1" smtClean="0"/>
              <a:t>уч.год</a:t>
            </a:r>
            <a:r>
              <a:rPr lang="ru-RU" sz="2400" dirty="0" smtClean="0"/>
              <a:t>                                                             (в процентном соотношении)</a:t>
            </a:r>
            <a:endParaRPr lang="ru-RU" sz="2400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987013268"/>
              </p:ext>
            </p:extLst>
          </p:nvPr>
        </p:nvGraphicFramePr>
        <p:xfrm>
          <a:off x="1621375" y="2030730"/>
          <a:ext cx="9640888" cy="44843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218799865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84111" y="109760"/>
            <a:ext cx="8911687" cy="1280890"/>
          </a:xfrm>
        </p:spPr>
        <p:txBody>
          <a:bodyPr>
            <a:normAutofit fontScale="90000"/>
          </a:bodyPr>
          <a:lstStyle/>
          <a:p>
            <a:r>
              <a:rPr lang="ru-RU" sz="1800" b="1" dirty="0"/>
              <a:t>Список </a:t>
            </a:r>
            <a:r>
              <a:rPr lang="ru-RU" sz="1800" b="1" dirty="0" smtClean="0"/>
              <a:t>литературы: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b="1" dirty="0"/>
              <a:t>1. </a:t>
            </a:r>
            <a:r>
              <a:rPr lang="ru-RU" sz="1800" dirty="0" err="1"/>
              <a:t>Белошистая</a:t>
            </a:r>
            <a:r>
              <a:rPr lang="ru-RU" sz="1800" dirty="0"/>
              <a:t> А.В., Жукова О.Г. - М: АРКТИ, 2007.</a:t>
            </a:r>
            <a:br>
              <a:rPr lang="ru-RU" sz="1800" dirty="0"/>
            </a:br>
            <a:r>
              <a:rPr lang="ru-RU" sz="1800" b="1" dirty="0"/>
              <a:t>2. </a:t>
            </a:r>
            <a:r>
              <a:rPr lang="ru-RU" sz="1800" dirty="0"/>
              <a:t>Давыдова Г.Н. </a:t>
            </a:r>
            <a:r>
              <a:rPr lang="ru-RU" sz="1800" dirty="0" err="1"/>
              <a:t>Пластилинография</a:t>
            </a:r>
            <a:r>
              <a:rPr lang="ru-RU" sz="1800" dirty="0"/>
              <a:t> для малышей. М.: «Скрипторий 2003», 2008.</a:t>
            </a:r>
            <a:br>
              <a:rPr lang="ru-RU" sz="1800" dirty="0"/>
            </a:br>
            <a:r>
              <a:rPr lang="ru-RU" sz="1800" b="1" dirty="0"/>
              <a:t>3</a:t>
            </a:r>
            <a:r>
              <a:rPr lang="ru-RU" sz="1800" dirty="0"/>
              <a:t>.Давыдова Г.Н. </a:t>
            </a:r>
            <a:r>
              <a:rPr lang="ru-RU" sz="1800" dirty="0" err="1"/>
              <a:t>Пластилинография</a:t>
            </a:r>
            <a:r>
              <a:rPr lang="ru-RU" sz="1800" dirty="0"/>
              <a:t>. Анималистическая живопись. М.: «Скрипторий 2003», 2008.</a:t>
            </a:r>
            <a:br>
              <a:rPr lang="ru-RU" sz="1800" dirty="0"/>
            </a:br>
            <a:r>
              <a:rPr lang="ru-RU" sz="1800" b="1" dirty="0"/>
              <a:t>4. </a:t>
            </a:r>
            <a:r>
              <a:rPr lang="ru-RU" sz="1800" dirty="0"/>
              <a:t>Лыкова И.А. Изобразительная деятельность в детском саду. М.: «Карапуз - дидактика», 2007.</a:t>
            </a:r>
            <a:br>
              <a:rPr lang="ru-RU" sz="1800" dirty="0"/>
            </a:br>
            <a:r>
              <a:rPr lang="ru-RU" sz="1800" b="1" dirty="0"/>
              <a:t>5.</a:t>
            </a:r>
            <a:r>
              <a:rPr lang="ru-RU" sz="1800" dirty="0"/>
              <a:t>Милосердова Н.Е. Обучение дошкольников технике лепки. М.: ЦПО, 2008. </a:t>
            </a:r>
            <a:r>
              <a:rPr lang="ru-RU" sz="1800" dirty="0" smtClean="0"/>
              <a:t>            </a:t>
            </a:r>
            <a:r>
              <a:rPr lang="ru-RU" sz="1800" b="1" dirty="0" smtClean="0"/>
              <a:t>6.</a:t>
            </a:r>
            <a:r>
              <a:rPr lang="ru-RU" sz="1800" dirty="0" smtClean="0"/>
              <a:t>Ткаченко </a:t>
            </a:r>
            <a:r>
              <a:rPr lang="ru-RU" sz="1800" dirty="0"/>
              <a:t>Т.Б., Стародуб К.И. Лепим из пластилина. — Ростов-на-Дону: Издательство «Феникс», 2003        </a:t>
            </a:r>
            <a:r>
              <a:rPr lang="ru-RU" sz="1800" dirty="0" smtClean="0"/>
              <a:t>                                                                                                        </a:t>
            </a:r>
            <a:r>
              <a:rPr lang="ru-RU" sz="1800" b="1" dirty="0" smtClean="0"/>
              <a:t>7. </a:t>
            </a:r>
            <a:r>
              <a:rPr lang="ru-RU" sz="1800" dirty="0"/>
              <a:t>Новиковская О.А. Ум на кончиках пальцев. — М.: АСТ; СПб: Сова, 2006 </a:t>
            </a:r>
            <a:r>
              <a:rPr lang="ru-RU" sz="1800" dirty="0" smtClean="0"/>
              <a:t>                         </a:t>
            </a:r>
            <a:r>
              <a:rPr lang="ru-RU" sz="1800" b="1" dirty="0" smtClean="0"/>
              <a:t>8. </a:t>
            </a:r>
            <a:r>
              <a:rPr lang="ru-RU" sz="1800" dirty="0"/>
              <a:t>Комарова Т.С. Занятия по изобразительной деятельности в детском саду. — М.: Просвещение, </a:t>
            </a:r>
            <a:r>
              <a:rPr lang="ru-RU" sz="1800" dirty="0" smtClean="0"/>
              <a:t>1991  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1266" name="Picture 2" descr="http://3mu.ru/wp-content/uploads/2019/05/nadpis-09-0018-ico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4991" y="3155432"/>
            <a:ext cx="12104089" cy="186668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s://st.depositphotos.com/3206031/4128/i/950/depositphotos_41280149-stock-photo-plasticine-girl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211829" y="4663440"/>
            <a:ext cx="5908009" cy="219456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674408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32805" y="201200"/>
            <a:ext cx="8911687" cy="1280890"/>
          </a:xfrm>
        </p:spPr>
        <p:txBody>
          <a:bodyPr>
            <a:noAutofit/>
          </a:bodyPr>
          <a:lstStyle/>
          <a:p>
            <a:r>
              <a:rPr lang="ru-RU" sz="2400" dirty="0" smtClean="0"/>
              <a:t>Предлагаю вашему вниманию обобщенный </a:t>
            </a:r>
            <a:r>
              <a:rPr lang="ru-RU" sz="2400" dirty="0"/>
              <a:t>опыт занятий по художественно-изобразительной деятельности с детьми младшего дошкольного возраста в нетрадиционной технике работы с пластилином — </a:t>
            </a:r>
            <a:r>
              <a:rPr lang="ru-RU" sz="2400" dirty="0" err="1"/>
              <a:t>пластилинографии</a:t>
            </a:r>
            <a:r>
              <a:rPr lang="ru-RU" sz="2400" dirty="0"/>
              <a:t>, принцип которой заключается в создании лепной картины с изображением </a:t>
            </a:r>
            <a:r>
              <a:rPr lang="ru-RU" sz="2400" dirty="0" err="1"/>
              <a:t>полуобъемных</a:t>
            </a:r>
            <a:r>
              <a:rPr lang="ru-RU" sz="2400" dirty="0"/>
              <a:t> предметов на горизонтальной поверхности.</a:t>
            </a:r>
          </a:p>
        </p:txBody>
      </p:sp>
      <p:pic>
        <p:nvPicPr>
          <p:cNvPr id="2050" name="Picture 2" descr="https://img-fotki.yandex.ru/get/9068/200418627.d2/0_14a604_df71103c_orig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9989" y="1927817"/>
            <a:ext cx="3457385" cy="425431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n1s2.parents.ru/e0/a9/44/e0a944d5f1b0982a59e6d3711acd0f9b/1000x680_0xd42ee42d_386379391435877123.jpe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2366" y="3350771"/>
            <a:ext cx="3928244" cy="267120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130328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32805" y="155480"/>
            <a:ext cx="8911687" cy="1280890"/>
          </a:xfrm>
        </p:spPr>
        <p:txBody>
          <a:bodyPr>
            <a:noAutofit/>
          </a:bodyPr>
          <a:lstStyle/>
          <a:p>
            <a:r>
              <a:rPr lang="ru-RU" sz="2400" dirty="0"/>
              <a:t>Младший дошкольный возраст характеризуется возрастающей познавательной активностью, интересом к окружающему миру, стремлением к наблюдению, сравнению, способностью детей осознавать поставленные перед ними цели</a:t>
            </a:r>
          </a:p>
        </p:txBody>
      </p:sp>
      <p:pic>
        <p:nvPicPr>
          <p:cNvPr id="3076" name="Picture 4" descr="https://i.pinimg.com/originals/3f/d0/78/3fd07846a74ecfe7c040c8665a0819e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783" y="2256948"/>
            <a:ext cx="5387975" cy="404098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autogear.ru/misc/i/gallery/53302/240525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2082" y="2256948"/>
            <a:ext cx="6149918" cy="409594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692947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01385" y="201200"/>
            <a:ext cx="8911687" cy="1280890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В своей работе я использовала конспекты </a:t>
            </a:r>
            <a:r>
              <a:rPr lang="ru-RU" sz="2400" dirty="0"/>
              <a:t>составлены с учетом возрастных, физиологических и психологических особенностей младших дошкольников. Малыши учатся и растут играя, игра является основной формой и содержанием их воспитания и развития, поэтому </a:t>
            </a:r>
            <a:r>
              <a:rPr lang="ru-RU" sz="2400" dirty="0" smtClean="0"/>
              <a:t>мной </a:t>
            </a:r>
            <a:r>
              <a:rPr lang="ru-RU" sz="2400" dirty="0"/>
              <a:t>отдано предпочтение игровому построению занятий. Эмоциональные переживания за вымышленных персонажей побуждают детей к целенаправленной продуктивной деятельности, развивают у них такие качества, как доброта, сопереживание, желание помочь или порадовать </a:t>
            </a:r>
            <a:r>
              <a:rPr lang="ru-RU" sz="2400" dirty="0" smtClean="0"/>
              <a:t>кого-то.</a:t>
            </a:r>
            <a:endParaRPr lang="ru-RU" sz="2400" dirty="0"/>
          </a:p>
        </p:txBody>
      </p:sp>
      <p:pic>
        <p:nvPicPr>
          <p:cNvPr id="4098" name="Picture 2" descr="https://1.bp.blogspot.com/-bU-3I5DpwhA/WIAV2J4dH-I/AAAAAAAADsc/H2d0Y0amNGw-nAKmC-s8Q3TuL7srmVAKgCEw/s1600/lepka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697" y="3714750"/>
            <a:ext cx="4589786" cy="305794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7228" y="3698427"/>
            <a:ext cx="4515902" cy="307426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84250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01385" y="326930"/>
            <a:ext cx="8911687" cy="1280890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 </a:t>
            </a:r>
            <a:r>
              <a:rPr lang="ru-RU" sz="2400" dirty="0"/>
              <a:t>На каждом занятии </a:t>
            </a:r>
            <a:r>
              <a:rPr lang="ru-RU" sz="2400" dirty="0" smtClean="0"/>
              <a:t>я стремилась к решению не </a:t>
            </a:r>
            <a:r>
              <a:rPr lang="ru-RU" sz="2400" dirty="0"/>
              <a:t>только </a:t>
            </a:r>
            <a:r>
              <a:rPr lang="ru-RU" sz="2400" dirty="0" smtClean="0"/>
              <a:t>практических, </a:t>
            </a:r>
            <a:r>
              <a:rPr lang="ru-RU" sz="2400" dirty="0"/>
              <a:t>но и </a:t>
            </a:r>
            <a:r>
              <a:rPr lang="ru-RU" sz="2400" dirty="0" err="1" smtClean="0"/>
              <a:t>воспитательно</a:t>
            </a:r>
            <a:r>
              <a:rPr lang="ru-RU" sz="2400" dirty="0" smtClean="0"/>
              <a:t>-образовательных задач, </a:t>
            </a:r>
            <a:r>
              <a:rPr lang="ru-RU" sz="2400" dirty="0"/>
              <a:t>что в целом </a:t>
            </a:r>
            <a:r>
              <a:rPr lang="ru-RU" sz="2400" dirty="0" smtClean="0"/>
              <a:t>позволяло </a:t>
            </a:r>
            <a:r>
              <a:rPr lang="ru-RU" sz="2400" dirty="0"/>
              <a:t>всесторонне развивать личность ребенка, его творческие способности, умение общаться с другими людьми. Дети </a:t>
            </a:r>
            <a:r>
              <a:rPr lang="ru-RU" sz="2400" dirty="0" smtClean="0"/>
              <a:t>получали </a:t>
            </a:r>
            <a:r>
              <a:rPr lang="ru-RU" sz="2400" dirty="0"/>
              <a:t>знания, умения, навыки; </a:t>
            </a:r>
            <a:r>
              <a:rPr lang="ru-RU" sz="2400" dirty="0" smtClean="0"/>
              <a:t>происходило </a:t>
            </a:r>
            <a:r>
              <a:rPr lang="ru-RU" sz="2400" dirty="0"/>
              <a:t>закрепление информации, полученной на других занятиях; </a:t>
            </a:r>
            <a:r>
              <a:rPr lang="ru-RU" sz="2400" dirty="0" smtClean="0"/>
              <a:t>расширялись </a:t>
            </a:r>
            <a:r>
              <a:rPr lang="ru-RU" sz="2400" dirty="0"/>
              <a:t>возможности изобразительной деятельности детей по принципу «от простого к сложному».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810" y="3134676"/>
            <a:ext cx="4796790" cy="3597593"/>
          </a:xfrm>
          <a:prstGeom prst="rect">
            <a:avLst/>
          </a:prstGeom>
        </p:spPr>
      </p:pic>
      <p:pic>
        <p:nvPicPr>
          <p:cNvPr id="6" name="Picture 4" descr="https://img-fotki.yandex.ru/get/29256/200418627.17c/0_17a2d6_ecd3db86_orig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6510" y="3691520"/>
            <a:ext cx="5424945" cy="248390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158013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89955" y="429800"/>
            <a:ext cx="8911687" cy="1280890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Передо мной стояла цель - знакомство малышей с </a:t>
            </a:r>
            <a:r>
              <a:rPr lang="ru-RU" sz="2000" b="1" u="sng" dirty="0" smtClean="0"/>
              <a:t>приёмами</a:t>
            </a:r>
            <a:r>
              <a:rPr lang="ru-RU" sz="2000" b="1" dirty="0"/>
              <a:t>, используемыми именно в технике </a:t>
            </a:r>
            <a:r>
              <a:rPr lang="ru-RU" sz="2000" b="1" dirty="0" err="1"/>
              <a:t>пластилинографии</a:t>
            </a:r>
            <a:r>
              <a:rPr lang="ru-RU" sz="2000" b="1" dirty="0"/>
              <a:t>:</a:t>
            </a:r>
            <a:r>
              <a:rPr lang="ru-RU" sz="2000" dirty="0"/>
              <a:t/>
            </a:r>
            <a:br>
              <a:rPr lang="ru-RU" sz="2000" dirty="0"/>
            </a:b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1686242" y="1322070"/>
            <a:ext cx="8915400" cy="3777622"/>
          </a:xfrm>
        </p:spPr>
        <p:txBody>
          <a:bodyPr>
            <a:normAutofit lnSpcReduction="10000"/>
          </a:bodyPr>
          <a:lstStyle/>
          <a:p>
            <a:r>
              <a:rPr lang="ru-RU" dirty="0"/>
              <a:t>размазыванием, когда пластилин размазывается по готовой поверхности кончиками пальцев;</a:t>
            </a:r>
          </a:p>
          <a:p>
            <a:r>
              <a:rPr lang="ru-RU" dirty="0" err="1"/>
              <a:t>примазыванием</a:t>
            </a:r>
            <a:r>
              <a:rPr lang="ru-RU" dirty="0"/>
              <a:t> или придавливанием — соединением деталей для получения цельного сюжета;</a:t>
            </a:r>
          </a:p>
          <a:p>
            <a:r>
              <a:rPr lang="ru-RU" dirty="0" err="1"/>
              <a:t>налепливанием</a:t>
            </a:r>
            <a:r>
              <a:rPr lang="ru-RU" dirty="0"/>
              <a:t> — нанесением элементов из пластилина на шаблон;</a:t>
            </a:r>
          </a:p>
          <a:p>
            <a:r>
              <a:rPr lang="ru-RU" dirty="0"/>
              <a:t>заглаживанием — приёмом, когда слой пластилина заглаживается смоченными в воде пальцами по поверхности для подготовки основы;</a:t>
            </a:r>
          </a:p>
          <a:p>
            <a:r>
              <a:rPr lang="ru-RU" dirty="0"/>
              <a:t>смешением разноцветных брусков пластилина для получения новых оттенков — в младшей группе дети разминают небольшие кусочки пластилина в брусок одного цвета, а в средней и старших учатся аккуратно налепливать кусочки разного оттенка один на другой, формируя переходы между ними.</a:t>
            </a:r>
          </a:p>
          <a:p>
            <a:endParaRPr lang="ru-RU" dirty="0"/>
          </a:p>
        </p:txBody>
      </p:sp>
      <p:pic>
        <p:nvPicPr>
          <p:cNvPr id="10260" name="Picture 20" descr="https://img-fotki.yandex.ru/get/120725/200418627.17c/0_17a2d5_11b24f7_orig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2505" y="4013040"/>
            <a:ext cx="2963121" cy="284496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2" name="Picture 22" descr="https://img-fotki.yandex.ru/get/6739/16969765.242/0_922ac_5313ccc2_orig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1738" y="5033565"/>
            <a:ext cx="3521758" cy="169826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4" name="Picture 24" descr="https://img-fotki.yandex.ru/get/135076/200418627.17c/0_17a2d4_c0276d60_orig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937" y="4384484"/>
            <a:ext cx="2307793" cy="234734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758318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282700" y="881380"/>
            <a:ext cx="4216400" cy="31623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7570" y="160020"/>
            <a:ext cx="4613910" cy="34604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194" name="Picture 2" descr="https://img-fotki.yandex.ru/get/6741/16969765.242/0_922ab_8f6674dc_orig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726" y="4221664"/>
            <a:ext cx="3024695" cy="248892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s://img-fotki.yandex.ru/get/6836/16969765.242/0_922aa_6794168_orig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974377" flipV="1">
            <a:off x="5157097" y="1483855"/>
            <a:ext cx="2103850" cy="150083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http://cdn1.imgbb.ru/user/72/727876/1bc91230e1a37a2d4ed68f5ef5e605dd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76254">
            <a:off x="4632503" y="3709583"/>
            <a:ext cx="3991216" cy="26435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s://im0-tub-ru.yandex.net/i?id=d369c6d69eed3fb740842e2d8fe77dad&amp;ref=rim&amp;n=33&amp;w=150&amp;h=150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62588">
            <a:off x="8998079" y="3254058"/>
            <a:ext cx="2633345" cy="26333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931822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32805" y="326930"/>
            <a:ext cx="8911687" cy="128089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Во время режима самоизоляции мною было проведено видео-занятие по </a:t>
            </a:r>
            <a:r>
              <a:rPr lang="ru-RU" sz="2400" dirty="0" err="1" smtClean="0"/>
              <a:t>пластилинографии</a:t>
            </a:r>
            <a:r>
              <a:rPr lang="ru-RU" sz="2400" dirty="0" smtClean="0"/>
              <a:t> на тему: «Первая травка весной»</a:t>
            </a:r>
            <a:endParaRPr lang="ru-RU" sz="2400" dirty="0"/>
          </a:p>
        </p:txBody>
      </p:sp>
      <p:pic>
        <p:nvPicPr>
          <p:cNvPr id="1026" name="Picture 2" descr="https://sun1-17.userapi.com/aGWUE9aGJvb-Vws-iawgv6_gFbBntmYzgEtszg/Ly21BMsOW1Q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48640" y="1607820"/>
            <a:ext cx="3783330" cy="20333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sun1-91.userapi.com/q-cmxvsQyALX3kbhh3TuGDrkWcxpRkyOwXNBFg/Db0TUm4K8z4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543800" y="1296669"/>
            <a:ext cx="3166110" cy="20222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sun1-92.userapi.com/tqxuNLqvhfGgqaf8N2WDHCSIotr98K9819HFpA/1wNQoaZFa5o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251960" y="1814290"/>
            <a:ext cx="3371850" cy="21488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sun1-83.userapi.com/SqMhWATgG93i08B8PytynIuxlxcrIc9lil-34Q/-nVDKYbaj1w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05790" y="3825970"/>
            <a:ext cx="1794510" cy="27247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sun1-97.userapi.com/1NeXapJFlngzDg7khsp7TLpzo6qhxnah6i2EEQ/f_ZYAhm_SYU.jp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634750" y="1135544"/>
            <a:ext cx="2150319" cy="15887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s://sun1-88.userapi.com/sf6ChAOiGKLZDbgpGHA2U3Rt9MNhDe5X617wtw/xpBxvUm5vM0.jpg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672425" y="3847590"/>
            <a:ext cx="1659545" cy="27937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s://sun1-47.userapi.com/VyozpCOGUGmLFlqalUgA8bHkYl9rX05FWKllRQ/BWYOIb5wvus.jpg"/>
          <p:cNvPicPr>
            <a:picLocks noChangeAspect="1" noChangeArrowheads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826941" y="3480037"/>
            <a:ext cx="1765935" cy="31722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s://sun1-99.userapi.com/sTDIURZZ6MNQFztuJi_epAYelDaNkeVho7h7lQ/AdJO6Z6J4Go.jpg"/>
          <p:cNvPicPr>
            <a:picLocks noChangeAspect="1" noChangeArrowheads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423411" y="3847590"/>
            <a:ext cx="3200399" cy="20932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https://sun1-98.userapi.com/MhIW0_zqhZeblz1tYJcCmlOQMWxbjMHKxuee8g/qXjvKIDVgCw.jpg"/>
          <p:cNvPicPr>
            <a:picLocks noChangeAspect="1" noChangeArrowheads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82300" y="3620253"/>
            <a:ext cx="2252450" cy="28917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5574182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4235" y="178340"/>
            <a:ext cx="8911687" cy="128089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Работа с родителями: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44235" y="818785"/>
            <a:ext cx="8915400" cy="3777622"/>
          </a:xfrm>
        </p:spPr>
        <p:txBody>
          <a:bodyPr/>
          <a:lstStyle/>
          <a:p>
            <a:r>
              <a:rPr lang="ru-RU" dirty="0" smtClean="0"/>
              <a:t>Консультация на тему: «Как играть с пластилином»</a:t>
            </a:r>
          </a:p>
          <a:p>
            <a:r>
              <a:rPr lang="ru-RU" dirty="0" smtClean="0"/>
              <a:t>Консультация на тем: «Как выбрать пластилин, его разновидность»</a:t>
            </a:r>
          </a:p>
          <a:p>
            <a:r>
              <a:rPr lang="ru-RU" dirty="0" smtClean="0"/>
              <a:t>Папка-передвижка на тему: «Что такое </a:t>
            </a:r>
            <a:r>
              <a:rPr lang="ru-RU" dirty="0" err="1" smtClean="0"/>
              <a:t>пластилинография</a:t>
            </a:r>
            <a:r>
              <a:rPr lang="ru-RU" dirty="0" smtClean="0"/>
              <a:t>»</a:t>
            </a:r>
          </a:p>
          <a:p>
            <a:r>
              <a:rPr lang="ru-RU" dirty="0" smtClean="0"/>
              <a:t>Фотоотчёт на тему: «</a:t>
            </a:r>
            <a:r>
              <a:rPr lang="ru-RU" dirty="0" err="1" smtClean="0"/>
              <a:t>Пластилинография</a:t>
            </a:r>
            <a:r>
              <a:rPr lang="ru-RU" dirty="0" smtClean="0"/>
              <a:t> в детском саду»</a:t>
            </a:r>
          </a:p>
          <a:p>
            <a:r>
              <a:rPr lang="ru-RU" dirty="0" smtClean="0"/>
              <a:t>Консультация на тему: «Развитие мелкой моторики рук посредством </a:t>
            </a:r>
            <a:r>
              <a:rPr lang="ru-RU" dirty="0" err="1" smtClean="0"/>
              <a:t>пластилинографии</a:t>
            </a:r>
            <a:r>
              <a:rPr lang="ru-RU" dirty="0" smtClean="0"/>
              <a:t>»</a:t>
            </a:r>
          </a:p>
          <a:p>
            <a:r>
              <a:rPr lang="ru-RU" dirty="0" smtClean="0"/>
              <a:t>Консультация на тему: «Развитие художественно-эстетических способностей посредством </a:t>
            </a:r>
            <a:r>
              <a:rPr lang="ru-RU" dirty="0" err="1" smtClean="0"/>
              <a:t>пластилинографии</a:t>
            </a:r>
            <a:r>
              <a:rPr lang="ru-RU" dirty="0" smtClean="0"/>
              <a:t>»</a:t>
            </a:r>
          </a:p>
          <a:p>
            <a:r>
              <a:rPr lang="ru-RU" dirty="0" smtClean="0"/>
              <a:t>Папка-передвижка на тему: «</a:t>
            </a:r>
            <a:r>
              <a:rPr lang="ru-RU" dirty="0" err="1" smtClean="0"/>
              <a:t>Пластилинография</a:t>
            </a:r>
            <a:r>
              <a:rPr lang="ru-RU" dirty="0" smtClean="0"/>
              <a:t> – это интересно»</a:t>
            </a:r>
            <a:endParaRPr lang="ru-RU" dirty="0"/>
          </a:p>
        </p:txBody>
      </p:sp>
      <p:pic>
        <p:nvPicPr>
          <p:cNvPr id="9218" name="Picture 2" descr="https://fs01.urokinachalki.ru/e/00091c-00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7791" y="4177236"/>
            <a:ext cx="4767800" cy="268076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s://sun1-86.userapi.com/fyCEa1sZma9gf5F3kq89Zj6aw0eHCVGfgp6CoA/yLG9ijRDFlE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 rot="738261">
            <a:off x="9553508" y="3973837"/>
            <a:ext cx="2313134" cy="25260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895810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453</TotalTime>
  <Words>493</Words>
  <Application>Microsoft Office PowerPoint</Application>
  <PresentationFormat>Произвольный</PresentationFormat>
  <Paragraphs>31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Легкий дым</vt:lpstr>
      <vt:lpstr>    Отчёт по самообразованию                                                        за 2019-2020 уч.г. на тему:                                                  «Развитие  творческих                                 способностей                                             младших дошкольников посредством                        пластилинографии»</vt:lpstr>
      <vt:lpstr>Предлагаю вашему вниманию обобщенный опыт занятий по художественно-изобразительной деятельности с детьми младшего дошкольного возраста в нетрадиционной технике работы с пластилином — пластилинографии, принцип которой заключается в создании лепной картины с изображением полуобъемных предметов на горизонтальной поверхности.</vt:lpstr>
      <vt:lpstr>Младший дошкольный возраст характеризуется возрастающей познавательной активностью, интересом к окружающему миру, стремлением к наблюдению, сравнению, способностью детей осознавать поставленные перед ними цели</vt:lpstr>
      <vt:lpstr>В своей работе я использовала конспекты составлены с учетом возрастных, физиологических и психологических особенностей младших дошкольников. Малыши учатся и растут играя, игра является основной формой и содержанием их воспитания и развития, поэтому мной отдано предпочтение игровому построению занятий. Эмоциональные переживания за вымышленных персонажей побуждают детей к целенаправленной продуктивной деятельности, развивают у них такие качества, как доброта, сопереживание, желание помочь или порадовать кого-то.</vt:lpstr>
      <vt:lpstr> На каждом занятии я стремилась к решению не только практических, но и воспитательно-образовательных задач, что в целом позволяло всесторонне развивать личность ребенка, его творческие способности, умение общаться с другими людьми. Дети получали знания, умения, навыки; происходило закрепление информации, полученной на других занятиях; расширялись возможности изобразительной деятельности детей по принципу «от простого к сложному».</vt:lpstr>
      <vt:lpstr>Передо мной стояла цель - знакомство малышей с приёмами, используемыми именно в технике пластилинографии: </vt:lpstr>
      <vt:lpstr>Слайд 7</vt:lpstr>
      <vt:lpstr>Во время режима самоизоляции мною было проведено видео-занятие по пластилинографии на тему: «Первая травка весной»</vt:lpstr>
      <vt:lpstr>Работа с родителями:</vt:lpstr>
      <vt:lpstr>Работа с воспитателями:</vt:lpstr>
      <vt:lpstr>Конкурсные работы, выполненные в технике пластилинография </vt:lpstr>
      <vt:lpstr>Мониторинг развития                                                        творческих способностей детей первой младшей группы за 2019-2020 уч.год                                                             (в процентном соотношении)</vt:lpstr>
      <vt:lpstr>Список литературы: 1. Белошистая А.В., Жукова О.Г. - М: АРКТИ, 2007. 2. Давыдова Г.Н. Пластилинография для малышей. М.: «Скрипторий 2003», 2008. 3.Давыдова Г.Н. Пластилинография. Анималистическая живопись. М.: «Скрипторий 2003», 2008. 4. Лыкова И.А. Изобразительная деятельность в детском саду. М.: «Карапуз - дидактика», 2007. 5.Милосердова Н.Е. Обучение дошкольников технике лепки. М.: ЦПО, 2008.             6.Ткаченко Т.Б., Стародуб К.И. Лепим из пластилина. — Ростов-на-Дону: Издательство «Феникс», 2003                                                                                                                7. Новиковская О.А. Ум на кончиках пальцев. — М.: АСТ; СПб: Сова, 2006                          8. Комарова Т.С. Занятия по изобразительной деятельности в детском саду. — М.: Просвещение, 1991   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Отчёт по самообразованию                               на тему: «Развитие                      художественно-эстетических способностей                                     младших дошкольников посредством пластилинографии»</dc:title>
  <dc:creator>admin</dc:creator>
  <cp:lastModifiedBy>sad37</cp:lastModifiedBy>
  <cp:revision>47</cp:revision>
  <cp:lastPrinted>2020-05-23T22:17:18Z</cp:lastPrinted>
  <dcterms:created xsi:type="dcterms:W3CDTF">2020-05-23T14:04:57Z</dcterms:created>
  <dcterms:modified xsi:type="dcterms:W3CDTF">2022-02-18T08:53:03Z</dcterms:modified>
</cp:coreProperties>
</file>