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5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2.png"/><Relationship Id="rId4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rgbClr val="FFFF00"/>
          </a:fgClr>
          <a:bgClr>
            <a:srgbClr val="FFC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14" descr="https://www.stpgoods.com/media/catalog/product/6/4/64974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25" b="985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114021"/>
            <a:ext cx="1874591" cy="1874591"/>
          </a:xfrm>
          <a:prstGeom prst="rect">
            <a:avLst/>
          </a:prstGeom>
          <a:solidFill>
            <a:schemeClr val="bg1"/>
          </a:solidFill>
          <a:ln w="1905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5818" y="76643"/>
            <a:ext cx="299557" cy="396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63688" y="472687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Департамент образования администрации города Нижнего Новгорода</a:t>
            </a:r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детский сад №85</a:t>
            </a:r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МАДОУ «Детский сад №85»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372200" y="6078487"/>
            <a:ext cx="264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МАДОУ </a:t>
            </a:r>
          </a:p>
          <a:p>
            <a:r>
              <a:rPr lang="ru-RU" sz="1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«Детский сад №85» Осипова О.А.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26307" y="6309320"/>
            <a:ext cx="20162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г. Нижний Новгород</a:t>
            </a: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pic>
        <p:nvPicPr>
          <p:cNvPr id="2050" name="Picture 2" descr="https://demiart.ru/forum/uploads12/post-2526756-1374008574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84127" y="2204864"/>
            <a:ext cx="7308354" cy="1416654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kinali17.ru/sources/skinali/img/skinali/28/1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2742529" y="2742530"/>
            <a:ext cx="6858000" cy="137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39852" y="1268759"/>
            <a:ext cx="374441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Презентация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60" name="Picture 12" descr="https://papik.pro/uploads/posts/2021-09/1630491271_13-papik-pro-p-khokhloma-risunok-13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0377" y="4073433"/>
            <a:ext cx="1909157" cy="1909157"/>
          </a:xfrm>
          <a:prstGeom prst="rect">
            <a:avLst/>
          </a:prstGeom>
          <a:solidFill>
            <a:schemeClr val="bg1"/>
          </a:solidFill>
          <a:ln w="1905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/>
        </p:spPr>
      </p:pic>
      <p:pic>
        <p:nvPicPr>
          <p:cNvPr id="2054" name="Picture 6" descr="https://www.domfarfora.ru/image-preview/00010660471_1_2.jpg"/>
          <p:cNvPicPr>
            <a:picLocks noChangeAspect="1" noChangeArrowheads="1"/>
          </p:cNvPicPr>
          <p:nvPr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39903" y="4074986"/>
            <a:ext cx="3071386" cy="1966953"/>
          </a:xfrm>
          <a:prstGeom prst="rect">
            <a:avLst/>
          </a:prstGeom>
          <a:solidFill>
            <a:schemeClr val="bg1"/>
          </a:solidFill>
          <a:ln w="1905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928187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rgbClr val="FFFF00"/>
          </a:fgClr>
          <a:bgClr>
            <a:srgbClr val="FFC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skinali17.ru/sources/skinali/img/skinali/28/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2742529" y="2742530"/>
            <a:ext cx="6858000" cy="137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83385" y="116632"/>
            <a:ext cx="376096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Gabriola" pitchFamily="82" charset="0"/>
              </a:rPr>
              <a:t>Элементы хохломской </a:t>
            </a:r>
            <a:r>
              <a:rPr lang="ru-RU" sz="2800" b="1" dirty="0" smtClean="0">
                <a:solidFill>
                  <a:srgbClr val="C00000"/>
                </a:solidFill>
                <a:latin typeface="Gabriola" pitchFamily="82" charset="0"/>
              </a:rPr>
              <a:t>росписи</a:t>
            </a: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Gabriola" pitchFamily="82" charset="0"/>
              </a:rPr>
              <a:t>Узор «листочки»</a:t>
            </a:r>
            <a:endParaRPr lang="ru-RU" sz="2800" u="sng" dirty="0"/>
          </a:p>
        </p:txBody>
      </p:sp>
      <p:pic>
        <p:nvPicPr>
          <p:cNvPr id="13316" name="Picture 4" descr="https://ds02.infourok.ru/uploads/ex/0edb/0000bea2-0a22580c/img1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7704" y="1988840"/>
            <a:ext cx="4611149" cy="4599666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s://ds05.infourok.ru/uploads/ex/0535/0000a174-9f349439/img11.jpg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32240" y="4007476"/>
            <a:ext cx="2080525" cy="2581030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594209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rgbClr val="FFFF00"/>
          </a:fgClr>
          <a:bgClr>
            <a:srgbClr val="FFC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skinali17.ru/sources/skinali/img/skinali/28/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2742529" y="2742530"/>
            <a:ext cx="6858000" cy="137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s://cf.ppt-online.org/files/slide/y/YhAno42bHeLmwqZMvK9JPtpyV7RQBs8culWijg/slide-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7664" y="2492896"/>
            <a:ext cx="6198709" cy="4061485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116632"/>
            <a:ext cx="68407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Gabriola" pitchFamily="82" charset="0"/>
              </a:rPr>
              <a:t>Элементы хохломской росписи</a:t>
            </a:r>
          </a:p>
          <a:p>
            <a:pPr algn="ctr"/>
            <a:r>
              <a:rPr lang="ru-RU" sz="2800" b="1" u="sng" dirty="0">
                <a:solidFill>
                  <a:srgbClr val="C00000"/>
                </a:solidFill>
                <a:latin typeface="Gabriola" pitchFamily="82" charset="0"/>
              </a:rPr>
              <a:t>Узор </a:t>
            </a:r>
            <a:r>
              <a:rPr lang="ru-RU" sz="2800" b="1" u="sng" dirty="0" smtClean="0">
                <a:solidFill>
                  <a:srgbClr val="C00000"/>
                </a:solidFill>
                <a:latin typeface="Gabriola" pitchFamily="82" charset="0"/>
              </a:rPr>
              <a:t>«ягодки»</a:t>
            </a:r>
            <a:endParaRPr lang="ru-RU" sz="2800" u="sng" dirty="0"/>
          </a:p>
        </p:txBody>
      </p:sp>
      <p:pic>
        <p:nvPicPr>
          <p:cNvPr id="12292" name="Picture 4" descr="https://ds05.infourok.ru/uploads/ex/0535/0000a174-9f349439/img12.jpg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EFDF9"/>
              </a:clrFrom>
              <a:clrTo>
                <a:srgbClr val="FEFD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2199" y="5141605"/>
            <a:ext cx="2643777" cy="1412776"/>
          </a:xfrm>
          <a:prstGeom prst="rect">
            <a:avLst/>
          </a:prstGeom>
          <a:solidFill>
            <a:schemeClr val="bg1"/>
          </a:solidFill>
          <a:ln w="5715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3014296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rgbClr val="FFFF00"/>
          </a:fgClr>
          <a:bgClr>
            <a:srgbClr val="FFC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skinali17.ru/sources/skinali/img/skinali/28/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2742529" y="2742530"/>
            <a:ext cx="6858000" cy="137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s://ds05.infourok.ru/uploads/ex/0535/0000a174-9f349439/img1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3728" y="1657948"/>
            <a:ext cx="3899215" cy="4945648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8" y="188640"/>
            <a:ext cx="7128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Gabriola" pitchFamily="82" charset="0"/>
              </a:rPr>
              <a:t>Элементы хохломской росписи</a:t>
            </a:r>
          </a:p>
          <a:p>
            <a:pPr algn="ctr"/>
            <a:r>
              <a:rPr lang="ru-RU" sz="2800" b="1" u="sng" dirty="0">
                <a:solidFill>
                  <a:srgbClr val="C00000"/>
                </a:solidFill>
                <a:latin typeface="Gabriola" pitchFamily="82" charset="0"/>
              </a:rPr>
              <a:t>Узор </a:t>
            </a:r>
            <a:r>
              <a:rPr lang="ru-RU" sz="2800" b="1" u="sng" dirty="0" smtClean="0">
                <a:solidFill>
                  <a:srgbClr val="C00000"/>
                </a:solidFill>
                <a:latin typeface="Gabriola" pitchFamily="82" charset="0"/>
              </a:rPr>
              <a:t> с «ягодками» и «листочками»</a:t>
            </a:r>
            <a:endParaRPr lang="ru-RU" sz="2800" dirty="0"/>
          </a:p>
        </p:txBody>
      </p:sp>
      <p:pic>
        <p:nvPicPr>
          <p:cNvPr id="7" name="Picture 2" descr="https://ds05.infourok.ru/uploads/ex/0535/0000a174-9f349439/img13.jpg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16216" y="3953691"/>
            <a:ext cx="2132193" cy="2649905"/>
          </a:xfrm>
          <a:prstGeom prst="rect">
            <a:avLst/>
          </a:prstGeom>
          <a:solidFill>
            <a:schemeClr val="bg1"/>
          </a:solidFill>
          <a:ln w="5715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634734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rgbClr val="FFFF00"/>
          </a:fgClr>
          <a:bgClr>
            <a:srgbClr val="FFC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skinali17.ru/sources/skinali/img/skinali/28/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2742529" y="2742530"/>
            <a:ext cx="6858000" cy="137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21594" y="260550"/>
            <a:ext cx="32050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Листочки, ягодки, цветочки,</a:t>
            </a:r>
            <a:b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Стебелечек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, завиток,</a:t>
            </a:r>
            <a:b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Здесь хозяева три цвета:</a:t>
            </a:r>
            <a:b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Черный, красный, золотой.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5643" y="2348880"/>
            <a:ext cx="7200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Gabriola" pitchFamily="82" charset="0"/>
              </a:rPr>
              <a:t>     </a:t>
            </a:r>
            <a:r>
              <a:rPr lang="ru-RU" sz="2400" b="1" dirty="0" smtClean="0">
                <a:solidFill>
                  <a:srgbClr val="C00000"/>
                </a:solidFill>
                <a:latin typeface="Gabriola" pitchFamily="82" charset="0"/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  <a:latin typeface="Gabriola" pitchFamily="82" charset="0"/>
              </a:rPr>
              <a:t>Трехцветие</a:t>
            </a:r>
            <a:r>
              <a:rPr lang="ru-RU" sz="2000" b="1" dirty="0" smtClean="0">
                <a:solidFill>
                  <a:srgbClr val="C00000"/>
                </a:solidFill>
                <a:latin typeface="Gabriola" pitchFamily="82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Gabriola" pitchFamily="82" charset="0"/>
              </a:rPr>
              <a:t>Хохломы имеет глубокий смысл.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Красный</a:t>
            </a:r>
            <a:r>
              <a:rPr lang="ru-RU" sz="2000" b="1" dirty="0">
                <a:solidFill>
                  <a:srgbClr val="C00000"/>
                </a:solidFill>
                <a:latin typeface="Gabriola" pitchFamily="82" charset="0"/>
              </a:rPr>
              <a:t> – красивый. Исконно русский цвет жизни, огня, плодородия, здоровья.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Золотой </a:t>
            </a:r>
            <a:r>
              <a:rPr lang="ru-RU" sz="2000" b="1" dirty="0">
                <a:solidFill>
                  <a:srgbClr val="C00000"/>
                </a:solidFill>
                <a:latin typeface="Gabriola" pitchFamily="82" charset="0"/>
              </a:rPr>
              <a:t>– свечение солнца.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Черный</a:t>
            </a:r>
            <a:r>
              <a:rPr lang="ru-RU" sz="2000" b="1" dirty="0">
                <a:solidFill>
                  <a:srgbClr val="C00000"/>
                </a:solidFill>
                <a:latin typeface="Gabriola" pitchFamily="82" charset="0"/>
              </a:rPr>
              <a:t> – цвет земли, изобилия и мудрости. А зеленый – цвет травы, цветущей природы и вечной молодости.</a:t>
            </a:r>
            <a:endParaRPr lang="ru-RU" sz="2400" b="1" dirty="0">
              <a:solidFill>
                <a:srgbClr val="C00000"/>
              </a:solidFill>
              <a:latin typeface="Gabriola" pitchFamily="82" charset="0"/>
            </a:endParaRPr>
          </a:p>
        </p:txBody>
      </p:sp>
      <p:pic>
        <p:nvPicPr>
          <p:cNvPr id="20482" name="Picture 2" descr="https://st19.styapokupayu.ru/images/product/035/156/203_original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2978" y="4505272"/>
            <a:ext cx="2428861" cy="2250138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  <a:extLst/>
        </p:spPr>
      </p:pic>
      <p:pic>
        <p:nvPicPr>
          <p:cNvPr id="20484" name="Picture 4" descr="https://cdn.goldenhohloma.com/upload/resize_cache/iblock/bb1/1600_1600_1/bb1031d27233bc9310f6bc97b6b9eaea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835694" y="4365104"/>
            <a:ext cx="1804681" cy="2390306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  <a:extLst/>
        </p:spPr>
      </p:pic>
      <p:pic>
        <p:nvPicPr>
          <p:cNvPr id="20486" name="Picture 6" descr="https://cf2.ppt-online.org/files2/slide/c/cNQKwLGfC9MrUjt3ihuW5OSIxbTgX7sdF6Rp2Ja1V/slide-4.jpg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56668" y="4662510"/>
            <a:ext cx="2059775" cy="2087449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  <a:extLst/>
        </p:spPr>
      </p:pic>
      <p:pic>
        <p:nvPicPr>
          <p:cNvPr id="20488" name="Picture 8" descr="https://absolut-dostavka.ru/800/600/https/konspekta.net/poisk-ruru/baza1/677482738642.files/image014.jp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1607009" y="401736"/>
            <a:ext cx="1714501" cy="1468453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prstDash val="sysDash"/>
          </a:ln>
          <a:extLst/>
        </p:spPr>
      </p:pic>
      <p:pic>
        <p:nvPicPr>
          <p:cNvPr id="9" name="Picture 8" descr="https://absolut-dostavka.ru/800/600/https/konspekta.net/poisk-ruru/baza1/677482738642.files/image014.jpg"/>
          <p:cNvPicPr>
            <a:picLocks noChangeAspect="1" noChangeArrowheads="1"/>
          </p:cNvPicPr>
          <p:nvPr/>
        </p:nvPicPr>
        <p:blipFill rotWithShape="1">
          <a:blip r:embed="rId7" cstate="email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16713" y="401736"/>
            <a:ext cx="1896964" cy="1428474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prstDash val="dash"/>
          </a:ln>
          <a:extLst/>
        </p:spPr>
      </p:pic>
    </p:spTree>
    <p:extLst>
      <p:ext uri="{BB962C8B-B14F-4D97-AF65-F5344CB8AC3E}">
        <p14:creationId xmlns:p14="http://schemas.microsoft.com/office/powerpoint/2010/main" val="2790832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rgbClr val="FFFF00"/>
          </a:fgClr>
          <a:bgClr>
            <a:srgbClr val="FFC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skinali17.ru/sources/skinali/img/skinali/28/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2742529" y="2742530"/>
            <a:ext cx="6858000" cy="137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luxpodarki.ru/pub/pictures/zoom/140164/156437086286337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7694" y="908720"/>
            <a:ext cx="6594746" cy="4967896"/>
          </a:xfrm>
          <a:prstGeom prst="rect">
            <a:avLst/>
          </a:prstGeom>
          <a:solidFill>
            <a:schemeClr val="bg1"/>
          </a:solidFill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</p:spTree>
    <p:extLst>
      <p:ext uri="{BB962C8B-B14F-4D97-AF65-F5344CB8AC3E}">
        <p14:creationId xmlns:p14="http://schemas.microsoft.com/office/powerpoint/2010/main" val="3519305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rgbClr val="FFFF00"/>
          </a:fgClr>
          <a:bgClr>
            <a:srgbClr val="FFC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i.pinimg.com/originals/a5/45/e8/a545e899ab0d80b054afe18e2a16b1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90390">
            <a:off x="6323674" y="3319453"/>
            <a:ext cx="2376264" cy="2376264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406400">
              <a:srgbClr val="FFC000">
                <a:alpha val="40000"/>
              </a:srgbClr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691680" y="557972"/>
            <a:ext cx="713369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  <a:latin typeface="Gabriola" pitchFamily="82" charset="0"/>
                <a:cs typeface="MV Boli" pitchFamily="2" charset="0"/>
              </a:rPr>
              <a:t>Г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abriola" pitchFamily="82" charset="0"/>
                <a:cs typeface="MV Boli" pitchFamily="2" charset="0"/>
              </a:rPr>
              <a:t>ород Семенов  Нижегородской области – столица хохломского промысла, родина</a:t>
            </a:r>
            <a:r>
              <a:rPr lang="ru-RU" sz="2400" b="1" dirty="0">
                <a:solidFill>
                  <a:srgbClr val="C00000"/>
                </a:solidFill>
                <a:latin typeface="Gabriola" pitchFamily="82" charset="0"/>
                <a:cs typeface="MV Boli" pitchFamily="2" charset="0"/>
              </a:rPr>
              <a:t> «золотой Хохломы».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abriola" pitchFamily="82" charset="0"/>
                <a:cs typeface="MV Boli" pitchFamily="2" charset="0"/>
              </a:rPr>
              <a:t>  Особенностью промысла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Gabriola" pitchFamily="82" charset="0"/>
                <a:cs typeface="MV Boli" pitchFamily="2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abriola" pitchFamily="82" charset="0"/>
                <a:cs typeface="MV Boli" pitchFamily="2" charset="0"/>
              </a:rPr>
              <a:t>является изготовление золоченой деревянной посуды без применения драгоценного металла и своеобразная растительно-травная роспись.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abriola" pitchFamily="82" charset="0"/>
              <a:cs typeface="MV Boli" pitchFamily="2" charset="0"/>
            </a:endParaRPr>
          </a:p>
        </p:txBody>
      </p:sp>
      <p:pic>
        <p:nvPicPr>
          <p:cNvPr id="8" name="Picture 4" descr="https://skinali17.ru/sources/skinali/img/skinali/28/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2742529" y="2742530"/>
            <a:ext cx="6858000" cy="137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p.userapi.com/c629503/v629503381/1c22/w2o26PDh8qk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252697">
            <a:off x="1594347" y="3252742"/>
            <a:ext cx="2341547" cy="2472105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698500">
              <a:srgbClr val="FFC0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bibliopskov.ru/img2014/prom2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8388" y="2678393"/>
            <a:ext cx="2520280" cy="3780421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495300">
              <a:srgbClr val="FFC000">
                <a:alpha val="60000"/>
              </a:srgbClr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2026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rgbClr val="FFFF00"/>
          </a:fgClr>
          <a:bgClr>
            <a:srgbClr val="FFC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2578" y="147404"/>
            <a:ext cx="717322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Gabriola" pitchFamily="82" charset="0"/>
                <a:cs typeface="MV Boli" pitchFamily="2" charset="0"/>
              </a:rPr>
              <a:t>          Хохломская </a:t>
            </a:r>
            <a:r>
              <a:rPr lang="ru-RU" sz="2000" b="1" dirty="0">
                <a:solidFill>
                  <a:srgbClr val="C00000"/>
                </a:solidFill>
                <a:latin typeface="Gabriola" pitchFamily="82" charset="0"/>
                <a:cs typeface="MV Boli" pitchFamily="2" charset="0"/>
              </a:rPr>
              <a:t>роспись деревянных изделий как промысел возник на рубеже XVII-XVIII вв. Название промысла произошло от названия села Хохломы, где традиционно изготавливали и продавали изделия с хохломской росписью. Впервые упоминание об этом селе встречается в документах XVI в. Еще при Иване Грозном о Хохломе знали как о лесном участке под названием Хохломская </a:t>
            </a:r>
            <a:r>
              <a:rPr lang="ru-RU" sz="2000" b="1" dirty="0" err="1">
                <a:solidFill>
                  <a:srgbClr val="C00000"/>
                </a:solidFill>
                <a:latin typeface="Gabriola" pitchFamily="82" charset="0"/>
                <a:cs typeface="MV Boli" pitchFamily="2" charset="0"/>
              </a:rPr>
              <a:t>Ухожея</a:t>
            </a:r>
            <a:r>
              <a:rPr lang="ru-RU" sz="2000" b="1" dirty="0">
                <a:solidFill>
                  <a:srgbClr val="C00000"/>
                </a:solidFill>
                <a:latin typeface="Gabriola" pitchFamily="82" charset="0"/>
                <a:cs typeface="MV Boli" pitchFamily="2" charset="0"/>
              </a:rPr>
              <a:t>. До сих пор в селах Нижегородской области можно услышать легенды о том, как пришла Хохлома на Волжскую землю и где взяла она огненные краски. Говорят, поселился давным-давно в лесу за Волгой веселый мужичок-умелец. Избу поставил, стол да лавку сладил, посуду деревянную вырезал. Варил себе кашу пшенную и птицам не забывал насыпать. Прилетела к его порогу как-то раз Жар-птица, задела золотым пером чашку с кашей, и стала чашка золотой. С тех пор символом хохломской росписи стала огненная жар-птица.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5" name="Picture 4" descr="https://skinali17.ru/sources/skinali/img/skinali/28/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2742529" y="2742530"/>
            <a:ext cx="6858000" cy="137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Содержимое 5" descr="ptah33.jpg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8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3327" y="5085184"/>
            <a:ext cx="1035449" cy="1594447"/>
          </a:xfrm>
          <a:prstGeom prst="rect">
            <a:avLst/>
          </a:prstGeom>
        </p:spPr>
      </p:pic>
      <p:pic>
        <p:nvPicPr>
          <p:cNvPr id="6" name="Содержимое 5" descr="ptah33.jpg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8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763688" y="5095356"/>
            <a:ext cx="1028843" cy="158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301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rgbClr val="FFFF00"/>
          </a:fgClr>
          <a:bgClr>
            <a:srgbClr val="FFC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skinali17.ru/sources/skinali/img/skinali/28/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2742529" y="2742530"/>
            <a:ext cx="6858000" cy="137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260648"/>
            <a:ext cx="732626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Gabriola" pitchFamily="82" charset="0"/>
              </a:rPr>
              <a:t>Хохлома, Хохлома! весь народ свела с ума!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Gabriola" pitchFamily="82" charset="0"/>
              </a:rPr>
              <a:t> Яркая, лучистая, узоры золотистые!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Gabriola" pitchFamily="82" charset="0"/>
              </a:rPr>
              <a:t> Стоит студёная зима, снежинки кружит буйный ветер,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Gabriola" pitchFamily="82" charset="0"/>
              </a:rPr>
              <a:t> А золотая Хохлома напоминает нам о лете.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Gabriola" pitchFamily="82" charset="0"/>
              </a:rPr>
              <a:t> Ладья: цветущий хвост – корма, нос – петушиная головка.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Gabriola" pitchFamily="82" charset="0"/>
              </a:rPr>
              <a:t> Плывёт по лесу Хохлома, расписанная очень ловко.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Gabriola" pitchFamily="82" charset="0"/>
              </a:rPr>
              <a:t> Бочонок </a:t>
            </a:r>
            <a:r>
              <a:rPr lang="ru-RU" sz="2000" b="1" dirty="0" err="1">
                <a:solidFill>
                  <a:srgbClr val="C00000"/>
                </a:solidFill>
                <a:latin typeface="Gabriola" pitchFamily="82" charset="0"/>
              </a:rPr>
              <a:t>солнечен</a:t>
            </a:r>
            <a:r>
              <a:rPr lang="ru-RU" sz="2000" b="1" dirty="0">
                <a:solidFill>
                  <a:srgbClr val="C00000"/>
                </a:solidFill>
                <a:latin typeface="Gabriola" pitchFamily="82" charset="0"/>
              </a:rPr>
              <a:t> весьма, на нём цветы и земляника.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Gabriola" pitchFamily="82" charset="0"/>
              </a:rPr>
              <a:t> Семёновская Хохлома вся золотисто – </a:t>
            </a:r>
            <a:r>
              <a:rPr lang="ru-RU" sz="2000" b="1" dirty="0" err="1">
                <a:solidFill>
                  <a:srgbClr val="C00000"/>
                </a:solidFill>
                <a:latin typeface="Gabriola" pitchFamily="82" charset="0"/>
              </a:rPr>
              <a:t>краснолика</a:t>
            </a:r>
            <a:r>
              <a:rPr lang="ru-RU" sz="2000" b="1" dirty="0">
                <a:solidFill>
                  <a:srgbClr val="C00000"/>
                </a:solidFill>
                <a:latin typeface="Gabriola" pitchFamily="82" charset="0"/>
              </a:rPr>
              <a:t>.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Gabriola" pitchFamily="82" charset="0"/>
              </a:rPr>
              <a:t> В тарелочках не полутьма, не сумрак в вазах и солонках;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Gabriola" pitchFamily="82" charset="0"/>
              </a:rPr>
              <a:t> Напоминает Хохлома родную, милую сторонку!</a:t>
            </a:r>
          </a:p>
          <a:p>
            <a:pPr algn="r"/>
            <a:r>
              <a:rPr lang="ru-RU" sz="2000" b="1" dirty="0" err="1">
                <a:solidFill>
                  <a:srgbClr val="C00000"/>
                </a:solidFill>
                <a:latin typeface="Gabriola" pitchFamily="82" charset="0"/>
              </a:rPr>
              <a:t>Н.Глазков</a:t>
            </a:r>
            <a:endParaRPr lang="ru-RU" sz="2000" b="1" dirty="0">
              <a:solidFill>
                <a:srgbClr val="C00000"/>
              </a:solidFill>
              <a:latin typeface="Gabriola" pitchFamily="82" charset="0"/>
            </a:endParaRPr>
          </a:p>
        </p:txBody>
      </p:sp>
      <p:pic>
        <p:nvPicPr>
          <p:cNvPr id="19458" name="Picture 2" descr="https://cdn.goldenhohloma.com/upload/resize_cache/iblock/56d/1600_1600_1/56d23d09318a7c38036f74dd0fd5c77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0" b="100000" l="414" r="985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1691680" y="3861048"/>
            <a:ext cx="2576459" cy="2750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s://cdn.goldenhohloma.com/upload/resize_cache/iblock/945/1600_1600_1/94509fb28c40d61f2b45688752ce4dd7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349" b="98394" l="0" r="97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64288" y="4363778"/>
            <a:ext cx="1637632" cy="22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https://www.culture.ru/storage/images/d11de8be1d733c02bf0b598b90127884/127db25130ef0c94a8a2d4210b79095e.jpeg"/>
          <p:cNvPicPr>
            <a:picLocks noChangeAspect="1" noChangeArrowheads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2" y="4630478"/>
            <a:ext cx="2131690" cy="2015336"/>
          </a:xfrm>
          <a:prstGeom prst="rect">
            <a:avLst/>
          </a:prstGeom>
          <a:solidFill>
            <a:schemeClr val="bg1"/>
          </a:solidFill>
          <a:ln w="28575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28521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rgbClr val="FFFF00"/>
          </a:fgClr>
          <a:bgClr>
            <a:srgbClr val="FFC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skinali17.ru/sources/skinali/img/skinali/28/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2742529" y="2742530"/>
            <a:ext cx="6858000" cy="137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5696" y="143410"/>
            <a:ext cx="62646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Gabriola" pitchFamily="82" charset="0"/>
              </a:rPr>
              <a:t>Как делают чудо - посуду</a:t>
            </a:r>
            <a:endParaRPr lang="ru-RU" sz="2800" dirty="0">
              <a:solidFill>
                <a:srgbClr val="C00000"/>
              </a:solidFill>
              <a:latin typeface="Gabriola" pitchFamily="8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12438" y="1196752"/>
            <a:ext cx="65527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C00000"/>
                </a:solidFill>
                <a:latin typeface="Gabriola" pitchFamily="82" charset="0"/>
              </a:rPr>
              <a:t>Хохломская  посуда не только красива, она еще и прочна не боится ни жары, ни стужи. Даже в крутом кипятке не сойдет лак, и не поблекнут краски. Такие исключительные свойства старинного промысла обусловлены технологией его производства на свет. </a:t>
            </a:r>
          </a:p>
        </p:txBody>
      </p:sp>
      <p:pic>
        <p:nvPicPr>
          <p:cNvPr id="18434" name="Picture 2" descr="https://cdn.goldenhohloma.com/upload/resize_cache/iblock/e1b/1600_1600_1/e1bb067b73de84d75bb037d02e5aab1b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6805" y="3104650"/>
            <a:ext cx="4486493" cy="3387302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964875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rgbClr val="FFFF00"/>
          </a:fgClr>
          <a:bgClr>
            <a:srgbClr val="FFC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skinali17.ru/sources/skinali/img/skinali/28/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2742529" y="2742530"/>
            <a:ext cx="6858000" cy="137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260648"/>
            <a:ext cx="6984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Gabriola" pitchFamily="82" charset="0"/>
              </a:rPr>
              <a:t>     Хохлому </a:t>
            </a:r>
            <a:r>
              <a:rPr lang="ru-RU" sz="2000" b="1" dirty="0">
                <a:solidFill>
                  <a:srgbClr val="C00000"/>
                </a:solidFill>
                <a:latin typeface="Gabriola" pitchFamily="82" charset="0"/>
              </a:rPr>
              <a:t>делают из липы. Мастер может  свободно вырезать из нее любые изделия. Затем этим изделиям необходимо дать просохнуть, иначе  дерево может дать трещину, а чтобы можно было налить жидкость и не бояться, что она треснет, надо поры древесины закрыть глиняно-масляным грунтом. После сушки изделия очищают шкуркой и покрывают олифой два-три раза, и, пока последний слой не высох, натирают изделие алюминиевым порошком. </a:t>
            </a:r>
          </a:p>
        </p:txBody>
      </p:sp>
      <p:pic>
        <p:nvPicPr>
          <p:cNvPr id="17410" name="Picture 2" descr="https://stihi.ru/pics/2013/06/17/87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68107">
            <a:off x="7016268" y="3378707"/>
            <a:ext cx="1827376" cy="13705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s://mylitta.ru/uploads/posts/2012-06/1338634069_tilia-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8184" y="4463570"/>
            <a:ext cx="2016224" cy="21615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https://fs.znanio.ru/d5af0e/df/cb/044f6ce9089db829b1a45b3d63ab0a264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3457306"/>
            <a:ext cx="3312368" cy="3167803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096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rgbClr val="FFFF00"/>
          </a:fgClr>
          <a:bgClr>
            <a:srgbClr val="FFC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www.culture.ru/storage/images/8024955772bd9f3e37d43281c774aa5c/cf536bc46c527b8973c7b4c626c7e455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8419" y="4064871"/>
            <a:ext cx="3264364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skinali17.ru/sources/skinali/img/skinali/28/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2742529" y="2742530"/>
            <a:ext cx="6858000" cy="137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8" descr="https://fs.znanio.ru/d5af0e/df/cb/044f6ce9089db829b1a45b3d63ab0a264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1680" y="3068960"/>
            <a:ext cx="3856299" cy="3428063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58589" y="260648"/>
            <a:ext cx="7272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Gabriola" pitchFamily="82" charset="0"/>
              </a:rPr>
              <a:t>      На </a:t>
            </a:r>
            <a:r>
              <a:rPr lang="ru-RU" sz="2000" b="1" dirty="0">
                <a:solidFill>
                  <a:srgbClr val="C00000"/>
                </a:solidFill>
                <a:latin typeface="Gabriola" pitchFamily="82" charset="0"/>
              </a:rPr>
              <a:t>серебристую поверхность художник наносит роспись, изделие лакируют и подвергают термической обработке в специальных печах. При нагревании лак желтеет , и под янтарной пленкой серебристые узоры становятся золотыми.</a:t>
            </a:r>
          </a:p>
        </p:txBody>
      </p:sp>
    </p:spTree>
    <p:extLst>
      <p:ext uri="{BB962C8B-B14F-4D97-AF65-F5344CB8AC3E}">
        <p14:creationId xmlns:p14="http://schemas.microsoft.com/office/powerpoint/2010/main" val="694539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rgbClr val="FFFF00"/>
          </a:fgClr>
          <a:bgClr>
            <a:srgbClr val="FFC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skinali17.ru/sources/skinali/img/skinali/28/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2742529" y="2742530"/>
            <a:ext cx="6858000" cy="137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55776" y="188639"/>
            <a:ext cx="55446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Gabriola" pitchFamily="82" charset="0"/>
              </a:rPr>
              <a:t>Элементы хохломской росписи</a:t>
            </a:r>
            <a:br>
              <a:rPr lang="ru-RU" sz="2800" b="1" dirty="0">
                <a:solidFill>
                  <a:srgbClr val="C00000"/>
                </a:solidFill>
                <a:latin typeface="Gabriola" pitchFamily="82" charset="0"/>
              </a:rPr>
            </a:br>
            <a:r>
              <a:rPr lang="ru-RU" sz="2800" b="1" u="sng" dirty="0" smtClean="0">
                <a:solidFill>
                  <a:srgbClr val="C00000"/>
                </a:solidFill>
                <a:latin typeface="Gabriola" pitchFamily="82" charset="0"/>
              </a:rPr>
              <a:t>Узор «травка</a:t>
            </a:r>
            <a:r>
              <a:rPr lang="ru-RU" sz="2800" b="1" u="sng" dirty="0">
                <a:solidFill>
                  <a:srgbClr val="C00000"/>
                </a:solidFill>
                <a:latin typeface="Gabriola" pitchFamily="82" charset="0"/>
              </a:rPr>
              <a:t>»</a:t>
            </a:r>
            <a:endParaRPr lang="ru-RU" sz="2800" u="sng" dirty="0">
              <a:solidFill>
                <a:srgbClr val="C00000"/>
              </a:solidFill>
              <a:latin typeface="Gabriola" pitchFamily="82" charset="0"/>
            </a:endParaRPr>
          </a:p>
        </p:txBody>
      </p:sp>
      <p:pic>
        <p:nvPicPr>
          <p:cNvPr id="10" name="Picture 2" descr="https://ds05.infourok.ru/uploads/ex/0c60/000501e7-549553dc/1/img2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81145" y="1556792"/>
            <a:ext cx="7393201" cy="4896544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512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rgbClr val="FFFF00"/>
          </a:fgClr>
          <a:bgClr>
            <a:srgbClr val="FFC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skinali17.ru/sources/skinali/img/skinali/28/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2742529" y="2742530"/>
            <a:ext cx="6858000" cy="137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89290" y="116632"/>
            <a:ext cx="58326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Gabriola" pitchFamily="82" charset="0"/>
              </a:rPr>
              <a:t>Элементы хохломской </a:t>
            </a:r>
            <a:r>
              <a:rPr lang="ru-RU" sz="2800" b="1" dirty="0" smtClean="0">
                <a:solidFill>
                  <a:srgbClr val="C00000"/>
                </a:solidFill>
                <a:latin typeface="Gabriola" pitchFamily="82" charset="0"/>
              </a:rPr>
              <a:t>росписи</a:t>
            </a: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Gabriola" pitchFamily="82" charset="0"/>
              </a:rPr>
              <a:t>Травный орнамент</a:t>
            </a:r>
            <a:endParaRPr lang="ru-RU" sz="2800" b="1" u="sng" dirty="0"/>
          </a:p>
        </p:txBody>
      </p:sp>
      <p:pic>
        <p:nvPicPr>
          <p:cNvPr id="14338" name="Picture 2" descr="https://fs.znanio.ru/d5af0e/f1/f8/c7060364ebdffe3dbd4da91fb428f44ee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7664" y="2085019"/>
            <a:ext cx="5184576" cy="4584339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s://ds05.infourok.ru/uploads/ex/0535/0000a174-9f349439/img10.jpg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32240" y="3802222"/>
            <a:ext cx="2212681" cy="2867136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183523011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198</TotalTime>
  <Words>470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пельмешка</dc:creator>
  <cp:lastModifiedBy>пельмешка</cp:lastModifiedBy>
  <cp:revision>23</cp:revision>
  <dcterms:created xsi:type="dcterms:W3CDTF">2022-02-19T18:28:26Z</dcterms:created>
  <dcterms:modified xsi:type="dcterms:W3CDTF">2022-02-19T22:11:20Z</dcterms:modified>
</cp:coreProperties>
</file>