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4" r:id="rId5"/>
    <p:sldId id="263" r:id="rId6"/>
    <p:sldId id="259" r:id="rId7"/>
    <p:sldId id="258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527" autoAdjust="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ED5210-DD39-4D48-96BC-F4C9988EC696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717792-5CF1-4377-858F-1E425494B6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143248"/>
            <a:ext cx="7851648" cy="27574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Эффективные приёмы работы с текстом в свете технологии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развития критического мышления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357158" y="0"/>
            <a:ext cx="8229600" cy="10795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Стадия  вызова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14422"/>
          <a:ext cx="8734425" cy="5446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1475"/>
                <a:gridCol w="2896837"/>
                <a:gridCol w="2926113"/>
              </a:tblGrid>
              <a:tr h="142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Деятельность учителя </a:t>
                      </a:r>
                    </a:p>
                    <a:p>
                      <a:endParaRPr lang="ru-RU" sz="1800" dirty="0"/>
                    </a:p>
                  </a:txBody>
                  <a:tcPr marL="91448" marR="91448" marT="45715" marB="4571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Деятельность учащихся</a:t>
                      </a:r>
                    </a:p>
                    <a:p>
                      <a:endParaRPr lang="ru-RU" sz="1800" dirty="0"/>
                    </a:p>
                  </a:txBody>
                  <a:tcPr marL="91448" marR="91448" marT="45715" marB="4571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Возможные методы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и приемы</a:t>
                      </a:r>
                      <a:endParaRPr lang="ru-RU" sz="1800" dirty="0"/>
                    </a:p>
                  </a:txBody>
                  <a:tcPr marL="91448" marR="91448" marT="45715" marB="45715"/>
                </a:tc>
              </a:tr>
              <a:tr h="39437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Вызов уже имеющихся знаний по изучаемому вопросу, активизация учащихся, мотивация для дальнейшей работы.</a:t>
                      </a:r>
                      <a:endParaRPr lang="ru-RU" sz="2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/>
                    </a:p>
                  </a:txBody>
                  <a:tcPr marL="91448" marR="91448"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Ученик "вспоминает", что ему известно по изучаемому вопросу (делает предположения), систематизирует информацию до ее изучения, задает вопросы, на которые хотел бы получить ответ.</a:t>
                      </a:r>
                      <a:endParaRPr lang="ru-RU" sz="20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/>
                    </a:p>
                  </a:txBody>
                  <a:tcPr marL="91448" marR="91448"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-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 Составление списка "известной информации",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рассказ, предположение по ключевым словам; </a:t>
                      </a:r>
                      <a:b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кластеры, таблицы; </a:t>
                      </a:r>
                      <a:b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верные и неверные утверждения; </a:t>
                      </a:r>
                      <a:b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перепутанные логические цепочки и т.д.</a:t>
                      </a:r>
                      <a:endParaRPr lang="ru-RU" sz="1800" dirty="0"/>
                    </a:p>
                  </a:txBody>
                  <a:tcPr marL="91448" marR="91448" marT="45715" marB="45715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6477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Стадия осмысления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950" y="1196975"/>
          <a:ext cx="8856663" cy="5580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221"/>
                <a:gridCol w="2952221"/>
                <a:gridCol w="2952221"/>
              </a:tblGrid>
              <a:tr h="13747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Деятельность учителя</a:t>
                      </a:r>
                      <a:r>
                        <a:rPr lang="ru-RU" sz="3200" dirty="0" smtClean="0"/>
                        <a:t> </a:t>
                      </a:r>
                    </a:p>
                    <a:p>
                      <a:endParaRPr lang="ru-RU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Деятельность учащихся</a:t>
                      </a:r>
                    </a:p>
                    <a:p>
                      <a:endParaRPr lang="ru-RU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Возможные методы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и приемы</a:t>
                      </a:r>
                      <a:endParaRPr lang="ru-RU" sz="1800" dirty="0"/>
                    </a:p>
                  </a:txBody>
                  <a:tcPr marT="45715" marB="45715"/>
                </a:tc>
              </a:tr>
              <a:tr h="4205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Сохранение интереса к теме при непосредственной работе с новой информацией, постепенное продвижение от знания "старого" к "новому".</a:t>
                      </a:r>
                    </a:p>
                    <a:p>
                      <a:endParaRPr lang="ru-RU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Ученик  читает (слушает) текст, используя предложенные учителем активные методы чтения, делает пометки на полях или ведет записи по мере осмысления новой информации. </a:t>
                      </a:r>
                    </a:p>
                    <a:p>
                      <a:endParaRPr lang="ru-RU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Методы активного чтения: </a:t>
                      </a: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маркировка с использованием значков "</a:t>
                      </a:r>
                      <a:r>
                        <a:rPr lang="ru-RU" sz="180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", "+", "-", "?" (по мере чтения ставятся на полях справа); </a:t>
                      </a:r>
                      <a:b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ведение различных записей типа двойных дневников, бортовых журналов; </a:t>
                      </a:r>
                      <a:b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поиск ответов на поставленные в первой части урока вопросы и т.д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800" dirty="0"/>
                    </a:p>
                  </a:txBody>
                  <a:tcPr marT="45715" marB="45715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Тонкие и толстые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Где была разработана технология РКМЧП?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Когда была разработана эта технология?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4"/>
            <a:ext cx="4038600" cy="4652187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Как вы думаете, почему технология РКМЧП носит </a:t>
            </a:r>
            <a:r>
              <a:rPr lang="ru-RU" b="1" dirty="0" err="1" smtClean="0">
                <a:solidFill>
                  <a:srgbClr val="002060"/>
                </a:solidFill>
              </a:rPr>
              <a:t>надпредметный</a:t>
            </a:r>
            <a:r>
              <a:rPr lang="ru-RU" b="1" dirty="0" smtClean="0">
                <a:solidFill>
                  <a:srgbClr val="002060"/>
                </a:solidFill>
              </a:rPr>
              <a:t> характер?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Как вы считаете, почему на стадии вызова и на стадии рефлексии могут быть использованы одни и те же приёмы?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5762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Стадия рефлексии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6072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2742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Деятельность учителя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Деятельность учащихся</a:t>
                      </a:r>
                    </a:p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Возможные методы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и приемы</a:t>
                      </a:r>
                    </a:p>
                  </a:txBody>
                  <a:tcPr marT="45725" marB="45725"/>
                </a:tc>
              </a:tr>
              <a:tr h="4797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     </a:t>
                      </a: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Вернуть учащихся к первоначальным записям - предположениям, внести изменения, дополнения, дать творческие, исследовательские или практические задания на основе изученной информации.</a:t>
                      </a:r>
                      <a:endParaRPr lang="ru-RU" sz="18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Учащиеся соотносят "новую" информацию со "старой", используя знания, полученные на стадии осмысления.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аполнение кластеров, таблиц, установление причинно-следственных связей между блоками информации; </a:t>
                      </a:r>
                      <a:b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возврат к ключевым словам, верным и неверным утверждениям; </a:t>
                      </a:r>
                      <a:b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ответы на поставленные вопросы; </a:t>
                      </a:r>
                      <a:b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организация различных видов дискуссий; </a:t>
                      </a:r>
                      <a:b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написание творческих работ (пятистишия - </a:t>
                      </a:r>
                      <a:r>
                        <a:rPr lang="ru-RU" sz="1600" b="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синквейны</a:t>
                      </a: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эссе); </a:t>
                      </a:r>
                      <a:b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исследования по отдельным вопросам темы и т.д</a:t>
                      </a:r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endParaRPr lang="ru-RU" sz="1800" dirty="0"/>
                    </a:p>
                  </a:txBody>
                  <a:tcPr marT="45725" marB="45725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72478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0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-это стихотворение, </a:t>
            </a:r>
            <a:r>
              <a:rPr lang="ru-RU" sz="4000" dirty="0" smtClean="0">
                <a:ea typeface="Times New Roman"/>
                <a:cs typeface="Times New Roman"/>
              </a:rPr>
              <a:t/>
            </a:r>
            <a:br>
              <a:rPr lang="ru-RU" sz="4000" dirty="0" smtClean="0">
                <a:ea typeface="Times New Roman"/>
                <a:cs typeface="Times New Roman"/>
              </a:rPr>
            </a:br>
            <a:r>
              <a:rPr lang="ru-RU" sz="40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состоящее из пяти строк</a:t>
            </a:r>
            <a:r>
              <a:rPr lang="ru-RU" sz="5400" dirty="0" smtClean="0">
                <a:ea typeface="Times New Roman"/>
                <a:cs typeface="Times New Roman"/>
              </a:rPr>
              <a:t/>
            </a:r>
            <a:br>
              <a:rPr lang="ru-RU" sz="5400" dirty="0" smtClean="0">
                <a:ea typeface="Times New Roman"/>
                <a:cs typeface="Times New Roman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1214421"/>
          <a:ext cx="9144001" cy="5643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9"/>
                <a:gridCol w="5214974"/>
                <a:gridCol w="2857488"/>
              </a:tblGrid>
              <a:tr h="8569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24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заявляется тема или </a:t>
                      </a: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(одно </a:t>
                      </a: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существительное \ понятие);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Технология развития критического мышления</a:t>
                      </a:r>
                      <a:endParaRPr lang="ru-RU" dirty="0"/>
                    </a:p>
                  </a:txBody>
                  <a:tcPr/>
                </a:tc>
              </a:tr>
              <a:tr h="8688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дается описание </a:t>
                      </a: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(два прилагательных или причастия);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88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характеризуются действия предмета </a:t>
                      </a:r>
                      <a:endParaRPr lang="ru-RU" sz="2000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глагола);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3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приводится фраза обычно из четырех значимых слов, выражающая отношение автора к предмету; 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1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синоним, обобщающий или расширяющий смысл темы или </a:t>
                      </a: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предмета </a:t>
                      </a:r>
                      <a:endParaRPr lang="ru-RU" sz="2000" i="1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одно </a:t>
                      </a:r>
                      <a:r>
                        <a:rPr lang="ru-RU" sz="2000" i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слово \ </a:t>
                      </a: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понятие).</a:t>
                      </a: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57232"/>
            <a:ext cx="91789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развитие критического мышления</a:t>
            </a:r>
          </a:p>
          <a:p>
            <a:pPr algn="ctr"/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Универсальная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надпредметная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ctr"/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Развивает, формирует, учит,</a:t>
            </a:r>
          </a:p>
          <a:p>
            <a:pPr algn="ctr"/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Делает работу на уроке эффективной и творческой,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Современная педагогическая технология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Шесть шляп мышления - Форум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36017" y="607199"/>
            <a:ext cx="4071966" cy="5643602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1142984"/>
            <a:ext cx="2242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было хорошего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88" y="571480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выражение своих чувств,  без объяснения причин их возникновения.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643702" y="292893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общий вывод.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15140" y="535782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перечень фактов.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286388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выявление недостатков -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3286124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где  и как можно применить изученный  материал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0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Шесть шляп мышления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296</Words>
  <Application>Microsoft Office PowerPoint</Application>
  <PresentationFormat>Экран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Эффективные приёмы работы с текстом в свете технологии развития критического мышления </vt:lpstr>
      <vt:lpstr>Стадия  вызова</vt:lpstr>
      <vt:lpstr>Стадия осмысления</vt:lpstr>
      <vt:lpstr>Тонкие и толстые вопросы</vt:lpstr>
      <vt:lpstr>Стадия рефлексии</vt:lpstr>
      <vt:lpstr>  Синквейн -это стихотворение,  состоящее из пяти строк </vt:lpstr>
      <vt:lpstr>Слайд 7</vt:lpstr>
      <vt:lpstr>Слайд 8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развития критического мышления через чтение и письмо</dc:title>
  <dc:creator>Ольга Владимировна</dc:creator>
  <cp:lastModifiedBy>Ольга Владимировна</cp:lastModifiedBy>
  <cp:revision>4</cp:revision>
  <dcterms:created xsi:type="dcterms:W3CDTF">2018-10-30T18:42:07Z</dcterms:created>
  <dcterms:modified xsi:type="dcterms:W3CDTF">2019-03-27T16:48:37Z</dcterms:modified>
</cp:coreProperties>
</file>