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302" r:id="rId2"/>
    <p:sldId id="261" r:id="rId3"/>
    <p:sldId id="301" r:id="rId4"/>
    <p:sldId id="277" r:id="rId5"/>
    <p:sldId id="286" r:id="rId6"/>
    <p:sldId id="283" r:id="rId7"/>
    <p:sldId id="288" r:id="rId8"/>
    <p:sldId id="294" r:id="rId9"/>
    <p:sldId id="299" r:id="rId10"/>
    <p:sldId id="298" r:id="rId11"/>
    <p:sldId id="295" r:id="rId12"/>
    <p:sldId id="296" r:id="rId13"/>
    <p:sldId id="285" r:id="rId14"/>
    <p:sldId id="300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DD346-1C45-4252-A19D-F2D07F9F508C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C495C-2510-40F7-A3DF-9EC974FA1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26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C495C-2510-40F7-A3DF-9EC974FA154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3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BC514-1D5A-4694-9010-A9234BCE036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emf"/><Relationship Id="rId10" Type="http://schemas.openxmlformats.org/officeDocument/2006/relationships/image" Target="../media/image25.png"/><Relationship Id="rId4" Type="http://schemas.openxmlformats.org/officeDocument/2006/relationships/image" Target="../media/image19.emf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spc="600" dirty="0" smtClean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all" spc="600" dirty="0" smtClean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all" spc="600" dirty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all" spc="600" dirty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all" spc="600" dirty="0" smtClean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</a:t>
            </a:r>
            <a:r>
              <a:rPr lang="ru-RU" sz="3600" b="1" cap="all" spc="600" dirty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открытого занятия: </a:t>
            </a:r>
            <a:br>
              <a:rPr lang="ru-RU" sz="3600" b="1" cap="all" spc="600" dirty="0">
                <a:solidFill>
                  <a:srgbClr val="8CAA7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all" spc="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гнома Эконома»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157192"/>
            <a:ext cx="8291264" cy="968971"/>
          </a:xfrm>
        </p:spPr>
        <p:txBody>
          <a:bodyPr/>
          <a:lstStyle/>
          <a:p>
            <a:pPr marL="0" lvl="0" indent="0" algn="ctr" defTabSz="685800">
              <a:spcBef>
                <a:spcPts val="700"/>
              </a:spcBef>
              <a:buClr>
                <a:srgbClr val="2A1A00"/>
              </a:buClr>
              <a:buNone/>
            </a:pPr>
            <a:r>
              <a:rPr lang="ru-RU" sz="2000" b="1" cap="all" spc="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Юсупова В.М.</a:t>
            </a:r>
            <a:endParaRPr lang="ru-RU" sz="2000" b="1" cap="all" spc="3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575" y="2438400"/>
            <a:ext cx="19748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368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: Доход +  Расход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785395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dirty="0" err="1">
                <a:latin typeface="+mj-lt"/>
                <a:ea typeface="Calibri"/>
                <a:cs typeface="Times New Roman"/>
              </a:rPr>
              <a:t>Гномэконом</a:t>
            </a:r>
            <a:r>
              <a:rPr lang="ru-RU" sz="5000" dirty="0">
                <a:latin typeface="+mj-lt"/>
                <a:ea typeface="Calibri"/>
                <a:cs typeface="Times New Roman"/>
              </a:rPr>
              <a:t> предлагает нам </a:t>
            </a:r>
            <a:r>
              <a:rPr lang="ru-RU" sz="5000" b="1" dirty="0">
                <a:latin typeface="+mj-lt"/>
                <a:ea typeface="Calibri"/>
                <a:cs typeface="Times New Roman"/>
              </a:rPr>
              <a:t>игру «Доход- расход».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dirty="0">
                <a:latin typeface="+mj-lt"/>
                <a:ea typeface="Calibri"/>
                <a:cs typeface="Times New Roman"/>
              </a:rPr>
              <a:t>Ребята, я для вас приготовила башенки из конструктора </a:t>
            </a:r>
            <a:r>
              <a:rPr lang="ru-RU" sz="5000" dirty="0" err="1">
                <a:latin typeface="+mj-lt"/>
                <a:ea typeface="Calibri"/>
                <a:cs typeface="Times New Roman"/>
              </a:rPr>
              <a:t>лего</a:t>
            </a:r>
            <a:r>
              <a:rPr lang="ru-RU" sz="5000" dirty="0">
                <a:latin typeface="+mj-lt"/>
                <a:ea typeface="Calibri"/>
                <a:cs typeface="Times New Roman"/>
              </a:rPr>
              <a:t>. Я вам буду проговаривать события, а вы должны определить, что это -доход или расход семьи? Если это доход, то вы добавляете деталь </a:t>
            </a:r>
            <a:r>
              <a:rPr lang="ru-RU" sz="5000" dirty="0" err="1">
                <a:latin typeface="+mj-lt"/>
                <a:ea typeface="Calibri"/>
                <a:cs typeface="Times New Roman"/>
              </a:rPr>
              <a:t>лего</a:t>
            </a:r>
            <a:r>
              <a:rPr lang="ru-RU" sz="5000" dirty="0">
                <a:latin typeface="+mj-lt"/>
                <a:ea typeface="Calibri"/>
                <a:cs typeface="Times New Roman"/>
              </a:rPr>
              <a:t>, если расход - убираете.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папа получил зарплату (доход);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бабушка заболела (расход);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выиграли в лотерею (доход);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потеряли </a:t>
            </a:r>
            <a:r>
              <a:rPr lang="ru-RU" sz="5000" i="1" dirty="0" smtClean="0">
                <a:latin typeface="+mj-lt"/>
                <a:ea typeface="Calibri"/>
                <a:cs typeface="Times New Roman"/>
              </a:rPr>
              <a:t>зонтик </a:t>
            </a:r>
            <a:r>
              <a:rPr lang="ru-RU" sz="5000" i="1" dirty="0">
                <a:latin typeface="+mj-lt"/>
                <a:ea typeface="Calibri"/>
                <a:cs typeface="Times New Roman"/>
              </a:rPr>
              <a:t>(расход);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продали часть урожая помидор (доход);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нашли 100 руб. (доход);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порвались штаны (расход);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заплатили за воду (расход);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0" i="1" dirty="0">
                <a:latin typeface="+mj-lt"/>
                <a:ea typeface="Calibri"/>
                <a:cs typeface="Times New Roman"/>
              </a:rPr>
              <a:t>купили арбуз (расход).</a:t>
            </a:r>
            <a:endParaRPr lang="ru-RU" sz="5000" dirty="0">
              <a:latin typeface="+mj-lt"/>
              <a:ea typeface="Calibri"/>
              <a:cs typeface="Times New Roman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048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Товары первой необходимости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85478"/>
            <a:ext cx="2243522" cy="224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2874" y="1689869"/>
            <a:ext cx="250507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34" y="3409960"/>
            <a:ext cx="2438400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84449" y="3664714"/>
            <a:ext cx="964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Еда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516217" y="3429000"/>
            <a:ext cx="1674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Одежда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5661248"/>
            <a:ext cx="1594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Обувь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2265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Коммунальные услуги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2347163" cy="246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683762"/>
            <a:ext cx="3439886" cy="1805940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222" y="1412776"/>
            <a:ext cx="1908175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91" y="4149080"/>
            <a:ext cx="2079625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772" y="4405419"/>
            <a:ext cx="2123295" cy="1878676"/>
          </a:xfrm>
          <a:prstGeom prst="rect">
            <a:avLst/>
          </a:prstGeom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386588"/>
            <a:ext cx="27797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56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Ого 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, это значит, что в один прекрасный день денег может совсем не остаться?</a:t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Как так? А у бабушки завтра день рождения…и я хотел ей сделать подарок. Что же делать?</a:t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068960"/>
            <a:ext cx="2522871" cy="313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922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111111"/>
                </a:solidFill>
                <a:latin typeface="Arial"/>
                <a:ea typeface="Calibri"/>
              </a:rPr>
              <a:t>Игра «Хочу </a:t>
            </a:r>
            <a:r>
              <a:rPr lang="ru-RU" b="1" dirty="0">
                <a:solidFill>
                  <a:srgbClr val="111111"/>
                </a:solidFill>
                <a:latin typeface="Arial"/>
                <a:ea typeface="Calibri"/>
              </a:rPr>
              <a:t>и надо».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Хочу – это значит желание (без этого предмета я смогу прожить, а надо – это потребности (не смогу прожить, если не приобрету).</a:t>
            </a:r>
            <a:endParaRPr lang="ru-RU" sz="2800" dirty="0">
              <a:latin typeface="Times New Roman"/>
              <a:ea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latin typeface="Times New Roman"/>
                <a:ea typeface="Times New Roman"/>
              </a:rPr>
              <a:t>Правила: определить, к какому понятию («хочу» или «надо») относится изображенный на картонке предмет, и приложить к нужному паровозику (хочу или надо) свой вагон.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777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5"/>
            <a:ext cx="8363272" cy="48965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-Ребята, какие вы молодцы! Вы мне очень помогли! Благодаря вам я узнал, что мои родители правы и хоть деньги в нашей жизни имеют очень большое значение - без них мы не купим еду, не сможем заплатить за транспорт, одежду, дом. Но главные ценности – жизнь, радость близких людей – за деньги купить невозможно. Они для нас бесценны, и их надо беречь. Спасибо вам! </a:t>
            </a:r>
          </a:p>
          <a:p>
            <a:pPr marL="0" indent="0">
              <a:buNone/>
            </a:pPr>
            <a:r>
              <a:rPr lang="ru-RU" dirty="0" smtClean="0"/>
              <a:t>До новых встреч!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9259" y="4183360"/>
            <a:ext cx="2151475" cy="267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8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Экономика</a:t>
            </a:r>
            <a:endParaRPr lang="ru-RU" sz="60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690861"/>
            <a:ext cx="8064896" cy="4525963"/>
          </a:xfrm>
        </p:spPr>
        <p:txBody>
          <a:bodyPr/>
          <a:lstStyle/>
          <a:p>
            <a:r>
              <a:rPr lang="ru-RU" dirty="0" smtClean="0"/>
              <a:t>Это наука о деньгах, она учит, как зарабатывать деньги, как их тратить.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312102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22" y="395488"/>
            <a:ext cx="1902117" cy="192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610685"/>
            <a:ext cx="173196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964" y="785317"/>
            <a:ext cx="11699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417" y="2791693"/>
            <a:ext cx="11699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260132"/>
            <a:ext cx="1800200" cy="217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759" y="1063116"/>
            <a:ext cx="1272674" cy="8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00" y="4221088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8343" y="5026221"/>
            <a:ext cx="1545625" cy="101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410" y="4234800"/>
            <a:ext cx="22129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689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789040"/>
            <a:ext cx="7571184" cy="266429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меня большая дружная семья. Сколько всего человек в семье?)</a:t>
            </a:r>
          </a:p>
          <a:p>
            <a:pPr marL="0" indent="0">
              <a:buNone/>
            </a:pPr>
            <a:r>
              <a:rPr lang="ru-RU" dirty="0" smtClean="0"/>
              <a:t> Но недавно в нашей семье возник спор. </a:t>
            </a:r>
          </a:p>
          <a:p>
            <a:pPr marL="0" indent="0">
              <a:buNone/>
            </a:pPr>
            <a:r>
              <a:rPr lang="ru-RU" dirty="0" smtClean="0"/>
              <a:t>Я считаю, что все, что нас окружает можно купить. А мама с папой, говорят, что это не так. Ребята, помогите мне разобраться, Прав я или нет…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268760"/>
            <a:ext cx="2082425" cy="258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0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1538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esktop\5123700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63" y="948445"/>
            <a:ext cx="2267744" cy="214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\Desktop\1541143265_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455469" cy="241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Админ\Desktop\blog-clipart-kindness-is-a-fulltime-job-rain-frog-prince-momentulze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008421"/>
            <a:ext cx="2454902" cy="202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Админ\Desktop\rainbow.jpg.640x480_q75_upscal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440" y="3933056"/>
            <a:ext cx="2739618" cy="193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103203"/>
            <a:ext cx="2040198" cy="128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933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NewRomanPS-BoldMT"/>
                <a:ea typeface="Calibri"/>
                <a:cs typeface="TimesNewRomanPS-BoldMT"/>
              </a:rPr>
              <a:t>«Покупка»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Мы бежали по дорожке (бег на месте)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Вдруг, порвались босоножки! (один громкий хлопок в ладоши)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Что же делать? Как нам быть? (разводим поочередно руки в стороны)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Где же обувь нам добыть? (обнять щечки ладошками и покачать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головой)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Будем туфли покупать! (потопать ногами в ритм словам 4 </a:t>
            </a:r>
            <a:r>
              <a:rPr lang="ru-RU" i="1" dirty="0" smtClean="0">
                <a:latin typeface="TimesNewRomanPS-ItalicMT"/>
                <a:ea typeface="Calibri"/>
                <a:cs typeface="TimesNewRomanPS-ItalicMT"/>
              </a:rPr>
              <a:t>или 7раз</a:t>
            </a: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Станем денежки считать! (потереть большим пальчиком </a:t>
            </a:r>
            <a:r>
              <a:rPr lang="ru-RU" i="1" dirty="0" smtClean="0">
                <a:latin typeface="TimesNewRomanPS-ItalicMT"/>
                <a:ea typeface="Calibri"/>
                <a:cs typeface="TimesNewRomanPS-ItalicMT"/>
              </a:rPr>
              <a:t>другие пальцы</a:t>
            </a: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, обеими руками одновременно)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Один (рубль), два, три, четыре (с размахом вскользь хлопаем </a:t>
            </a:r>
            <a:r>
              <a:rPr lang="ru-RU" i="1" dirty="0" smtClean="0">
                <a:latin typeface="TimesNewRomanPS-ItalicMT"/>
                <a:ea typeface="Calibri"/>
                <a:cs typeface="TimesNewRomanPS-ItalicMT"/>
              </a:rPr>
              <a:t>правой ладонью </a:t>
            </a: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левую и наоборот, 4 хлопка)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Вот мы туфельки купили ! (указываем ручками на обувь</a:t>
            </a:r>
            <a:r>
              <a:rPr lang="ru-RU" i="1" dirty="0" smtClean="0">
                <a:latin typeface="TimesNewRomanPS-ItalicMT"/>
                <a:ea typeface="Calibri"/>
                <a:cs typeface="TimesNewRomanPS-ItalicMT"/>
              </a:rPr>
              <a:t>, выставляя </a:t>
            </a: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на пяточку то правую, то </a:t>
            </a:r>
            <a:r>
              <a:rPr lang="ru-RU" i="1" dirty="0" smtClean="0">
                <a:latin typeface="TimesNewRomanPS-ItalicMT"/>
                <a:ea typeface="Calibri"/>
                <a:cs typeface="TimesNewRomanPS-ItalicMT"/>
              </a:rPr>
              <a:t>левую ножку</a:t>
            </a:r>
            <a:r>
              <a:rPr lang="ru-RU" i="1" dirty="0">
                <a:latin typeface="TimesNewRomanPS-ItalicMT"/>
                <a:ea typeface="Calibri"/>
                <a:cs typeface="TimesNewRomanPS-ItalicMT"/>
              </a:rPr>
              <a:t>)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1843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Семейные доходы</a:t>
            </a:r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1346029"/>
            <a:ext cx="1916389" cy="125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165" y="3676937"/>
            <a:ext cx="1175416" cy="1106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3712" y="1479411"/>
            <a:ext cx="187086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31" y="5013176"/>
            <a:ext cx="11509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8779" y="5013175"/>
            <a:ext cx="1801957" cy="180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836" y="5515798"/>
            <a:ext cx="1920875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4031" y="3043975"/>
            <a:ext cx="1732258" cy="173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0382" y="540405"/>
            <a:ext cx="1899443" cy="192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63" y="788928"/>
            <a:ext cx="1600646" cy="193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https://evgesha.net/wp-content/uploads/2015/09/0_871bd_1ff94faf_XL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69426"/>
            <a:ext cx="2121098" cy="21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18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713" y="727829"/>
            <a:ext cx="3538208" cy="236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020864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/>
            <a:endParaRPr lang="ru-RU" sz="3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457200"/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457200"/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не </a:t>
            </a: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вытянешь </a:t>
            </a: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рыбку из пруда.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453" y="3800772"/>
            <a:ext cx="3673468" cy="231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404663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endParaRPr lang="ru-RU" sz="3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/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/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Будешь </a:t>
            </a: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трудиться, будет у тебя и хлеб, и молоко водиться.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6217" y="81498"/>
            <a:ext cx="4739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Семья гномов считают: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6588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38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Моделирование семейного дохода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-Ребята, а из чего состоит доход вашей семьи?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 помощью конструктора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лего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дети строят модель семейного дохода.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Варианты: заработная плата папы и мамы;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заработная плата папы и мамы, пенсия дедушки;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заработная плата папы и др.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07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6311</TotalTime>
  <Words>547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  Конспект открытого занятия:  «В гостях у гнома Эконома»</vt:lpstr>
      <vt:lpstr>Экономика</vt:lpstr>
      <vt:lpstr>Презентация PowerPoint</vt:lpstr>
      <vt:lpstr>Презентация PowerPoint</vt:lpstr>
      <vt:lpstr>Презентация PowerPoint</vt:lpstr>
      <vt:lpstr>Физминутка</vt:lpstr>
      <vt:lpstr>Семейные доходы</vt:lpstr>
      <vt:lpstr>Презентация PowerPoint</vt:lpstr>
      <vt:lpstr>Моделирование семейного дохода</vt:lpstr>
      <vt:lpstr>Игра : Доход +  Расход -</vt:lpstr>
      <vt:lpstr>Товары первой необходимости</vt:lpstr>
      <vt:lpstr>Коммунальные услуги</vt:lpstr>
      <vt:lpstr>     Ого , это значит, что в один прекрасный день денег может совсем не остаться? Как так? А у бабушки завтра день рождения…и я хотел ей сделать подарок. Что же делать? </vt:lpstr>
      <vt:lpstr>Игра «Хочу и надо».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и звуки русской азбуки</dc:title>
  <dc:creator>Бойкова Оксана Владимировна</dc:creator>
  <cp:lastModifiedBy>Maximus</cp:lastModifiedBy>
  <cp:revision>190</cp:revision>
  <dcterms:created xsi:type="dcterms:W3CDTF">2010-06-12T15:53:32Z</dcterms:created>
  <dcterms:modified xsi:type="dcterms:W3CDTF">2022-02-20T15:10:12Z</dcterms:modified>
</cp:coreProperties>
</file>