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26.xml" ContentType="application/vnd.openxmlformats-officedocument.presentationml.slide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21.xml" ContentType="application/vnd.openxmlformats-officedocument.presentationml.slide+xml"/>
  <Override PartName="/ppt/slides/slide4.xml" ContentType="application/vnd.openxmlformats-officedocument.presentationml.slide+xml"/>
  <Override PartName="/ppt/slides/slide22.xml" ContentType="application/vnd.openxmlformats-officedocument.presentationml.slide+xml"/>
  <Override PartName="/ppt/slides/slide5.xml" ContentType="application/vnd.openxmlformats-officedocument.presentationml.slide+xml"/>
  <Override PartName="/ppt/slides/slide23.xml" ContentType="application/vnd.openxmlformats-officedocument.presentationml.slide+xml"/>
  <Override PartName="/ppt/slides/slide6.xml" ContentType="application/vnd.openxmlformats-officedocument.presentationml.slide+xml"/>
  <Override PartName="/ppt/slides/slide24.xml" ContentType="application/vnd.openxmlformats-officedocument.presentationml.slide+xml"/>
  <Override PartName="/ppt/slides/slide7.xml" ContentType="application/vnd.openxmlformats-officedocument.presentationml.slide+xml"/>
  <Override PartName="/ppt/slides/slide25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7.xml" ContentType="application/vnd.openxmlformats-officedocument.presentationml.slide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slides/_rels/slide20.xml.rels" ContentType="application/vnd.openxmlformats-package.relationships+xml"/>
  <Override PartName="/ppt/slides/_rels/slide21.xml.rels" ContentType="application/vnd.openxmlformats-package.relationships+xml"/>
  <Override PartName="/ppt/slides/_rels/slide22.xml.rels" ContentType="application/vnd.openxmlformats-package.relationships+xml"/>
  <Override PartName="/ppt/slides/_rels/slide23.xml.rels" ContentType="application/vnd.openxmlformats-package.relationships+xml"/>
  <Override PartName="/ppt/slides/_rels/slide24.xml.rels" ContentType="application/vnd.openxmlformats-package.relationships+xml"/>
  <Override PartName="/ppt/slides/_rels/slide25.xml.rels" ContentType="application/vnd.openxmlformats-package.relationships+xml"/>
  <Override PartName="/ppt/slides/_rels/slide26.xml.rels" ContentType="application/vnd.openxmlformats-package.relationships+xml"/>
  <Override PartName="/ppt/slides/_rels/slide27.xml.rels" ContentType="application/vnd.openxmlformats-package.relationships+xml"/>
  <Override PartName="/ppt/media/image1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12192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46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47" name="PlaceHolder 7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4" name="PlaceHolder 4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8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Line 1"/>
          <p:cNvSpPr/>
          <p:nvPr/>
        </p:nvSpPr>
        <p:spPr>
          <a:xfrm>
            <a:off x="9370800" y="0"/>
            <a:ext cx="1219320" cy="6858000"/>
          </a:xfrm>
          <a:prstGeom prst="line">
            <a:avLst/>
          </a:prstGeom>
          <a:ln w="9360">
            <a:solidFill>
              <a:schemeClr val="accent1">
                <a:alpha val="70000"/>
              </a:schemeClr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" name="Line 2"/>
          <p:cNvSpPr/>
          <p:nvPr/>
        </p:nvSpPr>
        <p:spPr>
          <a:xfrm flipH="1">
            <a:off x="7425000" y="3681360"/>
            <a:ext cx="4763520" cy="3176640"/>
          </a:xfrm>
          <a:prstGeom prst="line">
            <a:avLst/>
          </a:prstGeom>
          <a:ln w="9360">
            <a:solidFill>
              <a:schemeClr val="accent1">
                <a:alpha val="70000"/>
              </a:schemeClr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2" name="CustomShape 3"/>
          <p:cNvSpPr/>
          <p:nvPr/>
        </p:nvSpPr>
        <p:spPr>
          <a:xfrm>
            <a:off x="9181440" y="-8640"/>
            <a:ext cx="3005640" cy="6864840"/>
          </a:xfrm>
          <a:custGeom>
            <a:avLst/>
            <a:gdLst/>
            <a:ah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6000"/>
            </a:schemeClr>
          </a:solidFill>
          <a:ln>
            <a:noFill/>
          </a:ln>
          <a:effectLst>
            <a:outerShdw blurRad="38100" dir="5400000" dist="254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3" name="CustomShape 4"/>
          <p:cNvSpPr/>
          <p:nvPr/>
        </p:nvSpPr>
        <p:spPr>
          <a:xfrm>
            <a:off x="9603360" y="-8640"/>
            <a:ext cx="2586600" cy="6864840"/>
          </a:xfrm>
          <a:custGeom>
            <a:avLst/>
            <a:gdLst/>
            <a:ah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>
            <a:outerShdw blurRad="38100" dir="5400000" dist="254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4" name="CustomShape 5"/>
          <p:cNvSpPr/>
          <p:nvPr/>
        </p:nvSpPr>
        <p:spPr>
          <a:xfrm>
            <a:off x="8932320" y="3048120"/>
            <a:ext cx="3258000" cy="3808080"/>
          </a:xfrm>
          <a:prstGeom prst="triangle">
            <a:avLst>
              <a:gd name="adj" fmla="val 100000"/>
            </a:avLst>
          </a:pr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>
            <a:outerShdw blurRad="38100" dir="5400000" dist="254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5" name="CustomShape 6"/>
          <p:cNvSpPr/>
          <p:nvPr/>
        </p:nvSpPr>
        <p:spPr>
          <a:xfrm>
            <a:off x="9334440" y="-8640"/>
            <a:ext cx="2852640" cy="6864840"/>
          </a:xfrm>
          <a:custGeom>
            <a:avLst/>
            <a:gdLst/>
            <a:ah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  <a:alpha val="50000"/>
            </a:schemeClr>
          </a:solidFill>
          <a:ln>
            <a:noFill/>
          </a:ln>
          <a:effectLst>
            <a:outerShdw blurRad="38100" dir="5400000" dist="254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6" name="CustomShape 7"/>
          <p:cNvSpPr/>
          <p:nvPr/>
        </p:nvSpPr>
        <p:spPr>
          <a:xfrm>
            <a:off x="10898640" y="-8640"/>
            <a:ext cx="1288440" cy="6864840"/>
          </a:xfrm>
          <a:custGeom>
            <a:avLst/>
            <a:gdLst/>
            <a:ahLst/>
            <a:rect l="l" t="t" r="r" b="b"/>
            <a:pathLst>
              <a:path w="1290094" h="6858000">
                <a:moveTo>
                  <a:pt x="1019735" y="0"/>
                </a:moveTo>
                <a:lnTo>
                  <a:pt x="1290094" y="0"/>
                </a:lnTo>
                <a:lnTo>
                  <a:pt x="1290094" y="6858000"/>
                </a:lnTo>
                <a:lnTo>
                  <a:pt x="0" y="6858000"/>
                </a:lnTo>
                <a:lnTo>
                  <a:pt x="1019735" y="0"/>
                </a:lnTo>
                <a:close/>
              </a:path>
            </a:pathLst>
          </a:custGeom>
          <a:solidFill>
            <a:schemeClr val="accent2">
              <a:alpha val="70000"/>
            </a:schemeClr>
          </a:solidFill>
          <a:ln>
            <a:noFill/>
          </a:ln>
          <a:effectLst>
            <a:outerShdw blurRad="38100" dir="5400000" dist="254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7" name="CustomShape 8"/>
          <p:cNvSpPr/>
          <p:nvPr/>
        </p:nvSpPr>
        <p:spPr>
          <a:xfrm>
            <a:off x="10938960" y="-8640"/>
            <a:ext cx="1248120" cy="6864840"/>
          </a:xfrm>
          <a:custGeom>
            <a:avLst/>
            <a:gdLst/>
            <a:ahLst/>
            <a:rect l="l" t="t" r="r" b="b"/>
            <a:pathLst>
              <a:path w="1249825" h="6858000">
                <a:moveTo>
                  <a:pt x="0" y="0"/>
                </a:moveTo>
                <a:lnTo>
                  <a:pt x="1249825" y="0"/>
                </a:lnTo>
                <a:lnTo>
                  <a:pt x="1249825" y="6858000"/>
                </a:lnTo>
                <a:lnTo>
                  <a:pt x="1109382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80000"/>
            </a:schemeClr>
          </a:solidFill>
          <a:ln>
            <a:noFill/>
          </a:ln>
          <a:effectLst>
            <a:outerShdw blurRad="38100" dir="5400000" dist="254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8" name="CustomShape 9"/>
          <p:cNvSpPr/>
          <p:nvPr/>
        </p:nvSpPr>
        <p:spPr>
          <a:xfrm>
            <a:off x="10371600" y="3589920"/>
            <a:ext cx="1815480" cy="3266280"/>
          </a:xfrm>
          <a:prstGeom prst="triangle">
            <a:avLst>
              <a:gd name="adj" fmla="val 100000"/>
            </a:avLst>
          </a:pr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>
            <a:outerShdw blurRad="38100" dir="5400000" dist="254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9" name="CustomShape 10"/>
          <p:cNvSpPr/>
          <p:nvPr/>
        </p:nvSpPr>
        <p:spPr>
          <a:xfrm>
            <a:off x="0" y="4013280"/>
            <a:ext cx="446760" cy="2842920"/>
          </a:xfrm>
          <a:prstGeom prst="triangle">
            <a:avLst>
              <a:gd name="adj" fmla="val 0"/>
            </a:avLst>
          </a:prstGeom>
          <a:solidFill>
            <a:schemeClr val="accent1">
              <a:alpha val="70000"/>
            </a:schemeClr>
          </a:solidFill>
          <a:ln>
            <a:noFill/>
          </a:ln>
          <a:effectLst>
            <a:outerShdw blurRad="38100" dir="5400000" dist="254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10" name="PlaceHolder 1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ru-RU" sz="4400" spc="-1" strike="noStrike">
                <a:latin typeface="Arial"/>
              </a:rPr>
              <a:t>Для правки текста заголовка щёлкните мышью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11" name="PlaceHolder 1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latin typeface="Arial"/>
              </a:rPr>
              <a:t>Второй уровень структуры</a:t>
            </a:r>
            <a:endParaRPr b="0" lang="ru-R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latin typeface="Arial"/>
              </a:rPr>
              <a:t>Третий уровень структуры</a:t>
            </a:r>
            <a:endParaRPr b="0" lang="ru-R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latin typeface="Arial"/>
              </a:rPr>
              <a:t>Четвёртый уровень структуры</a:t>
            </a:r>
            <a:endParaRPr b="0" lang="ru-R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Пятый уровень структуры</a:t>
            </a:r>
            <a:endParaRPr b="0" lang="ru-R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Шестой уровень структуры</a:t>
            </a:r>
            <a:endParaRPr b="0" lang="ru-R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Седьмой уровень структуры</a:t>
            </a:r>
            <a:endParaRPr b="0" lang="ru-RU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1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CustomShape 1"/>
          <p:cNvSpPr/>
          <p:nvPr/>
        </p:nvSpPr>
        <p:spPr>
          <a:xfrm>
            <a:off x="691560" y="5112000"/>
            <a:ext cx="8595000" cy="1319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/>
          </a:bodyPr>
          <a:p>
            <a:pPr>
              <a:lnSpc>
                <a:spcPct val="100000"/>
              </a:lnSpc>
            </a:pPr>
            <a:br/>
            <a:endParaRPr b="0" lang="ru-RU" sz="1800" spc="-1" strike="noStrike">
              <a:latin typeface="Arial"/>
            </a:endParaRPr>
          </a:p>
        </p:txBody>
      </p:sp>
      <p:sp>
        <p:nvSpPr>
          <p:cNvPr id="49" name="CustomShape 2"/>
          <p:cNvSpPr/>
          <p:nvPr/>
        </p:nvSpPr>
        <p:spPr>
          <a:xfrm>
            <a:off x="864000" y="1584000"/>
            <a:ext cx="8278560" cy="3166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r">
              <a:lnSpc>
                <a:spcPct val="100000"/>
              </a:lnSpc>
            </a:pPr>
            <a:r>
              <a:rPr b="1" i="1" lang="ru-RU" sz="3600" spc="-1" strike="noStrike">
                <a:solidFill>
                  <a:srgbClr val="0066b3"/>
                </a:solidFill>
                <a:latin typeface="Trebuchet MS"/>
                <a:ea typeface="DejaVu Sans"/>
              </a:rPr>
              <a:t>ФОРМИРОВАНИЕ ФУНКЦИОНАЛЬНОЙ ГРАМОТНОСТИ НА УРОКАХ АНГЛИЙСКОГО ЯЗЫКА</a:t>
            </a:r>
            <a:endParaRPr b="0" lang="ru-RU" sz="3600" spc="-1" strike="noStrike">
              <a:latin typeface="Arial"/>
            </a:endParaRPr>
          </a:p>
        </p:txBody>
      </p:sp>
      <p:sp>
        <p:nvSpPr>
          <p:cNvPr id="50" name="CustomShape 3"/>
          <p:cNvSpPr/>
          <p:nvPr/>
        </p:nvSpPr>
        <p:spPr>
          <a:xfrm>
            <a:off x="2448000" y="4608000"/>
            <a:ext cx="6423120" cy="984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r">
              <a:lnSpc>
                <a:spcPct val="100000"/>
              </a:lnSpc>
              <a:spcBef>
                <a:spcPts val="1001"/>
              </a:spcBef>
            </a:pPr>
            <a:r>
              <a:rPr b="0" lang="ru-RU" sz="2600" spc="-1" strike="noStrike">
                <a:solidFill>
                  <a:srgbClr val="000000"/>
                </a:solidFill>
                <a:latin typeface="Trebuchet MS"/>
                <a:ea typeface="DejaVu Sans"/>
              </a:rPr>
              <a:t>ШМО УЧИТЕЛЕЙ ИНОСТРАННЫХ ЯЗЫКОВ</a:t>
            </a:r>
            <a:endParaRPr b="0" lang="ru-RU" sz="2600" spc="-1" strike="noStrike">
              <a:latin typeface="Arial"/>
            </a:endParaRPr>
          </a:p>
          <a:p>
            <a:pPr algn="r">
              <a:lnSpc>
                <a:spcPct val="100000"/>
              </a:lnSpc>
              <a:spcBef>
                <a:spcPts val="1001"/>
              </a:spcBef>
            </a:pPr>
            <a:r>
              <a:rPr b="0" lang="ru-RU" sz="2600" spc="-1" strike="noStrike">
                <a:solidFill>
                  <a:srgbClr val="000000"/>
                </a:solidFill>
                <a:latin typeface="Trebuchet MS"/>
                <a:ea typeface="DejaVu Sans"/>
              </a:rPr>
              <a:t>Пастернак З.В.</a:t>
            </a:r>
            <a:endParaRPr b="0" lang="ru-RU" sz="2600" spc="-1" strike="noStrike">
              <a:latin typeface="Arial"/>
            </a:endParaRPr>
          </a:p>
        </p:txBody>
      </p:sp>
    </p:spTree>
  </p:cSld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 fill="freeze">
                      <p:stCondLst>
                        <p:cond delay="indefinite"/>
                      </p:stCondLst>
                      <p:childTnLst>
                        <p:par>
                          <p:cTn id="4" fill="freeze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CustomShape 1"/>
          <p:cNvSpPr/>
          <p:nvPr/>
        </p:nvSpPr>
        <p:spPr>
          <a:xfrm>
            <a:off x="677160" y="609480"/>
            <a:ext cx="8595000" cy="1319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ru-RU" sz="2600" spc="-1" strike="noStrike">
                <a:solidFill>
                  <a:srgbClr val="ed1c24"/>
                </a:solidFill>
                <a:latin typeface="Trebuchet MS"/>
                <a:ea typeface="Times New Roman"/>
              </a:rPr>
              <a:t>3. Упражнения в работе с заглавием текста.</a:t>
            </a:r>
            <a:endParaRPr b="0" lang="ru-RU" sz="2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2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600" spc="-1" strike="noStrike">
                <a:solidFill>
                  <a:srgbClr val="000000"/>
                </a:solidFill>
                <a:latin typeface="Trebuchet MS"/>
                <a:ea typeface="DejaVu Sans"/>
              </a:rPr>
              <a:t>-Прочитайте заглавие и скажите, о чём (о ком), по-вашему, мнению, будет идти речь в тексте.</a:t>
            </a:r>
            <a:endParaRPr b="0" lang="ru-RU" sz="2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600" spc="-1" strike="noStrike">
                <a:solidFill>
                  <a:srgbClr val="000000"/>
                </a:solidFill>
                <a:latin typeface="Trebuchet MS"/>
                <a:ea typeface="DejaVu Sans"/>
              </a:rPr>
              <a:t>-Переведите заглавие и ответьте на вопросы:1. По какому слову заглавия можно определить, что речь идёт...? 2. Какое словосочетание наводит на мысль о том, что ...? 3. По какому слову вы определили, что это информация о ...?</a:t>
            </a:r>
            <a:endParaRPr b="0" lang="ru-RU" sz="2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600" spc="-1" strike="noStrike">
                <a:solidFill>
                  <a:srgbClr val="000000"/>
                </a:solidFill>
                <a:latin typeface="Trebuchet MS"/>
                <a:ea typeface="DejaVu Sans"/>
              </a:rPr>
              <a:t>-Придумайте   заглавие,   которым   можно   объединить   три   понятия, определяющих содержание текста.</a:t>
            </a:r>
            <a:endParaRPr b="0" lang="ru-RU" sz="2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600" spc="-1" strike="noStrike">
                <a:solidFill>
                  <a:srgbClr val="000000"/>
                </a:solidFill>
                <a:latin typeface="Trebuchet MS"/>
                <a:ea typeface="Times New Roman"/>
              </a:rPr>
              <a:t>-Замените  один  из  членов  предложения  (заголовок)  переведёнными словами.</a:t>
            </a:r>
            <a:endParaRPr b="0" lang="ru-RU" sz="2600" spc="-1" strike="noStrike">
              <a:latin typeface="Arial"/>
            </a:endParaRPr>
          </a:p>
        </p:txBody>
      </p:sp>
      <p:sp>
        <p:nvSpPr>
          <p:cNvPr id="68" name="CustomShape 2"/>
          <p:cNvSpPr/>
          <p:nvPr/>
        </p:nvSpPr>
        <p:spPr>
          <a:xfrm>
            <a:off x="677160" y="2160720"/>
            <a:ext cx="8595000" cy="387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p:timing>
    <p:tnLst>
      <p:par>
        <p:cTn id="199" dur="indefinite" restart="never" nodeType="tmRoot">
          <p:childTnLst>
            <p:seq>
              <p:cTn id="200" dur="indefinite" nodeType="mainSeq">
                <p:childTnLst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0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0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>
                      <p:stCondLst>
                        <p:cond delay="indefinite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11" dur="500" fill="hold"/>
                                        <p:tgtEl>
                                          <p:spTgt spid="68">
                                            <p:txEl>
                                              <p:pRg st="0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12" dur="500" fill="hold"/>
                                        <p:tgtEl>
                                          <p:spTgt spid="68">
                                            <p:txEl>
                                              <p:pRg st="0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CustomShape 1"/>
          <p:cNvSpPr/>
          <p:nvPr/>
        </p:nvSpPr>
        <p:spPr>
          <a:xfrm>
            <a:off x="677160" y="609480"/>
            <a:ext cx="8595000" cy="1319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ru-RU" sz="2600" spc="-1" strike="noStrike">
                <a:solidFill>
                  <a:srgbClr val="ed1c24"/>
                </a:solidFill>
                <a:latin typeface="Trebuchet MS"/>
                <a:ea typeface="Times New Roman"/>
              </a:rPr>
              <a:t>4. Упражнение в опознавании интернационализмов:</a:t>
            </a:r>
            <a:endParaRPr b="0" lang="ru-RU" sz="2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2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600" spc="-1" strike="noStrike">
                <a:solidFill>
                  <a:srgbClr val="000000"/>
                </a:solidFill>
                <a:latin typeface="Trebuchet MS"/>
                <a:ea typeface="DejaVu Sans"/>
              </a:rPr>
              <a:t>-Найдите  во  второй  колонке  перевод  к  каждому  слову  из  первой  (без словаря), опираясь на графический образ слов.</a:t>
            </a:r>
            <a:endParaRPr b="0" lang="ru-RU" sz="2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600" spc="-1" strike="noStrike">
                <a:solidFill>
                  <a:srgbClr val="000000"/>
                </a:solidFill>
                <a:latin typeface="Trebuchet MS"/>
                <a:ea typeface="DejaVu Sans"/>
              </a:rPr>
              <a:t>-Подчеркните   в   данных   утверждениях   интернациональные   слова, определите их значение в родном языке и иностранном языках.</a:t>
            </a:r>
            <a:endParaRPr b="0" lang="ru-RU" sz="2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600" spc="-1" strike="noStrike">
                <a:solidFill>
                  <a:srgbClr val="000000"/>
                </a:solidFill>
                <a:latin typeface="Trebuchet MS"/>
                <a:ea typeface="Times New Roman"/>
              </a:rPr>
              <a:t>-Распределите  весь  список  слов  на  две  колонки:  интернационализмы  и «ложные —друзья  переводчика»,  предварительно  прочитав  следующие словосочетания.</a:t>
            </a:r>
            <a:endParaRPr b="0" lang="ru-RU" sz="2600" spc="-1" strike="noStrike">
              <a:latin typeface="Arial"/>
            </a:endParaRPr>
          </a:p>
        </p:txBody>
      </p:sp>
      <p:sp>
        <p:nvSpPr>
          <p:cNvPr id="70" name="CustomShape 2"/>
          <p:cNvSpPr/>
          <p:nvPr/>
        </p:nvSpPr>
        <p:spPr>
          <a:xfrm>
            <a:off x="677160" y="2160720"/>
            <a:ext cx="8595000" cy="387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p:timing>
    <p:tnLst>
      <p:par>
        <p:cTn id="213" dur="indefinite" restart="never" nodeType="tmRoot">
          <p:childTnLst>
            <p:seq>
              <p:cTn id="214" dur="indefinite" nodeType="mainSeq">
                <p:childTnLst>
                  <p:par>
                    <p:cTn id="215" fill="hold">
                      <p:stCondLst>
                        <p:cond delay="indefinite"/>
                      </p:stCondLst>
                      <p:childTnLst>
                        <p:par>
                          <p:cTn id="216" fill="hold">
                            <p:stCondLst>
                              <p:cond delay="0"/>
                            </p:stCondLst>
                            <p:childTnLst>
                              <p:par>
                                <p:cTn id="217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1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2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1" fill="hold">
                      <p:stCondLst>
                        <p:cond delay="indefinite"/>
                      </p:stCondLst>
                      <p:childTnLst>
                        <p:par>
                          <p:cTn id="222" fill="hold">
                            <p:stCondLst>
                              <p:cond delay="0"/>
                            </p:stCondLst>
                            <p:childTnLst>
                              <p:par>
                                <p:cTn id="223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0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25" dur="500" fill="hold"/>
                                        <p:tgtEl>
                                          <p:spTgt spid="70">
                                            <p:txEl>
                                              <p:pRg st="0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26" dur="500" fill="hold"/>
                                        <p:tgtEl>
                                          <p:spTgt spid="70">
                                            <p:txEl>
                                              <p:pRg st="0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CustomShape 1"/>
          <p:cNvSpPr/>
          <p:nvPr/>
        </p:nvSpPr>
        <p:spPr>
          <a:xfrm>
            <a:off x="677160" y="609480"/>
            <a:ext cx="8595000" cy="1319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ru-RU" sz="2600" spc="-1" strike="noStrike">
                <a:solidFill>
                  <a:srgbClr val="ed1c24"/>
                </a:solidFill>
                <a:latin typeface="Trebuchet MS"/>
                <a:ea typeface="Times New Roman"/>
              </a:rPr>
              <a:t>5. Упражнения, направленные на  оперирование словообразованием:</a:t>
            </a:r>
            <a:endParaRPr b="0" lang="ru-RU" sz="2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2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600" spc="-1" strike="noStrike">
                <a:solidFill>
                  <a:srgbClr val="000000"/>
                </a:solidFill>
                <a:latin typeface="Trebuchet MS"/>
                <a:ea typeface="DejaVu Sans"/>
              </a:rPr>
              <a:t>-Найдите существительное (прилагательное, глагол) в каждой группе слов.</a:t>
            </a:r>
            <a:endParaRPr b="0" lang="ru-RU" sz="2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600" spc="-1" strike="noStrike">
                <a:solidFill>
                  <a:srgbClr val="000000"/>
                </a:solidFill>
                <a:latin typeface="Trebuchet MS"/>
                <a:ea typeface="DejaVu Sans"/>
              </a:rPr>
              <a:t>-Образуйте  от каждого из существительных прилагательное  и наречие;</a:t>
            </a:r>
            <a:endParaRPr b="0" lang="ru-RU" sz="2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600" spc="-1" strike="noStrike">
                <a:solidFill>
                  <a:srgbClr val="000000"/>
                </a:solidFill>
                <a:latin typeface="Trebuchet MS"/>
                <a:ea typeface="Times New Roman"/>
              </a:rPr>
              <a:t>-Определите  часть  речи  подчеркнутых  слов  и их  значение  (главное  или второстепенное) в данных словосочетаниях.</a:t>
            </a:r>
            <a:endParaRPr b="0" lang="ru-RU" sz="2600" spc="-1" strike="noStrike">
              <a:latin typeface="Arial"/>
            </a:endParaRPr>
          </a:p>
        </p:txBody>
      </p:sp>
      <p:sp>
        <p:nvSpPr>
          <p:cNvPr id="72" name="CustomShape 2"/>
          <p:cNvSpPr/>
          <p:nvPr/>
        </p:nvSpPr>
        <p:spPr>
          <a:xfrm>
            <a:off x="432000" y="2160000"/>
            <a:ext cx="8595000" cy="387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p:timing>
    <p:tnLst>
      <p:par>
        <p:cTn id="227" dur="indefinite" restart="never" nodeType="tmRoot">
          <p:childTnLst>
            <p:seq>
              <p:cTn id="228" dur="indefinite" nodeType="mainSeq">
                <p:childTnLst>
                  <p:par>
                    <p:cTn id="229" fill="hold">
                      <p:stCondLst>
                        <p:cond delay="indefinite"/>
                      </p:stCondLst>
                      <p:childTnLst>
                        <p:par>
                          <p:cTn id="230" fill="hold">
                            <p:stCondLst>
                              <p:cond delay="0"/>
                            </p:stCondLst>
                            <p:childTnLst>
                              <p:par>
                                <p:cTn id="231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3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3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5" fill="hold">
                      <p:stCondLst>
                        <p:cond delay="indefinite"/>
                      </p:stCondLst>
                      <p:childTnLst>
                        <p:par>
                          <p:cTn id="236" fill="hold">
                            <p:stCondLst>
                              <p:cond delay="0"/>
                            </p:stCondLst>
                            <p:childTnLst>
                              <p:par>
                                <p:cTn id="237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0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39" dur="500" fill="hold"/>
                                        <p:tgtEl>
                                          <p:spTgt spid="72">
                                            <p:txEl>
                                              <p:pRg st="0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40" dur="500" fill="hold"/>
                                        <p:tgtEl>
                                          <p:spTgt spid="72">
                                            <p:txEl>
                                              <p:pRg st="0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CustomShape 1"/>
          <p:cNvSpPr/>
          <p:nvPr/>
        </p:nvSpPr>
        <p:spPr>
          <a:xfrm>
            <a:off x="691560" y="609480"/>
            <a:ext cx="8595000" cy="1319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ru-RU" sz="2600" spc="-1" strike="noStrike">
                <a:solidFill>
                  <a:srgbClr val="ed1c24"/>
                </a:solidFill>
                <a:latin typeface="Trebuchet MS"/>
                <a:ea typeface="Times New Roman"/>
              </a:rPr>
              <a:t>6. Упражнения на установление синонимических и антонимических связей:</a:t>
            </a:r>
            <a:endParaRPr b="0" lang="ru-RU" sz="2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2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400" spc="-1" strike="noStrike">
                <a:solidFill>
                  <a:srgbClr val="000000"/>
                </a:solidFill>
                <a:latin typeface="Trebuchet MS"/>
                <a:ea typeface="DejaVu Sans"/>
              </a:rPr>
              <a:t>-Выберите из правого столбца слово, близкое по значению к первым трем словам в каждой строчке.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400" spc="-1" strike="noStrike">
                <a:solidFill>
                  <a:srgbClr val="000000"/>
                </a:solidFill>
                <a:latin typeface="Trebuchet MS"/>
                <a:ea typeface="DejaVu Sans"/>
              </a:rPr>
              <a:t>-Замените  каждое  подчеркнутое  слово  в  предложениях  одним  из  слов, приведенных в рамке.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400" spc="-1" strike="noStrike">
                <a:solidFill>
                  <a:srgbClr val="000000"/>
                </a:solidFill>
                <a:latin typeface="Trebuchet MS"/>
                <a:ea typeface="DejaVu Sans"/>
              </a:rPr>
              <a:t>-Подберите к перечисленным словам антонимы -слова, противоположного значения  (возможно  образованных  с  помощью  отрицательных  приставок): hardworking-lazy, honest-dishonest.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400" spc="-1" strike="noStrike">
                <a:solidFill>
                  <a:srgbClr val="000000"/>
                </a:solidFill>
                <a:latin typeface="Trebuchet MS"/>
                <a:ea typeface="Times New Roman"/>
              </a:rPr>
              <a:t>-Распределите перечисленные   слова   по   трем   колонкам:   основные (выделенные шрифтом), синонимы, антонимы.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2400" spc="-1" strike="noStrike">
              <a:latin typeface="Arial"/>
            </a:endParaRPr>
          </a:p>
        </p:txBody>
      </p:sp>
      <p:sp>
        <p:nvSpPr>
          <p:cNvPr id="74" name="CustomShape 2"/>
          <p:cNvSpPr/>
          <p:nvPr/>
        </p:nvSpPr>
        <p:spPr>
          <a:xfrm>
            <a:off x="677160" y="2160720"/>
            <a:ext cx="8595000" cy="387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p:timing>
    <p:tnLst>
      <p:par>
        <p:cTn id="241" dur="indefinite" restart="never" nodeType="tmRoot">
          <p:childTnLst>
            <p:seq>
              <p:cTn id="242" dur="indefinite" nodeType="mainSeq">
                <p:childTnLst>
                  <p:par>
                    <p:cTn id="243" fill="hold">
                      <p:stCondLst>
                        <p:cond delay="indefinite"/>
                      </p:stCondLst>
                      <p:childTnLst>
                        <p:par>
                          <p:cTn id="244" fill="hold">
                            <p:stCondLst>
                              <p:cond delay="0"/>
                            </p:stCondLst>
                            <p:childTnLst>
                              <p:par>
                                <p:cTn id="245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4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4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9" fill="hold">
                      <p:stCondLst>
                        <p:cond delay="indefinite"/>
                      </p:stCondLst>
                      <p:childTnLst>
                        <p:par>
                          <p:cTn id="250" fill="hold">
                            <p:stCondLst>
                              <p:cond delay="0"/>
                            </p:stCondLst>
                            <p:childTnLst>
                              <p:par>
                                <p:cTn id="251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53" dur="500" fill="hold"/>
                                        <p:tgtEl>
                                          <p:spTgt spid="74">
                                            <p:txEl>
                                              <p:pRg st="0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54" dur="500" fill="hold"/>
                                        <p:tgtEl>
                                          <p:spTgt spid="74">
                                            <p:txEl>
                                              <p:pRg st="0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CustomShape 1"/>
          <p:cNvSpPr/>
          <p:nvPr/>
        </p:nvSpPr>
        <p:spPr>
          <a:xfrm>
            <a:off x="677160" y="609480"/>
            <a:ext cx="8595000" cy="1319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ru-RU" sz="2600" spc="-1" strike="noStrike">
                <a:solidFill>
                  <a:srgbClr val="ed1c24"/>
                </a:solidFill>
                <a:latin typeface="Trebuchet MS"/>
                <a:ea typeface="Times New Roman"/>
              </a:rPr>
              <a:t>7.  Упражнения  на  ранжирование  слов  по  определенному  принципу  или признаку:</a:t>
            </a:r>
            <a:endParaRPr b="0" lang="ru-RU" sz="2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2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600" spc="-1" strike="noStrike">
                <a:solidFill>
                  <a:srgbClr val="000000"/>
                </a:solidFill>
                <a:latin typeface="Trebuchet MS"/>
                <a:ea typeface="DejaVu Sans"/>
              </a:rPr>
              <a:t>-Расположите слова по степени нарастания чувств (от ненависти до любви).</a:t>
            </a:r>
            <a:endParaRPr b="0" lang="ru-RU" sz="2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600" spc="-1" strike="noStrike">
                <a:solidFill>
                  <a:srgbClr val="000000"/>
                </a:solidFill>
                <a:latin typeface="Trebuchet MS"/>
                <a:ea typeface="DejaVu Sans"/>
              </a:rPr>
              <a:t>-Расположите  слова,  обозначающие  человеческие  качества,  по  степени важности для вас.</a:t>
            </a:r>
            <a:endParaRPr b="0" lang="ru-RU" sz="2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600" spc="-1" strike="noStrike">
                <a:solidFill>
                  <a:srgbClr val="000000"/>
                </a:solidFill>
                <a:latin typeface="Trebuchet MS"/>
                <a:ea typeface="Times New Roman"/>
              </a:rPr>
              <a:t>-Расположите  слова  (глаголы),  определяющие  содержание  текста,  в последовательности происходящих событий.</a:t>
            </a:r>
            <a:endParaRPr b="0" lang="ru-RU" sz="2600" spc="-1" strike="noStrike">
              <a:latin typeface="Arial"/>
            </a:endParaRPr>
          </a:p>
        </p:txBody>
      </p:sp>
      <p:sp>
        <p:nvSpPr>
          <p:cNvPr id="76" name="CustomShape 2"/>
          <p:cNvSpPr/>
          <p:nvPr/>
        </p:nvSpPr>
        <p:spPr>
          <a:xfrm>
            <a:off x="677160" y="2160720"/>
            <a:ext cx="8595000" cy="387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p:timing>
    <p:tnLst>
      <p:par>
        <p:cTn id="255" dur="indefinite" restart="never" nodeType="tmRoot">
          <p:childTnLst>
            <p:seq>
              <p:cTn id="256" dur="indefinite" nodeType="mainSeq">
                <p:childTnLst>
                  <p:par>
                    <p:cTn id="257" fill="hold">
                      <p:stCondLst>
                        <p:cond delay="indefinite"/>
                      </p:stCondLst>
                      <p:childTnLst>
                        <p:par>
                          <p:cTn id="258" fill="hold">
                            <p:stCondLst>
                              <p:cond delay="0"/>
                            </p:stCondLst>
                            <p:childTnLst>
                              <p:par>
                                <p:cTn id="259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6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6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3" fill="hold">
                      <p:stCondLst>
                        <p:cond delay="indefinite"/>
                      </p:stCondLst>
                      <p:childTnLst>
                        <p:par>
                          <p:cTn id="264" fill="hold">
                            <p:stCondLst>
                              <p:cond delay="0"/>
                            </p:stCondLst>
                            <p:childTnLst>
                              <p:par>
                                <p:cTn id="265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67" dur="500" fill="hold"/>
                                        <p:tgtEl>
                                          <p:spTgt spid="76">
                                            <p:txEl>
                                              <p:pRg st="0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68" dur="500" fill="hold"/>
                                        <p:tgtEl>
                                          <p:spTgt spid="76">
                                            <p:txEl>
                                              <p:pRg st="0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CustomShape 1"/>
          <p:cNvSpPr/>
          <p:nvPr/>
        </p:nvSpPr>
        <p:spPr>
          <a:xfrm>
            <a:off x="677160" y="609480"/>
            <a:ext cx="8595000" cy="1319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ru-RU" sz="3600" spc="-1" strike="noStrike">
                <a:solidFill>
                  <a:srgbClr val="ed1c24"/>
                </a:solidFill>
                <a:latin typeface="Trebuchet MS"/>
                <a:ea typeface="Times New Roman"/>
              </a:rPr>
              <a:t>2.Текстовый  (While-reading).</a:t>
            </a:r>
            <a:endParaRPr b="0" lang="ru-RU" sz="3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3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3600" spc="-1" strike="noStrike">
                <a:solidFill>
                  <a:srgbClr val="000000"/>
                </a:solidFill>
                <a:latin typeface="Trebuchet MS"/>
                <a:ea typeface="Times New Roman"/>
              </a:rPr>
              <a:t>Текстовые    стратегии направлены    на    понимание    текста    и формирование  его  интерпретации  у  читающего,  размышление  во  время чтения о том, что и как читает обучающийся и насколько хорошо понимает прочитанное.</a:t>
            </a:r>
            <a:endParaRPr b="0" lang="ru-RU" sz="3600" spc="-1" strike="noStrike">
              <a:latin typeface="Arial"/>
            </a:endParaRPr>
          </a:p>
        </p:txBody>
      </p:sp>
      <p:sp>
        <p:nvSpPr>
          <p:cNvPr id="78" name="CustomShape 2"/>
          <p:cNvSpPr/>
          <p:nvPr/>
        </p:nvSpPr>
        <p:spPr>
          <a:xfrm>
            <a:off x="677160" y="2160720"/>
            <a:ext cx="8595000" cy="387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p:timing>
    <p:tnLst>
      <p:par>
        <p:cTn id="269" dur="indefinite" restart="never" nodeType="tmRoot">
          <p:childTnLst>
            <p:seq>
              <p:cTn id="270" dur="indefinite" nodeType="mainSeq">
                <p:childTnLst>
                  <p:par>
                    <p:cTn id="271" fill="hold">
                      <p:stCondLst>
                        <p:cond delay="indefinite"/>
                      </p:stCondLst>
                      <p:childTnLst>
                        <p:par>
                          <p:cTn id="272" fill="hold">
                            <p:stCondLst>
                              <p:cond delay="0"/>
                            </p:stCondLst>
                            <p:childTnLst>
                              <p:par>
                                <p:cTn id="273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7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7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7" fill="hold">
                      <p:stCondLst>
                        <p:cond delay="indefinite"/>
                      </p:stCondLst>
                      <p:childTnLst>
                        <p:par>
                          <p:cTn id="278" fill="hold">
                            <p:stCondLst>
                              <p:cond delay="0"/>
                            </p:stCondLst>
                            <p:childTnLst>
                              <p:par>
                                <p:cTn id="279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0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81" dur="500" fill="hold"/>
                                        <p:tgtEl>
                                          <p:spTgt spid="78">
                                            <p:txEl>
                                              <p:pRg st="0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82" dur="500" fill="hold"/>
                                        <p:tgtEl>
                                          <p:spTgt spid="78">
                                            <p:txEl>
                                              <p:pRg st="0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CustomShape 1"/>
          <p:cNvSpPr/>
          <p:nvPr/>
        </p:nvSpPr>
        <p:spPr>
          <a:xfrm>
            <a:off x="648000" y="504000"/>
            <a:ext cx="8595000" cy="1319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ru-RU" sz="2600" spc="-1" strike="noStrike">
                <a:solidFill>
                  <a:srgbClr val="ed1c24"/>
                </a:solidFill>
                <a:latin typeface="Trebuchet MS"/>
                <a:ea typeface="Times New Roman"/>
              </a:rPr>
              <a:t>На  данном  этапе  учитель  может  предложить учащимся:</a:t>
            </a:r>
            <a:r>
              <a:rPr b="0" lang="ru-RU" sz="2600" spc="-1" strike="noStrike">
                <a:solidFill>
                  <a:srgbClr val="5fcbef"/>
                </a:solidFill>
                <a:latin typeface="Trebuchet MS"/>
                <a:ea typeface="Times New Roman"/>
              </a:rPr>
              <a:t>  </a:t>
            </a:r>
            <a:endParaRPr b="0" lang="ru-RU" sz="2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400" spc="-1" strike="noStrike">
                <a:solidFill>
                  <a:srgbClr val="000000"/>
                </a:solidFill>
                <a:latin typeface="Trebuchet MS"/>
                <a:ea typeface="DejaVu Sans"/>
              </a:rPr>
              <a:t>- найти  ответы  на  предложенные  вопросы;  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400" spc="-1" strike="noStrike">
                <a:solidFill>
                  <a:srgbClr val="000000"/>
                </a:solidFill>
                <a:latin typeface="Trebuchet MS"/>
                <a:ea typeface="DejaVu Sans"/>
              </a:rPr>
              <a:t>- подтвердить правильность или ложность утверждений, либо выявить, что это  в тексте  не  упомянуто;  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400" spc="-1" strike="noStrike">
                <a:solidFill>
                  <a:srgbClr val="000000"/>
                </a:solidFill>
                <a:latin typeface="Trebuchet MS"/>
                <a:ea typeface="DejaVu Sans"/>
              </a:rPr>
              <a:t>- составить  предложения  по  порядку;  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400" spc="-1" strike="noStrike">
                <a:solidFill>
                  <a:srgbClr val="000000"/>
                </a:solidFill>
                <a:latin typeface="Trebuchet MS"/>
                <a:ea typeface="DejaVu Sans"/>
              </a:rPr>
              <a:t>- найти соответствия;  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400" spc="-1" strike="noStrike">
                <a:solidFill>
                  <a:srgbClr val="000000"/>
                </a:solidFill>
                <a:latin typeface="Trebuchet MS"/>
                <a:ea typeface="DejaVu Sans"/>
              </a:rPr>
              <a:t>- выполнить  задание  на  множественный  выбор; 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400" spc="-1" strike="noStrike">
                <a:solidFill>
                  <a:srgbClr val="000000"/>
                </a:solidFill>
                <a:latin typeface="Trebuchet MS"/>
                <a:ea typeface="DejaVu Sans"/>
              </a:rPr>
              <a:t>- подобрать подходящий заголовок к каждому из абзацев; 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400" spc="-1" strike="noStrike">
                <a:solidFill>
                  <a:srgbClr val="000000"/>
                </a:solidFill>
                <a:latin typeface="Trebuchet MS"/>
                <a:ea typeface="DejaVu Sans"/>
              </a:rPr>
              <a:t>- догадаться о значении  слова  или  слов  по  контексту, какой  из предложенных переводов  слова </a:t>
            </a:r>
            <a:r>
              <a:rPr b="0" lang="ru-RU" sz="3600" spc="-1" strike="noStrike">
                <a:solidFill>
                  <a:srgbClr val="000000"/>
                </a:solidFill>
                <a:latin typeface="Trebuchet MS"/>
                <a:ea typeface="DejaVu Sans"/>
              </a:rPr>
              <a:t> </a:t>
            </a:r>
            <a:r>
              <a:rPr b="0" lang="ru-RU" sz="2400" spc="-1" strike="noStrike">
                <a:solidFill>
                  <a:srgbClr val="000000"/>
                </a:solidFill>
                <a:latin typeface="Trebuchet MS"/>
                <a:ea typeface="DejaVu Sans"/>
              </a:rPr>
              <a:t>наиболее  точно  отражает  его  значение в  данном контексте; 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400" spc="-1" strike="noStrike">
                <a:solidFill>
                  <a:srgbClr val="000000"/>
                </a:solidFill>
                <a:latin typeface="Trebuchet MS"/>
                <a:ea typeface="Times New Roman"/>
              </a:rPr>
              <a:t>   </a:t>
            </a:r>
            <a:r>
              <a:rPr b="0" lang="ru-RU" sz="2400" spc="-1" strike="noStrike">
                <a:solidFill>
                  <a:srgbClr val="000000"/>
                </a:solidFill>
                <a:latin typeface="Trebuchet MS"/>
                <a:ea typeface="Times New Roman"/>
              </a:rPr>
              <a:t>- восполнить недостающую информацию.</a:t>
            </a:r>
            <a:endParaRPr b="0" lang="ru-RU" sz="2400" spc="-1" strike="noStrike">
              <a:latin typeface="Arial"/>
            </a:endParaRPr>
          </a:p>
        </p:txBody>
      </p:sp>
      <p:sp>
        <p:nvSpPr>
          <p:cNvPr id="80" name="CustomShape 2"/>
          <p:cNvSpPr/>
          <p:nvPr/>
        </p:nvSpPr>
        <p:spPr>
          <a:xfrm>
            <a:off x="677160" y="2160720"/>
            <a:ext cx="8595000" cy="387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p:timing>
    <p:tnLst>
      <p:par>
        <p:cTn id="283" dur="indefinite" restart="never" nodeType="tmRoot">
          <p:childTnLst>
            <p:seq>
              <p:cTn id="284" dur="indefinite" nodeType="mainSeq">
                <p:childTnLst>
                  <p:par>
                    <p:cTn id="285" fill="hold">
                      <p:stCondLst>
                        <p:cond delay="indefinite"/>
                      </p:stCondLst>
                      <p:childTnLst>
                        <p:par>
                          <p:cTn id="286" fill="hold">
                            <p:stCondLst>
                              <p:cond delay="0"/>
                            </p:stCondLst>
                            <p:childTnLst>
                              <p:par>
                                <p:cTn id="287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8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90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1" fill="hold">
                      <p:stCondLst>
                        <p:cond delay="indefinite"/>
                      </p:stCondLst>
                      <p:childTnLst>
                        <p:par>
                          <p:cTn id="292" fill="hold">
                            <p:stCondLst>
                              <p:cond delay="0"/>
                            </p:stCondLst>
                            <p:childTnLst>
                              <p:par>
                                <p:cTn id="293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0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95" dur="500" fill="hold"/>
                                        <p:tgtEl>
                                          <p:spTgt spid="80">
                                            <p:txEl>
                                              <p:pRg st="0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96" dur="500" fill="hold"/>
                                        <p:tgtEl>
                                          <p:spTgt spid="80">
                                            <p:txEl>
                                              <p:pRg st="0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CustomShape 1"/>
          <p:cNvSpPr/>
          <p:nvPr/>
        </p:nvSpPr>
        <p:spPr>
          <a:xfrm>
            <a:off x="677160" y="609480"/>
            <a:ext cx="8595000" cy="1319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ru-RU" sz="3600" spc="-1" strike="noStrike">
                <a:solidFill>
                  <a:srgbClr val="ed1c24"/>
                </a:solidFill>
                <a:latin typeface="Trebuchet MS"/>
                <a:ea typeface="Times New Roman"/>
              </a:rPr>
              <a:t>3.Послетекстовый (Post-reading). </a:t>
            </a:r>
            <a:endParaRPr b="0" lang="ru-RU" sz="3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3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3600" spc="-1" strike="noStrike">
                <a:solidFill>
                  <a:srgbClr val="000000"/>
                </a:solidFill>
                <a:latin typeface="Trebuchet MS"/>
                <a:ea typeface="Times New Roman"/>
              </a:rPr>
              <a:t>Посттекстовые   стратегии необходимы   для   проверки   понимания прочитанного   и   служат   средством   контроля   формирования   умений смыслового чтения и возможным использованием полученной информации в будущем.</a:t>
            </a:r>
            <a:endParaRPr b="0" lang="ru-RU" sz="3600" spc="-1" strike="noStrike">
              <a:latin typeface="Arial"/>
            </a:endParaRPr>
          </a:p>
        </p:txBody>
      </p:sp>
      <p:sp>
        <p:nvSpPr>
          <p:cNvPr id="82" name="CustomShape 2"/>
          <p:cNvSpPr/>
          <p:nvPr/>
        </p:nvSpPr>
        <p:spPr>
          <a:xfrm>
            <a:off x="677160" y="2160720"/>
            <a:ext cx="8595000" cy="387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p:timing>
    <p:tnLst>
      <p:par>
        <p:cTn id="297" dur="indefinite" restart="never" nodeType="tmRoot">
          <p:childTnLst>
            <p:seq>
              <p:cTn id="298" dur="indefinite" nodeType="mainSeq">
                <p:childTnLst>
                  <p:par>
                    <p:cTn id="299" fill="hold">
                      <p:stCondLst>
                        <p:cond delay="indefinite"/>
                      </p:stCondLst>
                      <p:childTnLst>
                        <p:par>
                          <p:cTn id="300" fill="hold">
                            <p:stCondLst>
                              <p:cond delay="0"/>
                            </p:stCondLst>
                            <p:childTnLst>
                              <p:par>
                                <p:cTn id="301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0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04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5" fill="hold">
                      <p:stCondLst>
                        <p:cond delay="indefinite"/>
                      </p:stCondLst>
                      <p:childTnLst>
                        <p:par>
                          <p:cTn id="306" fill="hold">
                            <p:stCondLst>
                              <p:cond delay="0"/>
                            </p:stCondLst>
                            <p:childTnLst>
                              <p:par>
                                <p:cTn id="307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0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09" dur="500" fill="hold"/>
                                        <p:tgtEl>
                                          <p:spTgt spid="82">
                                            <p:txEl>
                                              <p:pRg st="0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10" dur="500" fill="hold"/>
                                        <p:tgtEl>
                                          <p:spTgt spid="82">
                                            <p:txEl>
                                              <p:pRg st="0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CustomShape 1"/>
          <p:cNvSpPr/>
          <p:nvPr/>
        </p:nvSpPr>
        <p:spPr>
          <a:xfrm>
            <a:off x="677160" y="609480"/>
            <a:ext cx="8595000" cy="1319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ru-RU" sz="2600" spc="-1" strike="noStrike">
                <a:solidFill>
                  <a:srgbClr val="ed1c24"/>
                </a:solidFill>
                <a:latin typeface="Trebuchet MS"/>
                <a:ea typeface="Times New Roman"/>
              </a:rPr>
              <a:t>На этом этапе учитель может предложить учащимся: </a:t>
            </a:r>
            <a:endParaRPr b="0" lang="ru-RU" sz="2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2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600" spc="-1" strike="noStrike">
                <a:solidFill>
                  <a:srgbClr val="000000"/>
                </a:solidFill>
                <a:latin typeface="Trebuchet MS"/>
                <a:ea typeface="DejaVu Sans"/>
              </a:rPr>
              <a:t>- выявить новое из прочитанного текста, высказать свое мнение по поводу прочитанного; </a:t>
            </a:r>
            <a:endParaRPr b="0" lang="ru-RU" sz="2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600" spc="-1" strike="noStrike">
                <a:solidFill>
                  <a:srgbClr val="000000"/>
                </a:solidFill>
                <a:latin typeface="Trebuchet MS"/>
                <a:ea typeface="DejaVu Sans"/>
              </a:rPr>
              <a:t>- опровергнуть утверждения или согласиться с ними; </a:t>
            </a:r>
            <a:endParaRPr b="0" lang="ru-RU" sz="2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600" spc="-1" strike="noStrike">
                <a:solidFill>
                  <a:srgbClr val="000000"/>
                </a:solidFill>
                <a:latin typeface="Trebuchet MS"/>
                <a:ea typeface="DejaVu Sans"/>
              </a:rPr>
              <a:t>- доказать или охарактеризовать что-то;  </a:t>
            </a:r>
            <a:endParaRPr b="0" lang="ru-RU" sz="2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600" spc="-1" strike="noStrike">
                <a:solidFill>
                  <a:srgbClr val="000000"/>
                </a:solidFill>
                <a:latin typeface="Trebuchet MS"/>
                <a:ea typeface="DejaVu Sans"/>
              </a:rPr>
              <a:t>- составить  план  текста,  выделив  его  основные  мысли;</a:t>
            </a:r>
            <a:endParaRPr b="0" lang="ru-RU" sz="2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600" spc="-1" strike="noStrike">
                <a:solidFill>
                  <a:srgbClr val="000000"/>
                </a:solidFill>
                <a:latin typeface="Trebuchet MS"/>
                <a:ea typeface="DejaVu Sans"/>
              </a:rPr>
              <a:t>- пересказать/кратко изложить содержание текста; </a:t>
            </a:r>
            <a:endParaRPr b="0" lang="ru-RU" sz="2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600" spc="-1" strike="noStrike">
                <a:solidFill>
                  <a:srgbClr val="000000"/>
                </a:solidFill>
                <a:latin typeface="Trebuchet MS"/>
                <a:ea typeface="DejaVu Sans"/>
              </a:rPr>
              <a:t>- рассказать текст от лица главного героя;</a:t>
            </a:r>
            <a:endParaRPr b="0" lang="ru-RU" sz="2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600" spc="-1" strike="noStrike">
                <a:solidFill>
                  <a:srgbClr val="000000"/>
                </a:solidFill>
                <a:latin typeface="Trebuchet MS"/>
                <a:ea typeface="DejaVu Sans"/>
              </a:rPr>
              <a:t>- вставить в текст пропущенные слова или выражения;</a:t>
            </a:r>
            <a:endParaRPr b="0" lang="ru-RU" sz="2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600" spc="-1" strike="noStrike">
                <a:solidFill>
                  <a:srgbClr val="000000"/>
                </a:solidFill>
                <a:latin typeface="Trebuchet MS"/>
                <a:ea typeface="Times New Roman"/>
              </a:rPr>
              <a:t>  </a:t>
            </a:r>
            <a:r>
              <a:rPr b="0" lang="ru-RU" sz="2600" spc="-1" strike="noStrike">
                <a:solidFill>
                  <a:srgbClr val="000000"/>
                </a:solidFill>
                <a:latin typeface="Trebuchet MS"/>
                <a:ea typeface="Times New Roman"/>
              </a:rPr>
              <a:t>- составить синквейн.</a:t>
            </a:r>
            <a:endParaRPr b="0" lang="ru-RU" sz="2600" spc="-1" strike="noStrike">
              <a:latin typeface="Arial"/>
            </a:endParaRPr>
          </a:p>
        </p:txBody>
      </p:sp>
      <p:sp>
        <p:nvSpPr>
          <p:cNvPr id="84" name="CustomShape 2"/>
          <p:cNvSpPr/>
          <p:nvPr/>
        </p:nvSpPr>
        <p:spPr>
          <a:xfrm>
            <a:off x="677160" y="2160720"/>
            <a:ext cx="8595000" cy="387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p:timing>
    <p:tnLst>
      <p:par>
        <p:cTn id="311" dur="indefinite" restart="never" nodeType="tmRoot">
          <p:childTnLst>
            <p:seq>
              <p:cTn id="312" dur="indefinite" nodeType="mainSeq">
                <p:childTnLst>
                  <p:par>
                    <p:cTn id="313" fill="hold">
                      <p:stCondLst>
                        <p:cond delay="indefinite"/>
                      </p:stCondLst>
                      <p:childTnLst>
                        <p:par>
                          <p:cTn id="314" fill="hold">
                            <p:stCondLst>
                              <p:cond delay="0"/>
                            </p:stCondLst>
                            <p:childTnLst>
                              <p:par>
                                <p:cTn id="315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1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1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9" fill="hold">
                      <p:stCondLst>
                        <p:cond delay="indefinite"/>
                      </p:stCondLst>
                      <p:childTnLst>
                        <p:par>
                          <p:cTn id="320" fill="hold">
                            <p:stCondLst>
                              <p:cond delay="0"/>
                            </p:stCondLst>
                            <p:childTnLst>
                              <p:par>
                                <p:cTn id="321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0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23" dur="500" fill="hold"/>
                                        <p:tgtEl>
                                          <p:spTgt spid="84">
                                            <p:txEl>
                                              <p:pRg st="0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24" dur="500" fill="hold"/>
                                        <p:tgtEl>
                                          <p:spTgt spid="84">
                                            <p:txEl>
                                              <p:pRg st="0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CustomShape 1"/>
          <p:cNvSpPr/>
          <p:nvPr/>
        </p:nvSpPr>
        <p:spPr>
          <a:xfrm>
            <a:off x="691920" y="504000"/>
            <a:ext cx="8595000" cy="1319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0" lang="ru-RU" sz="2600" spc="-1" strike="noStrike">
                <a:solidFill>
                  <a:srgbClr val="5c2d91"/>
                </a:solidFill>
                <a:latin typeface="Trebuchet MS"/>
                <a:ea typeface="Times New Roman"/>
              </a:rPr>
              <a:t>Использование на уроках английского языка подобного рода заданий способствует     развитию     </a:t>
            </a:r>
            <a:r>
              <a:rPr b="0" lang="ru-RU" sz="2600" spc="-1" strike="noStrike">
                <a:solidFill>
                  <a:srgbClr val="ed1c24"/>
                </a:solidFill>
                <a:latin typeface="Trebuchet MS"/>
                <a:ea typeface="Times New Roman"/>
              </a:rPr>
              <a:t>функциональной     грамотности</a:t>
            </a:r>
            <a:r>
              <a:rPr b="0" lang="ru-RU" sz="2600" spc="-1" strike="noStrike">
                <a:solidFill>
                  <a:srgbClr val="5c2d91"/>
                </a:solidFill>
                <a:latin typeface="Trebuchet MS"/>
                <a:ea typeface="Times New Roman"/>
              </a:rPr>
              <a:t>     учащихся, </a:t>
            </a:r>
            <a:r>
              <a:rPr b="0" lang="ru-RU" sz="2600" spc="-1" strike="noStrike">
                <a:solidFill>
                  <a:srgbClr val="ed1c24"/>
                </a:solidFill>
                <a:latin typeface="Trebuchet MS"/>
                <a:ea typeface="Times New Roman"/>
              </a:rPr>
              <a:t>грамотности чтения</a:t>
            </a:r>
            <a:r>
              <a:rPr b="0" lang="ru-RU" sz="2600" spc="-1" strike="noStrike">
                <a:solidFill>
                  <a:srgbClr val="5c2d91"/>
                </a:solidFill>
                <a:latin typeface="Trebuchet MS"/>
                <a:ea typeface="Times New Roman"/>
              </a:rPr>
              <a:t> и комплексному освоению учащимися основных видов речевой  деятельности,  а также  развивает  творческое  мышление, приучает учащихся к внимательному и вдумчивому отношению к тексту. </a:t>
            </a:r>
            <a:endParaRPr b="0" lang="ru-RU" sz="2600" spc="-1" strike="noStrike">
              <a:latin typeface="Arial"/>
            </a:endParaRPr>
          </a:p>
          <a:p>
            <a:r>
              <a:rPr b="0" lang="ru-RU" sz="2600" spc="-1" strike="noStrike">
                <a:solidFill>
                  <a:srgbClr val="ed1c24"/>
                </a:solidFill>
                <a:latin typeface="Trebuchet MS"/>
                <a:ea typeface="Times New Roman"/>
              </a:rPr>
              <a:t>Формирование функциональной грамотности</a:t>
            </a:r>
            <a:r>
              <a:rPr b="0" lang="ru-RU" sz="2600" spc="-1" strike="noStrike">
                <a:solidFill>
                  <a:srgbClr val="5c2d91"/>
                </a:solidFill>
                <a:latin typeface="Trebuchet MS"/>
                <a:ea typeface="Times New Roman"/>
              </a:rPr>
              <a:t> средствами иностранного  языка – это  залог успешного применения иностранного  языка в различных сферах деятельности, развитие обучающегося как успешной личности и его дальнейшее саморазвитие. </a:t>
            </a:r>
            <a:endParaRPr b="0" lang="ru-RU" sz="2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2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2600" spc="-1" strike="noStrike">
              <a:latin typeface="Arial"/>
            </a:endParaRPr>
          </a:p>
        </p:txBody>
      </p:sp>
      <p:sp>
        <p:nvSpPr>
          <p:cNvPr id="86" name="CustomShape 2"/>
          <p:cNvSpPr/>
          <p:nvPr/>
        </p:nvSpPr>
        <p:spPr>
          <a:xfrm>
            <a:off x="677160" y="2160720"/>
            <a:ext cx="8595000" cy="387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p:timing>
    <p:tnLst>
      <p:par>
        <p:cTn id="325" dur="indefinite" restart="never" nodeType="tmRoot">
          <p:childTnLst>
            <p:seq>
              <p:cTn id="326" dur="indefinite" nodeType="mainSeq">
                <p:childTnLst>
                  <p:par>
                    <p:cTn id="327" fill="hold">
                      <p:stCondLst>
                        <p:cond delay="indefinite"/>
                      </p:stCondLst>
                      <p:childTnLst>
                        <p:par>
                          <p:cTn id="328" fill="hold">
                            <p:stCondLst>
                              <p:cond delay="0"/>
                            </p:stCondLst>
                            <p:childTnLst>
                              <p:par>
                                <p:cTn id="329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31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3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3" fill="hold">
                      <p:stCondLst>
                        <p:cond delay="indefinite"/>
                      </p:stCondLst>
                      <p:childTnLst>
                        <p:par>
                          <p:cTn id="334" fill="hold">
                            <p:stCondLst>
                              <p:cond delay="0"/>
                            </p:stCondLst>
                            <p:childTnLst>
                              <p:par>
                                <p:cTn id="335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txEl>
                                              <p:pRg st="0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37" dur="500" fill="hold"/>
                                        <p:tgtEl>
                                          <p:spTgt spid="86">
                                            <p:txEl>
                                              <p:pRg st="0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38" dur="500" fill="hold"/>
                                        <p:tgtEl>
                                          <p:spTgt spid="86">
                                            <p:txEl>
                                              <p:pRg st="0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CustomShape 1"/>
          <p:cNvSpPr/>
          <p:nvPr/>
        </p:nvSpPr>
        <p:spPr>
          <a:xfrm>
            <a:off x="677160" y="609480"/>
            <a:ext cx="8595000" cy="1319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0" lang="ru-RU" sz="3600" spc="-1" strike="noStrike">
                <a:solidFill>
                  <a:srgbClr val="ef413d"/>
                </a:solidFill>
                <a:latin typeface="Trebuchet MS"/>
                <a:ea typeface="Times New Roman"/>
              </a:rPr>
              <a:t>Функциональная  грамотность</a:t>
            </a:r>
            <a:r>
              <a:rPr b="0" lang="ru-RU" sz="3600" spc="-1" strike="noStrike">
                <a:solidFill>
                  <a:srgbClr val="5fcbef"/>
                </a:solidFill>
                <a:latin typeface="Trebuchet MS"/>
                <a:ea typeface="Times New Roman"/>
              </a:rPr>
              <a:t> </a:t>
            </a:r>
            <a:r>
              <a:rPr b="0" lang="ru-RU" sz="3600" spc="-1" strike="noStrike">
                <a:solidFill>
                  <a:srgbClr val="000000"/>
                </a:solidFill>
                <a:latin typeface="Trebuchet MS"/>
                <a:ea typeface="Times New Roman"/>
              </a:rPr>
              <a:t>– это  умение  применить  полученные  знания иностранного  языка  на  практике,  т.е.  уметь  свободно  общаться:  говорить, читать  и  писать  на  иностранном  языке.</a:t>
            </a:r>
            <a:endParaRPr b="0" lang="ru-RU" sz="3600" spc="-1" strike="noStrike">
              <a:latin typeface="Arial"/>
            </a:endParaRPr>
          </a:p>
        </p:txBody>
      </p:sp>
      <p:sp>
        <p:nvSpPr>
          <p:cNvPr id="52" name="CustomShape 2"/>
          <p:cNvSpPr/>
          <p:nvPr/>
        </p:nvSpPr>
        <p:spPr>
          <a:xfrm>
            <a:off x="432000" y="1951920"/>
            <a:ext cx="8595000" cy="387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p:timing>
    <p:tnLst>
      <p:par>
        <p:cTn id="9" dur="indefinite" restart="never" nodeType="tmRoot">
          <p:childTnLst>
            <p:seq>
              <p:cTn id="10" dur="indefinite" nodeType="mainSeq">
                <p:childTnLst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nodeType="clickEffect" fill="hold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1" dur="500" fill="hold"/>
                                        <p:tgtEl>
                                          <p:spTgt spid="52">
                                            <p:txEl>
                                              <p:pRg st="0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2" dur="500" fill="hold"/>
                                        <p:tgtEl>
                                          <p:spTgt spid="52">
                                            <p:txEl>
                                              <p:pRg st="0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7" dur="500" fill="hold"/>
                                        <p:tgtEl>
                                          <p:spTgt spid="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8" dur="500" fill="hold"/>
                                        <p:tgtEl>
                                          <p:spTgt spid="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3" dur="500" fill="hold"/>
                                        <p:tgtEl>
                                          <p:spTgt spid="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4" dur="500" fill="hold"/>
                                        <p:tgtEl>
                                          <p:spTgt spid="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9" dur="500" fill="hold"/>
                                        <p:tgtEl>
                                          <p:spTgt spid="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0" dur="500" fill="hold"/>
                                        <p:tgtEl>
                                          <p:spTgt spid="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5" dur="500" fill="hold"/>
                                        <p:tgtEl>
                                          <p:spTgt spid="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6" dur="500" fill="hold"/>
                                        <p:tgtEl>
                                          <p:spTgt spid="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CustomShape 1"/>
          <p:cNvSpPr/>
          <p:nvPr/>
        </p:nvSpPr>
        <p:spPr>
          <a:xfrm>
            <a:off x="677160" y="1512000"/>
            <a:ext cx="8595000" cy="2591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0" lang="ru-RU" sz="3600" spc="-1" strike="noStrike">
                <a:solidFill>
                  <a:srgbClr val="5c2d91"/>
                </a:solidFill>
                <a:latin typeface="Trebuchet MS"/>
                <a:ea typeface="Times New Roman"/>
              </a:rPr>
              <a:t>Фрагменты урока английского языка, направленные на развитие функциональной и читательской грамотности.</a:t>
            </a:r>
            <a:endParaRPr b="0" lang="ru-RU" sz="3600" spc="-1" strike="noStrike">
              <a:latin typeface="Arial"/>
            </a:endParaRPr>
          </a:p>
          <a:p>
            <a:endParaRPr b="0" lang="ru-RU" sz="3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3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3600" spc="-1" strike="noStrike">
              <a:latin typeface="Arial"/>
            </a:endParaRPr>
          </a:p>
        </p:txBody>
      </p:sp>
      <p:sp>
        <p:nvSpPr>
          <p:cNvPr id="88" name="CustomShape 2"/>
          <p:cNvSpPr/>
          <p:nvPr/>
        </p:nvSpPr>
        <p:spPr>
          <a:xfrm>
            <a:off x="677160" y="2160720"/>
            <a:ext cx="8595000" cy="387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p:timing>
    <p:tnLst>
      <p:par>
        <p:cTn id="339" dur="indefinite" restart="never" nodeType="tmRoot">
          <p:childTnLst>
            <p:seq>
              <p:cTn id="340" dur="indefinite" nodeType="mainSeq">
                <p:childTnLst>
                  <p:par>
                    <p:cTn id="341" fill="hold">
                      <p:stCondLst>
                        <p:cond delay="indefinite"/>
                      </p:stCondLst>
                      <p:childTnLst>
                        <p:par>
                          <p:cTn id="342" fill="hold">
                            <p:stCondLst>
                              <p:cond delay="0"/>
                            </p:stCondLst>
                            <p:childTnLst>
                              <p:par>
                                <p:cTn id="343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45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46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7" fill="hold">
                      <p:stCondLst>
                        <p:cond delay="indefinite"/>
                      </p:stCondLst>
                      <p:childTnLst>
                        <p:par>
                          <p:cTn id="348" fill="hold">
                            <p:stCondLst>
                              <p:cond delay="0"/>
                            </p:stCondLst>
                            <p:childTnLst>
                              <p:par>
                                <p:cTn id="349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51" dur="500" fill="hold"/>
                                        <p:tgtEl>
                                          <p:spTgt spid="88">
                                            <p:txEl>
                                              <p:pRg st="0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52" dur="500" fill="hold"/>
                                        <p:tgtEl>
                                          <p:spTgt spid="88">
                                            <p:txEl>
                                              <p:pRg st="0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CustomShape 1"/>
          <p:cNvSpPr/>
          <p:nvPr/>
        </p:nvSpPr>
        <p:spPr>
          <a:xfrm>
            <a:off x="677160" y="609480"/>
            <a:ext cx="8595000" cy="1319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ru-RU" sz="2600" spc="-1" strike="noStrike">
                <a:solidFill>
                  <a:srgbClr val="ed1c24"/>
                </a:solidFill>
                <a:latin typeface="Trebuchet MS"/>
                <a:ea typeface="Times New Roman"/>
              </a:rPr>
              <a:t>На этом этапе учитель может предложить учащимся: </a:t>
            </a:r>
            <a:endParaRPr b="0" lang="ru-RU" sz="2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2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2600" spc="-1" strike="noStrike">
              <a:latin typeface="Arial"/>
            </a:endParaRPr>
          </a:p>
        </p:txBody>
      </p:sp>
      <p:sp>
        <p:nvSpPr>
          <p:cNvPr id="90" name="CustomShape 2"/>
          <p:cNvSpPr/>
          <p:nvPr/>
        </p:nvSpPr>
        <p:spPr>
          <a:xfrm>
            <a:off x="677160" y="2160720"/>
            <a:ext cx="8595000" cy="387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91" name="" descr=""/>
          <p:cNvPicPr/>
          <p:nvPr/>
        </p:nvPicPr>
        <p:blipFill>
          <a:blip r:embed="rId1"/>
          <a:stretch/>
        </p:blipFill>
        <p:spPr>
          <a:xfrm>
            <a:off x="216000" y="216000"/>
            <a:ext cx="11879280" cy="65512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353" dur="indefinite" restart="never" nodeType="tmRoot">
          <p:childTnLst>
            <p:seq>
              <p:cTn id="354" dur="indefinite" nodeType="mainSeq">
                <p:childTnLst>
                  <p:par>
                    <p:cTn id="355" fill="hold">
                      <p:stCondLst>
                        <p:cond delay="indefinite"/>
                      </p:stCondLst>
                      <p:childTnLst>
                        <p:par>
                          <p:cTn id="356" fill="hold">
                            <p:stCondLst>
                              <p:cond delay="0"/>
                            </p:stCondLst>
                            <p:childTnLst>
                              <p:par>
                                <p:cTn id="357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5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6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1" fill="hold">
                      <p:stCondLst>
                        <p:cond delay="indefinite"/>
                      </p:stCondLst>
                      <p:childTnLst>
                        <p:par>
                          <p:cTn id="362" fill="hold">
                            <p:stCondLst>
                              <p:cond delay="0"/>
                            </p:stCondLst>
                            <p:childTnLst>
                              <p:par>
                                <p:cTn id="363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0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65" dur="500" fill="hold"/>
                                        <p:tgtEl>
                                          <p:spTgt spid="90">
                                            <p:txEl>
                                              <p:pRg st="0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66" dur="500" fill="hold"/>
                                        <p:tgtEl>
                                          <p:spTgt spid="90">
                                            <p:txEl>
                                              <p:pRg st="0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CustomShape 1"/>
          <p:cNvSpPr/>
          <p:nvPr/>
        </p:nvSpPr>
        <p:spPr>
          <a:xfrm>
            <a:off x="677160" y="609480"/>
            <a:ext cx="8595000" cy="1319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0" lang="ru-RU" sz="2600" spc="-1" strike="noStrike">
                <a:solidFill>
                  <a:srgbClr val="5c2d91"/>
                </a:solidFill>
                <a:latin typeface="Trebuchet MS"/>
                <a:ea typeface="Times New Roman"/>
              </a:rPr>
              <a:t>Задания на предтекстовом этапе.</a:t>
            </a:r>
            <a:endParaRPr b="0" lang="ru-RU" sz="2600" spc="-1" strike="noStrike">
              <a:latin typeface="Arial"/>
            </a:endParaRPr>
          </a:p>
          <a:p>
            <a:endParaRPr b="0" lang="ru-RU" sz="2600" spc="-1" strike="noStrike">
              <a:latin typeface="Arial"/>
            </a:endParaRPr>
          </a:p>
          <a:p>
            <a:r>
              <a:rPr b="0" lang="ru-RU" sz="2000" spc="-1" strike="noStrike">
                <a:solidFill>
                  <a:srgbClr val="ed1c24"/>
                </a:solidFill>
                <a:latin typeface="Trebuchet MS"/>
                <a:ea typeface="Times New Roman"/>
              </a:rPr>
              <a:t>Task 1.</a:t>
            </a:r>
            <a:r>
              <a:rPr b="0" lang="ru-RU" sz="2000" spc="-1" strike="noStrike">
                <a:solidFill>
                  <a:srgbClr val="000000"/>
                </a:solidFill>
                <a:latin typeface="Trebuchet MS"/>
                <a:ea typeface="Times New Roman"/>
              </a:rPr>
              <a:t> Look at the picture, read the name of the text and say what it can be about. (Посмотрите на фото, прочитайте заглавие и скажите, о чем будет идти речь в тексте)</a:t>
            </a:r>
            <a:endParaRPr b="0" lang="ru-RU" sz="2000" spc="-1" strike="noStrike">
              <a:latin typeface="Arial"/>
            </a:endParaRPr>
          </a:p>
          <a:p>
            <a:endParaRPr b="0" lang="ru-RU" sz="2000" spc="-1" strike="noStrike">
              <a:latin typeface="Arial"/>
            </a:endParaRPr>
          </a:p>
          <a:p>
            <a:r>
              <a:rPr b="0" lang="ru-RU" sz="2000" spc="-1" strike="noStrike">
                <a:solidFill>
                  <a:srgbClr val="ed1c24"/>
                </a:solidFill>
                <a:latin typeface="Trebuchet MS"/>
                <a:ea typeface="Times New Roman"/>
              </a:rPr>
              <a:t>Task 2.</a:t>
            </a:r>
            <a:r>
              <a:rPr b="0" lang="ru-RU" sz="2000" spc="-1" strike="noStrike">
                <a:solidFill>
                  <a:srgbClr val="000000"/>
                </a:solidFill>
                <a:latin typeface="Trebuchet MS"/>
                <a:ea typeface="Times New Roman"/>
              </a:rPr>
              <a:t> Underline international words in these statements, say what they mean in English and in Russian. (Подчеркните в данных утверждениях интернациональные слова, определите их значение в английском и русском языках)</a:t>
            </a:r>
            <a:endParaRPr b="0" lang="ru-RU" sz="2000" spc="-1" strike="noStrike">
              <a:latin typeface="Arial"/>
            </a:endParaRPr>
          </a:p>
          <a:p>
            <a:r>
              <a:rPr b="0" lang="ru-RU" sz="2000" spc="-1" strike="noStrike">
                <a:solidFill>
                  <a:srgbClr val="000000"/>
                </a:solidFill>
                <a:latin typeface="Trebuchet MS"/>
                <a:ea typeface="Times New Roman"/>
              </a:rPr>
              <a:t>1. The National Fun Run</a:t>
            </a:r>
            <a:endParaRPr b="0" lang="ru-RU" sz="2000" spc="-1" strike="noStrike">
              <a:latin typeface="Arial"/>
            </a:endParaRPr>
          </a:p>
          <a:p>
            <a:r>
              <a:rPr b="0" lang="ru-RU" sz="2000" spc="-1" strike="noStrike">
                <a:solidFill>
                  <a:srgbClr val="000000"/>
                </a:solidFill>
                <a:latin typeface="Trebuchet MS"/>
                <a:ea typeface="Times New Roman"/>
              </a:rPr>
              <a:t>2. work in offices</a:t>
            </a:r>
            <a:endParaRPr b="0" lang="ru-RU" sz="2000" spc="-1" strike="noStrike">
              <a:latin typeface="Arial"/>
            </a:endParaRPr>
          </a:p>
          <a:p>
            <a:r>
              <a:rPr b="0" lang="ru-RU" sz="2000" spc="-1" strike="noStrike">
                <a:solidFill>
                  <a:srgbClr val="000000"/>
                </a:solidFill>
                <a:latin typeface="Trebuchet MS"/>
                <a:ea typeface="Times New Roman"/>
              </a:rPr>
              <a:t>3. sit before computers</a:t>
            </a:r>
            <a:endParaRPr b="0" lang="ru-RU" sz="2000" spc="-1" strike="noStrike">
              <a:latin typeface="Arial"/>
            </a:endParaRPr>
          </a:p>
          <a:p>
            <a:r>
              <a:rPr b="0" lang="ru-RU" sz="2000" spc="-1" strike="noStrike">
                <a:solidFill>
                  <a:srgbClr val="000000"/>
                </a:solidFill>
                <a:latin typeface="Trebuchet MS"/>
                <a:ea typeface="Times New Roman"/>
              </a:rPr>
              <a:t>4. engineers and doctors think</a:t>
            </a:r>
            <a:endParaRPr b="0" lang="ru-RU" sz="2000" spc="-1" strike="noStrike">
              <a:latin typeface="Arial"/>
            </a:endParaRPr>
          </a:p>
          <a:p>
            <a:r>
              <a:rPr b="0" lang="ru-RU" sz="2000" spc="-1" strike="noStrike">
                <a:solidFill>
                  <a:srgbClr val="000000"/>
                </a:solidFill>
                <a:latin typeface="Trebuchet MS"/>
                <a:ea typeface="Times New Roman"/>
              </a:rPr>
              <a:t>5. bankers spend much time outdoors.</a:t>
            </a:r>
            <a:r>
              <a:rPr b="0" lang="ru-RU" sz="2200" spc="-1" strike="noStrike">
                <a:solidFill>
                  <a:srgbClr val="000000"/>
                </a:solidFill>
                <a:latin typeface="Trebuchet MS"/>
                <a:ea typeface="Times New Roman"/>
              </a:rPr>
              <a:t> </a:t>
            </a:r>
            <a:endParaRPr b="0" lang="ru-RU" sz="2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2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2200" spc="-1" strike="noStrike">
              <a:latin typeface="Arial"/>
            </a:endParaRPr>
          </a:p>
        </p:txBody>
      </p:sp>
      <p:sp>
        <p:nvSpPr>
          <p:cNvPr id="93" name="CustomShape 2"/>
          <p:cNvSpPr/>
          <p:nvPr/>
        </p:nvSpPr>
        <p:spPr>
          <a:xfrm>
            <a:off x="677160" y="2160720"/>
            <a:ext cx="8595000" cy="387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p:timing>
    <p:tnLst>
      <p:par>
        <p:cTn id="367" dur="indefinite" restart="never" nodeType="tmRoot">
          <p:childTnLst>
            <p:seq>
              <p:cTn id="368" dur="indefinite" nodeType="mainSeq">
                <p:childTnLst>
                  <p:par>
                    <p:cTn id="369" fill="hold">
                      <p:stCondLst>
                        <p:cond delay="indefinite"/>
                      </p:stCondLst>
                      <p:childTnLst>
                        <p:par>
                          <p:cTn id="370" fill="hold">
                            <p:stCondLst>
                              <p:cond delay="0"/>
                            </p:stCondLst>
                            <p:childTnLst>
                              <p:par>
                                <p:cTn id="371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7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7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5" fill="hold">
                      <p:stCondLst>
                        <p:cond delay="indefinite"/>
                      </p:stCondLst>
                      <p:childTnLst>
                        <p:par>
                          <p:cTn id="376" fill="hold">
                            <p:stCondLst>
                              <p:cond delay="0"/>
                            </p:stCondLst>
                            <p:childTnLst>
                              <p:par>
                                <p:cTn id="377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0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79" dur="500" fill="hold"/>
                                        <p:tgtEl>
                                          <p:spTgt spid="93">
                                            <p:txEl>
                                              <p:pRg st="0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80" dur="500" fill="hold"/>
                                        <p:tgtEl>
                                          <p:spTgt spid="93">
                                            <p:txEl>
                                              <p:pRg st="0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CustomShape 1"/>
          <p:cNvSpPr/>
          <p:nvPr/>
        </p:nvSpPr>
        <p:spPr>
          <a:xfrm>
            <a:off x="677160" y="609480"/>
            <a:ext cx="8595000" cy="1319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ed1c24"/>
                </a:solidFill>
                <a:latin typeface="Trebuchet MS"/>
                <a:ea typeface="Times New Roman"/>
              </a:rPr>
              <a:t>Task 3.</a:t>
            </a:r>
            <a:r>
              <a:rPr b="0" lang="ru-RU" sz="2000" spc="-1" strike="noStrike">
                <a:solidFill>
                  <a:srgbClr val="000000"/>
                </a:solidFill>
                <a:latin typeface="Trebuchet MS"/>
                <a:ea typeface="Times New Roman"/>
              </a:rPr>
              <a:t> Put the words and phrases from the text in the logical order. (Расположите слова и фразы, определяющие содержание текста, в последовательности происходящих событий).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000000"/>
                </a:solidFill>
                <a:latin typeface="Trebuchet MS"/>
                <a:ea typeface="Times New Roman"/>
              </a:rPr>
              <a:t>а) give no exercise                                                      (5)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000000"/>
                </a:solidFill>
                <a:latin typeface="Trebuchet MS"/>
                <a:ea typeface="Times New Roman"/>
              </a:rPr>
              <a:t>b) work in offices                                                        (3)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000000"/>
                </a:solidFill>
                <a:latin typeface="Trebuchet MS"/>
                <a:ea typeface="Times New Roman"/>
              </a:rPr>
              <a:t>c) understand                                                               (8)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000000"/>
                </a:solidFill>
                <a:latin typeface="Trebuchet MS"/>
                <a:ea typeface="Times New Roman"/>
              </a:rPr>
              <a:t>d) don’t stay at home                                                   (1)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000000"/>
                </a:solidFill>
                <a:latin typeface="Trebuchet MS"/>
                <a:ea typeface="Times New Roman"/>
              </a:rPr>
              <a:t>e) begin eating more vegetables and fruit                   (6)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000000"/>
                </a:solidFill>
                <a:latin typeface="Trebuchet MS"/>
                <a:ea typeface="Times New Roman"/>
              </a:rPr>
              <a:t>f) will help you                                                            (9)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000000"/>
                </a:solidFill>
                <a:latin typeface="Trebuchet MS"/>
                <a:ea typeface="Times New Roman"/>
              </a:rPr>
              <a:t>g) to take part in                                                          (2)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000000"/>
                </a:solidFill>
                <a:latin typeface="Trebuchet MS"/>
                <a:ea typeface="Times New Roman"/>
              </a:rPr>
              <a:t>h) sit before computers all day                                    (4)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000000"/>
                </a:solidFill>
                <a:latin typeface="Trebuchet MS"/>
                <a:ea typeface="Times New Roman"/>
              </a:rPr>
              <a:t>i) spend much time outdoors                                       (7): 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2000" spc="-1" strike="noStrike">
              <a:latin typeface="Arial"/>
            </a:endParaRPr>
          </a:p>
        </p:txBody>
      </p:sp>
      <p:sp>
        <p:nvSpPr>
          <p:cNvPr id="95" name="CustomShape 2"/>
          <p:cNvSpPr/>
          <p:nvPr/>
        </p:nvSpPr>
        <p:spPr>
          <a:xfrm>
            <a:off x="677160" y="2160720"/>
            <a:ext cx="8595000" cy="387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p:timing>
    <p:tnLst>
      <p:par>
        <p:cTn id="381" dur="indefinite" restart="never" nodeType="tmRoot">
          <p:childTnLst>
            <p:seq>
              <p:cTn id="382" dur="indefinite" nodeType="mainSeq">
                <p:childTnLst>
                  <p:par>
                    <p:cTn id="383" fill="hold">
                      <p:stCondLst>
                        <p:cond delay="indefinite"/>
                      </p:stCondLst>
                      <p:childTnLst>
                        <p:par>
                          <p:cTn id="384" fill="hold">
                            <p:stCondLst>
                              <p:cond delay="0"/>
                            </p:stCondLst>
                            <p:childTnLst>
                              <p:par>
                                <p:cTn id="385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8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8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9" fill="hold">
                      <p:stCondLst>
                        <p:cond delay="indefinite"/>
                      </p:stCondLst>
                      <p:childTnLst>
                        <p:par>
                          <p:cTn id="390" fill="hold">
                            <p:stCondLst>
                              <p:cond delay="0"/>
                            </p:stCondLst>
                            <p:childTnLst>
                              <p:par>
                                <p:cTn id="391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st="0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93" dur="500" fill="hold"/>
                                        <p:tgtEl>
                                          <p:spTgt spid="95">
                                            <p:txEl>
                                              <p:pRg st="0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94" dur="500" fill="hold"/>
                                        <p:tgtEl>
                                          <p:spTgt spid="95">
                                            <p:txEl>
                                              <p:pRg st="0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CustomShape 1"/>
          <p:cNvSpPr/>
          <p:nvPr/>
        </p:nvSpPr>
        <p:spPr>
          <a:xfrm>
            <a:off x="677160" y="360000"/>
            <a:ext cx="8595000" cy="1568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ru-RU" sz="2600" spc="-1" strike="noStrike">
                <a:solidFill>
                  <a:srgbClr val="5c2d91"/>
                </a:solidFill>
                <a:latin typeface="Trebuchet MS"/>
                <a:ea typeface="Times New Roman"/>
              </a:rPr>
              <a:t>Задания на текстовом этапе.</a:t>
            </a:r>
            <a:endParaRPr b="0" lang="ru-RU" sz="2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2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ed1c24"/>
                </a:solidFill>
                <a:latin typeface="Trebuchet MS"/>
                <a:ea typeface="Times New Roman"/>
              </a:rPr>
              <a:t>Task 4</a:t>
            </a:r>
            <a:r>
              <a:rPr b="0" lang="ru-RU" sz="2000" spc="-1" strike="noStrike">
                <a:solidFill>
                  <a:srgbClr val="000000"/>
                </a:solidFill>
                <a:latin typeface="Trebuchet MS"/>
                <a:ea typeface="Times New Roman"/>
              </a:rPr>
              <a:t>. Complete the sentences. (Закончите предложения — задание на множественный выбор)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000000"/>
                </a:solidFill>
                <a:latin typeface="Trebuchet MS"/>
                <a:ea typeface="Times New Roman"/>
              </a:rPr>
              <a:t>1. Doctors say that now many people are …….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000000"/>
                </a:solidFill>
                <a:latin typeface="Trebuchet MS"/>
                <a:ea typeface="Times New Roman"/>
              </a:rPr>
              <a:t>a) happy and fit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000000"/>
                </a:solidFill>
                <a:latin typeface="Trebuchet MS"/>
                <a:ea typeface="Times New Roman"/>
              </a:rPr>
              <a:t>b) happy and not fit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000000"/>
                </a:solidFill>
                <a:latin typeface="Trebuchet MS"/>
                <a:ea typeface="Times New Roman"/>
              </a:rPr>
              <a:t>c) not happy and not fit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000000"/>
                </a:solidFill>
                <a:latin typeface="Trebuchet MS"/>
                <a:ea typeface="Times New Roman"/>
              </a:rPr>
              <a:t>2. Once a year …….of people go to Hyde Park to take part in the National Fun Run.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000000"/>
                </a:solidFill>
                <a:latin typeface="Trebuchet MS"/>
                <a:ea typeface="Times New Roman"/>
              </a:rPr>
              <a:t>a) hundreds                 b) millions                      c) thousands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000000"/>
                </a:solidFill>
                <a:latin typeface="Trebuchet MS"/>
                <a:ea typeface="Times New Roman"/>
              </a:rPr>
              <a:t>3. A lot of office jobs ……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000000"/>
                </a:solidFill>
                <a:latin typeface="Trebuchet MS"/>
                <a:ea typeface="Times New Roman"/>
              </a:rPr>
              <a:t>a) don’t help people to keep fit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000000"/>
                </a:solidFill>
                <a:latin typeface="Trebuchet MS"/>
                <a:ea typeface="Times New Roman"/>
              </a:rPr>
              <a:t>b) help people to keep fit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000000"/>
                </a:solidFill>
                <a:latin typeface="Trebuchet MS"/>
                <a:ea typeface="Times New Roman"/>
              </a:rPr>
              <a:t>c) are good for people’s health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000000"/>
                </a:solidFill>
                <a:latin typeface="Trebuchet MS"/>
                <a:ea typeface="Times New Roman"/>
              </a:rPr>
              <a:t>4. Running is good for people of ……..jobs.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000000"/>
                </a:solidFill>
                <a:latin typeface="Trebuchet MS"/>
                <a:ea typeface="Times New Roman"/>
              </a:rPr>
              <a:t>a) difficult                  b) different                     c) outdoor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000000"/>
                </a:solidFill>
                <a:latin typeface="Trebuchet MS"/>
                <a:ea typeface="Times New Roman"/>
              </a:rPr>
              <a:t>5. Start doing different kinds of …… if you are not fit.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000000"/>
                </a:solidFill>
                <a:latin typeface="Trebuchet MS"/>
                <a:ea typeface="Times New Roman"/>
              </a:rPr>
              <a:t>a) exercise                  b) games                         c) jobs</a:t>
            </a:r>
            <a:r>
              <a:rPr b="0" lang="ru-RU" sz="2000" spc="-1" strike="noStrike">
                <a:solidFill>
                  <a:srgbClr val="ed1c24"/>
                </a:solidFill>
                <a:latin typeface="Trebuchet MS"/>
                <a:ea typeface="Times New Roman"/>
              </a:rPr>
              <a:t> 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2000" spc="-1" strike="noStrike">
              <a:latin typeface="Arial"/>
            </a:endParaRPr>
          </a:p>
        </p:txBody>
      </p:sp>
      <p:sp>
        <p:nvSpPr>
          <p:cNvPr id="97" name="CustomShape 2"/>
          <p:cNvSpPr/>
          <p:nvPr/>
        </p:nvSpPr>
        <p:spPr>
          <a:xfrm>
            <a:off x="677160" y="2160720"/>
            <a:ext cx="8595000" cy="387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p:timing>
    <p:tnLst>
      <p:par>
        <p:cTn id="395" dur="indefinite" restart="never" nodeType="tmRoot">
          <p:childTnLst>
            <p:seq>
              <p:cTn id="396" dur="indefinite" nodeType="mainSeq">
                <p:childTnLst>
                  <p:par>
                    <p:cTn id="397" fill="hold">
                      <p:stCondLst>
                        <p:cond delay="indefinite"/>
                      </p:stCondLst>
                      <p:childTnLst>
                        <p:par>
                          <p:cTn id="398" fill="hold">
                            <p:stCondLst>
                              <p:cond delay="0"/>
                            </p:stCondLst>
                            <p:childTnLst>
                              <p:par>
                                <p:cTn id="399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0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0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3" fill="hold">
                      <p:stCondLst>
                        <p:cond delay="indefinite"/>
                      </p:stCondLst>
                      <p:childTnLst>
                        <p:par>
                          <p:cTn id="404" fill="hold">
                            <p:stCondLst>
                              <p:cond delay="0"/>
                            </p:stCondLst>
                            <p:childTnLst>
                              <p:par>
                                <p:cTn id="405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st="0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07" dur="500" fill="hold"/>
                                        <p:tgtEl>
                                          <p:spTgt spid="97">
                                            <p:txEl>
                                              <p:pRg st="0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08" dur="500" fill="hold"/>
                                        <p:tgtEl>
                                          <p:spTgt spid="97">
                                            <p:txEl>
                                              <p:pRg st="0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CustomShape 1"/>
          <p:cNvSpPr/>
          <p:nvPr/>
        </p:nvSpPr>
        <p:spPr>
          <a:xfrm>
            <a:off x="677160" y="609480"/>
            <a:ext cx="8595000" cy="1319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ed1c24"/>
                </a:solidFill>
                <a:latin typeface="Trebuchet MS"/>
                <a:ea typeface="Times New Roman"/>
              </a:rPr>
              <a:t>Task 5. </a:t>
            </a:r>
            <a:r>
              <a:rPr b="0" lang="ru-RU" sz="2000" spc="-1" strike="noStrike">
                <a:solidFill>
                  <a:srgbClr val="000000"/>
                </a:solidFill>
                <a:latin typeface="Trebuchet MS"/>
                <a:ea typeface="Times New Roman"/>
              </a:rPr>
              <a:t>Answer the questions. (Ответьте на вопросы)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000000"/>
                </a:solidFill>
                <a:latin typeface="Trebuchet MS"/>
                <a:ea typeface="Times New Roman"/>
              </a:rPr>
              <a:t>1. What is the problem that doctors talk about?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000000"/>
                </a:solidFill>
                <a:latin typeface="Trebuchet MS"/>
                <a:ea typeface="Times New Roman"/>
              </a:rPr>
              <a:t>2. Is running good for people?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000000"/>
                </a:solidFill>
                <a:latin typeface="Trebuchet MS"/>
                <a:ea typeface="Times New Roman"/>
              </a:rPr>
              <a:t>3. Why do thousands of people in London go to Hyde Park?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000000"/>
                </a:solidFill>
                <a:latin typeface="Trebuchet MS"/>
                <a:ea typeface="Times New Roman"/>
              </a:rPr>
              <a:t>4. What are Fun Runners by professions?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000000"/>
                </a:solidFill>
                <a:latin typeface="Trebuchet MS"/>
                <a:ea typeface="Times New Roman"/>
              </a:rPr>
              <a:t>5. Why do people think it is good for them to start running?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000000"/>
                </a:solidFill>
                <a:latin typeface="Trebuchet MS"/>
                <a:ea typeface="Times New Roman"/>
              </a:rPr>
              <a:t>6. What exercises can people do to be fit?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ed1c24"/>
                </a:solidFill>
                <a:latin typeface="Trebuchet MS"/>
                <a:ea typeface="Times New Roman"/>
              </a:rPr>
              <a:t>Task 6.</a:t>
            </a:r>
            <a:r>
              <a:rPr b="0" lang="ru-RU" sz="2000" spc="-1" strike="noStrike">
                <a:solidFill>
                  <a:srgbClr val="000000"/>
                </a:solidFill>
                <a:latin typeface="Trebuchet MS"/>
                <a:ea typeface="Times New Roman"/>
              </a:rPr>
              <a:t> While reading the text fill in the table. (Во время чтения текста заполните таблицу)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600" spc="-1" strike="noStrike">
                <a:solidFill>
                  <a:srgbClr val="ed1c24"/>
                </a:solidFill>
                <a:latin typeface="Trebuchet MS"/>
                <a:ea typeface="Times New Roman"/>
              </a:rPr>
              <a:t>: </a:t>
            </a:r>
            <a:endParaRPr b="0" lang="ru-RU" sz="2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2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2600" spc="-1" strike="noStrike">
              <a:latin typeface="Arial"/>
            </a:endParaRPr>
          </a:p>
        </p:txBody>
      </p:sp>
      <p:sp>
        <p:nvSpPr>
          <p:cNvPr id="99" name="CustomShape 2"/>
          <p:cNvSpPr/>
          <p:nvPr/>
        </p:nvSpPr>
        <p:spPr>
          <a:xfrm>
            <a:off x="677160" y="2160720"/>
            <a:ext cx="8595000" cy="387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graphicFrame>
        <p:nvGraphicFramePr>
          <p:cNvPr id="100" name="Table 3"/>
          <p:cNvGraphicFramePr/>
          <p:nvPr/>
        </p:nvGraphicFramePr>
        <p:xfrm>
          <a:off x="792000" y="4075560"/>
          <a:ext cx="8480160" cy="1439280"/>
        </p:xfrm>
        <a:graphic>
          <a:graphicData uri="http://schemas.openxmlformats.org/drawingml/2006/table">
            <a:tbl>
              <a:tblPr/>
              <a:tblGrid>
                <a:gridCol w="1695240"/>
                <a:gridCol w="1695240"/>
                <a:gridCol w="1695240"/>
                <a:gridCol w="1695240"/>
                <a:gridCol w="1699200"/>
              </a:tblGrid>
              <a:tr h="719640">
                <a:tc>
                  <a:txBody>
                    <a:bodyPr lIns="90000" rIns="90000" tIns="46800" bIns="46800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Trebuchet MS"/>
                          <a:ea typeface="Times New Roman"/>
                        </a:rPr>
                        <a:t>Who?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90000" rIns="90000" tIns="46800" bIns="46800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Trebuchet MS"/>
                          <a:ea typeface="Times New Roman"/>
                        </a:rPr>
                        <a:t>What?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90000" rIns="90000" tIns="46800" bIns="46800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Trebuchet MS"/>
                          <a:ea typeface="Times New Roman"/>
                        </a:rPr>
                        <a:t>Where?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90000" rIns="90000" tIns="46800" bIns="46800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Trebuchet MS"/>
                          <a:ea typeface="Times New Roman"/>
                        </a:rPr>
                        <a:t>When?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90000" rIns="90000" tIns="46800" bIns="46800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Trebuchet MS"/>
                          <a:ea typeface="Times New Roman"/>
                        </a:rPr>
                        <a:t>Why?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</a:tr>
              <a:tr h="720000">
                <a:tc>
                  <a:tcPr marL="90000" marR="90000"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cPr marL="90000" marR="90000"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cPr marL="90000" marR="90000"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cPr marL="90000" marR="90000"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cPr marL="90000" marR="90000"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timing>
    <p:tnLst>
      <p:par>
        <p:cTn id="409" dur="indefinite" restart="never" nodeType="tmRoot">
          <p:childTnLst>
            <p:seq>
              <p:cTn id="410" dur="indefinite" nodeType="mainSeq">
                <p:childTnLst>
                  <p:par>
                    <p:cTn id="411" fill="hold">
                      <p:stCondLst>
                        <p:cond delay="indefinite"/>
                      </p:stCondLst>
                      <p:childTnLst>
                        <p:par>
                          <p:cTn id="412" fill="hold">
                            <p:stCondLst>
                              <p:cond delay="0"/>
                            </p:stCondLst>
                            <p:childTnLst>
                              <p:par>
                                <p:cTn id="413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1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16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7" fill="hold">
                      <p:stCondLst>
                        <p:cond delay="indefinite"/>
                      </p:stCondLst>
                      <p:childTnLst>
                        <p:par>
                          <p:cTn id="418" fill="hold">
                            <p:stCondLst>
                              <p:cond delay="0"/>
                            </p:stCondLst>
                            <p:childTnLst>
                              <p:par>
                                <p:cTn id="419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st="0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21" dur="500" fill="hold"/>
                                        <p:tgtEl>
                                          <p:spTgt spid="99">
                                            <p:txEl>
                                              <p:pRg st="0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22" dur="500" fill="hold"/>
                                        <p:tgtEl>
                                          <p:spTgt spid="99">
                                            <p:txEl>
                                              <p:pRg st="0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CustomShape 1"/>
          <p:cNvSpPr/>
          <p:nvPr/>
        </p:nvSpPr>
        <p:spPr>
          <a:xfrm>
            <a:off x="677160" y="609480"/>
            <a:ext cx="8595000" cy="1319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ru-RU" sz="2600" spc="-1" strike="noStrike">
                <a:solidFill>
                  <a:srgbClr val="ed1c24"/>
                </a:solidFill>
                <a:latin typeface="Trebuchet MS"/>
                <a:ea typeface="Times New Roman"/>
              </a:rPr>
              <a:t>Задания на послетекстовом этапе. </a:t>
            </a:r>
            <a:endParaRPr b="0" lang="ru-RU" sz="2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2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ed1c24"/>
                </a:solidFill>
                <a:latin typeface="Trebuchet MS"/>
                <a:ea typeface="Times New Roman"/>
              </a:rPr>
              <a:t>Task 7.</a:t>
            </a:r>
            <a:r>
              <a:rPr b="0" lang="ru-RU" sz="2000" spc="-1" strike="noStrike">
                <a:solidFill>
                  <a:srgbClr val="000000"/>
                </a:solidFill>
                <a:latin typeface="Trebuchet MS"/>
                <a:ea typeface="Times New Roman"/>
              </a:rPr>
              <a:t> Say what you think about the National Fun Run. (Скажите что вы думаете об общенациональном соревновании по бегу)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ed1c24"/>
                </a:solidFill>
                <a:latin typeface="Trebuchet MS"/>
                <a:ea typeface="Times New Roman"/>
              </a:rPr>
              <a:t>Task 8.</a:t>
            </a:r>
            <a:r>
              <a:rPr b="0" lang="ru-RU" sz="2000" spc="-1" strike="noStrike">
                <a:solidFill>
                  <a:srgbClr val="000000"/>
                </a:solidFill>
                <a:latin typeface="Trebuchet MS"/>
                <a:ea typeface="Times New Roman"/>
              </a:rPr>
              <a:t> Agree or disagree with these statements. (Согласитесь или опровергните эти утверждения)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000000"/>
                </a:solidFill>
                <a:latin typeface="Trebuchet MS"/>
                <a:ea typeface="Times New Roman"/>
              </a:rPr>
              <a:t>1. Many people are fit and happy now.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000000"/>
                </a:solidFill>
                <a:latin typeface="Trebuchet MS"/>
                <a:ea typeface="Times New Roman"/>
              </a:rPr>
              <a:t>2. Running is good for you and running is fun.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000000"/>
                </a:solidFill>
                <a:latin typeface="Trebuchet MS"/>
                <a:ea typeface="Times New Roman"/>
              </a:rPr>
              <a:t>3. Some jobs give people no exercise.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000000"/>
                </a:solidFill>
                <a:latin typeface="Trebuchet MS"/>
                <a:ea typeface="Times New Roman"/>
              </a:rPr>
              <a:t>4. Only running can help you if you are not fit.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000000"/>
                </a:solidFill>
                <a:latin typeface="Trebuchet MS"/>
                <a:ea typeface="Times New Roman"/>
              </a:rPr>
              <a:t>  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2000" spc="-1" strike="noStrike">
              <a:latin typeface="Arial"/>
            </a:endParaRPr>
          </a:p>
        </p:txBody>
      </p:sp>
      <p:sp>
        <p:nvSpPr>
          <p:cNvPr id="102" name="CustomShape 2"/>
          <p:cNvSpPr/>
          <p:nvPr/>
        </p:nvSpPr>
        <p:spPr>
          <a:xfrm>
            <a:off x="677160" y="2160720"/>
            <a:ext cx="8595000" cy="387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p:timing>
    <p:tnLst>
      <p:par>
        <p:cTn id="423" dur="indefinite" restart="never" nodeType="tmRoot">
          <p:childTnLst>
            <p:seq>
              <p:cTn id="424" dur="indefinite" nodeType="mainSeq">
                <p:childTnLst>
                  <p:par>
                    <p:cTn id="425" fill="hold">
                      <p:stCondLst>
                        <p:cond delay="indefinite"/>
                      </p:stCondLst>
                      <p:childTnLst>
                        <p:par>
                          <p:cTn id="426" fill="hold">
                            <p:stCondLst>
                              <p:cond delay="0"/>
                            </p:stCondLst>
                            <p:childTnLst>
                              <p:par>
                                <p:cTn id="427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29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30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1" fill="hold">
                      <p:stCondLst>
                        <p:cond delay="indefinite"/>
                      </p:stCondLst>
                      <p:childTnLst>
                        <p:par>
                          <p:cTn id="432" fill="hold">
                            <p:stCondLst>
                              <p:cond delay="0"/>
                            </p:stCondLst>
                            <p:childTnLst>
                              <p:par>
                                <p:cTn id="433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>
                                            <p:txEl>
                                              <p:pRg st="0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35" dur="500" fill="hold"/>
                                        <p:tgtEl>
                                          <p:spTgt spid="102">
                                            <p:txEl>
                                              <p:pRg st="0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36" dur="500" fill="hold"/>
                                        <p:tgtEl>
                                          <p:spTgt spid="102">
                                            <p:txEl>
                                              <p:pRg st="0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CustomShape 1"/>
          <p:cNvSpPr/>
          <p:nvPr/>
        </p:nvSpPr>
        <p:spPr>
          <a:xfrm>
            <a:off x="677160" y="2232000"/>
            <a:ext cx="8595000" cy="1871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0" lang="ru-RU" sz="3600" spc="-1" strike="noStrike">
                <a:solidFill>
                  <a:srgbClr val="5c2d91"/>
                </a:solidFill>
                <a:latin typeface="Trebuchet MS"/>
                <a:ea typeface="Times New Roman"/>
              </a:rPr>
              <a:t>     </a:t>
            </a:r>
            <a:r>
              <a:rPr b="0" lang="ru-RU" sz="4000" spc="-1" strike="noStrike">
                <a:solidFill>
                  <a:srgbClr val="5c2d91"/>
                </a:solidFill>
                <a:latin typeface="Trebuchet MS"/>
                <a:ea typeface="Times New Roman"/>
              </a:rPr>
              <a:t>Thank you for your attention!</a:t>
            </a:r>
            <a:endParaRPr b="0" lang="ru-RU" sz="4000" spc="-1" strike="noStrike">
              <a:latin typeface="Arial"/>
            </a:endParaRPr>
          </a:p>
          <a:p>
            <a:endParaRPr b="0" lang="ru-RU" sz="4000" spc="-1" strike="noStrike">
              <a:latin typeface="Arial"/>
            </a:endParaRPr>
          </a:p>
          <a:p>
            <a:r>
              <a:rPr b="0" lang="ru-RU" sz="4000" spc="-1" strike="noStrike">
                <a:solidFill>
                  <a:srgbClr val="5c2d91"/>
                </a:solidFill>
                <a:latin typeface="Trebuchet MS"/>
                <a:ea typeface="Times New Roman"/>
              </a:rPr>
              <a:t>         </a:t>
            </a:r>
            <a:r>
              <a:rPr b="0" lang="ru-RU" sz="4000" spc="-1" strike="noStrike">
                <a:solidFill>
                  <a:srgbClr val="5c2d91"/>
                </a:solidFill>
                <a:latin typeface="Trebuchet MS"/>
                <a:ea typeface="Times New Roman"/>
              </a:rPr>
              <a:t>Спасибо за внимание!</a:t>
            </a:r>
            <a:endParaRPr b="0" lang="ru-RU" sz="4000" spc="-1" strike="noStrike">
              <a:latin typeface="Arial"/>
            </a:endParaRPr>
          </a:p>
          <a:p>
            <a:endParaRPr b="0" lang="ru-RU" sz="4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4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4000" spc="-1" strike="noStrike">
              <a:latin typeface="Arial"/>
            </a:endParaRPr>
          </a:p>
        </p:txBody>
      </p:sp>
      <p:sp>
        <p:nvSpPr>
          <p:cNvPr id="104" name="CustomShape 2"/>
          <p:cNvSpPr/>
          <p:nvPr/>
        </p:nvSpPr>
        <p:spPr>
          <a:xfrm>
            <a:off x="677160" y="2160720"/>
            <a:ext cx="8595000" cy="387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p:timing>
    <p:tnLst>
      <p:par>
        <p:cTn id="437" dur="indefinite" restart="never" nodeType="tmRoot">
          <p:childTnLst>
            <p:seq>
              <p:cTn id="438" dur="indefinite" nodeType="mainSeq">
                <p:childTnLst>
                  <p:par>
                    <p:cTn id="439" fill="hold">
                      <p:stCondLst>
                        <p:cond delay="indefinite"/>
                      </p:stCondLst>
                      <p:childTnLst>
                        <p:par>
                          <p:cTn id="440" fill="hold">
                            <p:stCondLst>
                              <p:cond delay="0"/>
                            </p:stCondLst>
                            <p:childTnLst>
                              <p:par>
                                <p:cTn id="441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43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44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5" fill="hold">
                      <p:stCondLst>
                        <p:cond delay="indefinite"/>
                      </p:stCondLst>
                      <p:childTnLst>
                        <p:par>
                          <p:cTn id="446" fill="hold">
                            <p:stCondLst>
                              <p:cond delay="0"/>
                            </p:stCondLst>
                            <p:childTnLst>
                              <p:par>
                                <p:cTn id="447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>
                                            <p:txEl>
                                              <p:pRg st="0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49" dur="500" fill="hold"/>
                                        <p:tgtEl>
                                          <p:spTgt spid="104">
                                            <p:txEl>
                                              <p:pRg st="0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50" dur="500" fill="hold"/>
                                        <p:tgtEl>
                                          <p:spTgt spid="104">
                                            <p:txEl>
                                              <p:pRg st="0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CustomShape 1"/>
          <p:cNvSpPr/>
          <p:nvPr/>
        </p:nvSpPr>
        <p:spPr>
          <a:xfrm>
            <a:off x="677160" y="609480"/>
            <a:ext cx="8595000" cy="1319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0" lang="ru-RU" sz="3600" spc="-1" strike="noStrike">
                <a:solidFill>
                  <a:srgbClr val="000000"/>
                </a:solidFill>
                <a:latin typeface="Trebuchet MS"/>
                <a:ea typeface="Times New Roman"/>
              </a:rPr>
              <a:t>Для развития функциональной грамотности используются различные методы: </a:t>
            </a:r>
            <a:r>
              <a:rPr b="0" lang="ru-RU" sz="3600" spc="-1" strike="noStrike">
                <a:solidFill>
                  <a:srgbClr val="5fcbef"/>
                </a:solidFill>
                <a:latin typeface="Trebuchet MS"/>
                <a:ea typeface="Times New Roman"/>
              </a:rPr>
              <a:t> </a:t>
            </a:r>
            <a:r>
              <a:rPr b="0" lang="ru-RU" sz="3600" spc="-1" strike="noStrike">
                <a:solidFill>
                  <a:srgbClr val="ef413d"/>
                </a:solidFill>
                <a:latin typeface="Trebuchet MS"/>
                <a:ea typeface="Times New Roman"/>
              </a:rPr>
              <a:t>игры,  песни,  лингвострановедческие  фильмы  и  мультфильмы, упражнения   на   аудирование,   говорение   (развитие   монологической   и диалогической   речи),   письмо,   чтение.  </a:t>
            </a:r>
            <a:endParaRPr b="0" lang="ru-RU" sz="3600" spc="-1" strike="noStrike">
              <a:latin typeface="Arial"/>
            </a:endParaRPr>
          </a:p>
        </p:txBody>
      </p:sp>
      <p:sp>
        <p:nvSpPr>
          <p:cNvPr id="54" name="CustomShape 2"/>
          <p:cNvSpPr/>
          <p:nvPr/>
        </p:nvSpPr>
        <p:spPr>
          <a:xfrm>
            <a:off x="576000" y="2167920"/>
            <a:ext cx="8595000" cy="387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p:timing>
    <p:tnLst>
      <p:par>
        <p:cTn id="47" dur="indefinite" restart="never" nodeType="tmRoot">
          <p:childTnLst>
            <p:seq>
              <p:cTn id="48" dur="indefinite" nodeType="mainSeq">
                <p:childTnLst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nodeType="clickEffect" fill="hold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5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59" dur="500" fill="hold"/>
                                        <p:tgtEl>
                                          <p:spTgt spid="54">
                                            <p:txEl>
                                              <p:pRg st="0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0" dur="500" fill="hold"/>
                                        <p:tgtEl>
                                          <p:spTgt spid="54">
                                            <p:txEl>
                                              <p:pRg st="0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65" dur="500" fill="hold"/>
                                        <p:tgtEl>
                                          <p:spTgt spid="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6" dur="500" fill="hold"/>
                                        <p:tgtEl>
                                          <p:spTgt spid="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1" dur="500" fill="hold"/>
                                        <p:tgtEl>
                                          <p:spTgt spid="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72" dur="500" fill="hold"/>
                                        <p:tgtEl>
                                          <p:spTgt spid="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7" dur="500" fill="hold"/>
                                        <p:tgtEl>
                                          <p:spTgt spid="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78" dur="500" fill="hold"/>
                                        <p:tgtEl>
                                          <p:spTgt spid="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83" dur="500" fill="hold"/>
                                        <p:tgtEl>
                                          <p:spTgt spid="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4" dur="500" fill="hold"/>
                                        <p:tgtEl>
                                          <p:spTgt spid="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89" dur="500" fill="hold"/>
                                        <p:tgtEl>
                                          <p:spTgt spid="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0" dur="500" fill="hold"/>
                                        <p:tgtEl>
                                          <p:spTgt spid="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95" dur="500" fill="hold"/>
                                        <p:tgtEl>
                                          <p:spTgt spid="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6" dur="500" fill="hold"/>
                                        <p:tgtEl>
                                          <p:spTgt spid="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01" dur="500" fill="hold"/>
                                        <p:tgtEl>
                                          <p:spTgt spid="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2" dur="500" fill="hold"/>
                                        <p:tgtEl>
                                          <p:spTgt spid="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CustomShape 1"/>
          <p:cNvSpPr/>
          <p:nvPr/>
        </p:nvSpPr>
        <p:spPr>
          <a:xfrm>
            <a:off x="677160" y="609480"/>
            <a:ext cx="8595000" cy="1319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ru-RU" sz="3600" spc="-1" strike="noStrike">
                <a:solidFill>
                  <a:srgbClr val="000000"/>
                </a:solidFill>
                <a:latin typeface="Trebuchet MS"/>
                <a:ea typeface="Times New Roman"/>
              </a:rPr>
              <a:t>При  отборе  текстов  необходимо  руководствоваться  следующими критериями: </a:t>
            </a:r>
            <a:endParaRPr b="0" lang="ru-RU" sz="3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600" spc="-1" strike="noStrike">
                <a:solidFill>
                  <a:srgbClr val="21409a"/>
                </a:solidFill>
                <a:latin typeface="Trebuchet MS"/>
                <a:ea typeface="DejaVu Sans"/>
              </a:rPr>
              <a:t>- актуальность текста для учащихся; </a:t>
            </a:r>
            <a:endParaRPr b="0" lang="ru-RU" sz="2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600" spc="-1" strike="noStrike">
                <a:solidFill>
                  <a:srgbClr val="21409a"/>
                </a:solidFill>
                <a:latin typeface="Trebuchet MS"/>
                <a:ea typeface="DejaVu Sans"/>
              </a:rPr>
              <a:t>- учет возрастных особенностей группы; </a:t>
            </a:r>
            <a:endParaRPr b="0" lang="ru-RU" sz="2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600" spc="-1" strike="noStrike">
                <a:solidFill>
                  <a:srgbClr val="21409a"/>
                </a:solidFill>
                <a:latin typeface="Trebuchet MS"/>
                <a:ea typeface="DejaVu Sans"/>
              </a:rPr>
              <a:t>- наличие новой (для учащихся) информации; </a:t>
            </a:r>
            <a:endParaRPr b="0" lang="ru-RU" sz="2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600" spc="-1" strike="noStrike">
                <a:solidFill>
                  <a:srgbClr val="21409a"/>
                </a:solidFill>
                <a:latin typeface="Trebuchet MS"/>
                <a:ea typeface="DejaVu Sans"/>
              </a:rPr>
              <a:t>- наличие  фактов, понятий, имен, географических    </a:t>
            </a:r>
            <a:endParaRPr b="0" lang="ru-RU" sz="2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600" spc="-1" strike="noStrike">
                <a:solidFill>
                  <a:srgbClr val="21409a"/>
                </a:solidFill>
                <a:latin typeface="Trebuchet MS"/>
                <a:ea typeface="DejaVu Sans"/>
              </a:rPr>
              <a:t>  </a:t>
            </a:r>
            <a:r>
              <a:rPr b="0" lang="ru-RU" sz="2600" spc="-1" strike="noStrike">
                <a:solidFill>
                  <a:srgbClr val="21409a"/>
                </a:solidFill>
                <a:latin typeface="Trebuchet MS"/>
                <a:ea typeface="DejaVu Sans"/>
              </a:rPr>
              <a:t>названий, наименований товаров, цифр, дат и т.д.; </a:t>
            </a:r>
            <a:endParaRPr b="0" lang="ru-RU" sz="2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600" spc="-1" strike="noStrike">
                <a:solidFill>
                  <a:srgbClr val="21409a"/>
                </a:solidFill>
                <a:latin typeface="Trebuchet MS"/>
                <a:ea typeface="Times New Roman"/>
              </a:rPr>
              <a:t>- наличие   иллюстраций,   схем,   диаграмм;   </a:t>
            </a:r>
            <a:endParaRPr b="0" lang="ru-RU" sz="2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600" spc="-1" strike="noStrike">
                <a:solidFill>
                  <a:srgbClr val="21409a"/>
                </a:solidFill>
                <a:latin typeface="Trebuchet MS"/>
                <a:ea typeface="Times New Roman"/>
              </a:rPr>
              <a:t>- наличие   в   тексте «фактов и мнений».</a:t>
            </a:r>
            <a:endParaRPr b="0" lang="ru-RU" sz="2600" spc="-1" strike="noStrike">
              <a:latin typeface="Arial"/>
            </a:endParaRPr>
          </a:p>
        </p:txBody>
      </p:sp>
      <p:sp>
        <p:nvSpPr>
          <p:cNvPr id="56" name="CustomShape 2"/>
          <p:cNvSpPr/>
          <p:nvPr/>
        </p:nvSpPr>
        <p:spPr>
          <a:xfrm>
            <a:off x="677160" y="2160720"/>
            <a:ext cx="8595000" cy="387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  <a:spcBef>
                <a:spcPts val="1001"/>
              </a:spcBef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b="0" lang="ru-RU" sz="1800" spc="-1" strike="noStrike">
              <a:latin typeface="Arial"/>
            </a:endParaRPr>
          </a:p>
        </p:txBody>
      </p:sp>
    </p:spTree>
  </p:cSld>
  <p:timing>
    <p:tnLst>
      <p:par>
        <p:cTn id="103" dur="indefinite" restart="never" nodeType="tmRoot">
          <p:childTnLst>
            <p:seq>
              <p:cTn id="104" dur="indefinite" nodeType="mainSeq">
                <p:childTnLst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nodeType="clickEffect" fill="hold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0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1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15" dur="500" fill="hold"/>
                                        <p:tgtEl>
                                          <p:spTgt spid="56">
                                            <p:txEl>
                                              <p:pRg st="0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16" dur="500" fill="hold"/>
                                        <p:tgtEl>
                                          <p:spTgt spid="56">
                                            <p:txEl>
                                              <p:pRg st="0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21" dur="500" fill="hold"/>
                                        <p:tgtEl>
                                          <p:spTgt spid="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2" dur="500" fill="hold"/>
                                        <p:tgtEl>
                                          <p:spTgt spid="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27" dur="500" fill="hold"/>
                                        <p:tgtEl>
                                          <p:spTgt spid="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8" dur="500" fill="hold"/>
                                        <p:tgtEl>
                                          <p:spTgt spid="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CustomShape 1"/>
          <p:cNvSpPr/>
          <p:nvPr/>
        </p:nvSpPr>
        <p:spPr>
          <a:xfrm>
            <a:off x="677160" y="288000"/>
            <a:ext cx="8595000" cy="1640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ru-RU" sz="2600" spc="-1" strike="noStrike">
                <a:solidFill>
                  <a:srgbClr val="000000"/>
                </a:solidFill>
                <a:latin typeface="Trebuchet MS"/>
                <a:ea typeface="Times New Roman"/>
              </a:rPr>
              <a:t>Материал  для  составления заданий по  развитию функциональной грамотности следует выбирать из жизненных ситуации:</a:t>
            </a:r>
            <a:endParaRPr b="0" lang="ru-RU" sz="2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600" spc="-1" strike="noStrike">
                <a:solidFill>
                  <a:srgbClr val="21409a"/>
                </a:solidFill>
                <a:latin typeface="Trebuchet MS"/>
                <a:ea typeface="DejaVu Sans"/>
              </a:rPr>
              <a:t>- поиск  информации  о  работе  в  государственных  учреждениях, молодежных центрах, центрах занятости;</a:t>
            </a:r>
            <a:endParaRPr b="0" lang="ru-RU" sz="2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600" spc="-1" strike="noStrike">
                <a:solidFill>
                  <a:srgbClr val="21409a"/>
                </a:solidFill>
                <a:latin typeface="Trebuchet MS"/>
                <a:ea typeface="DejaVu Sans"/>
              </a:rPr>
              <a:t>- заполнение электронных анкет, опросов, резюме;</a:t>
            </a:r>
            <a:endParaRPr b="0" lang="ru-RU" sz="2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600" spc="-1" strike="noStrike">
                <a:solidFill>
                  <a:srgbClr val="21409a"/>
                </a:solidFill>
                <a:latin typeface="Trebuchet MS"/>
                <a:ea typeface="DejaVu Sans"/>
              </a:rPr>
              <a:t>поиск  билетов на все виды транспорта;</a:t>
            </a:r>
            <a:endParaRPr b="0" lang="ru-RU" sz="2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600" spc="-1" strike="noStrike">
                <a:solidFill>
                  <a:srgbClr val="21409a"/>
                </a:solidFill>
                <a:latin typeface="Trebuchet MS"/>
                <a:ea typeface="DejaVu Sans"/>
              </a:rPr>
              <a:t>- изучение расписания движения транспорта;</a:t>
            </a:r>
            <a:endParaRPr b="0" lang="ru-RU" sz="2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600" spc="-1" strike="noStrike">
                <a:solidFill>
                  <a:srgbClr val="21409a"/>
                </a:solidFill>
                <a:latin typeface="Trebuchet MS"/>
                <a:ea typeface="DejaVu Sans"/>
              </a:rPr>
              <a:t>- работа с информацией о возможностях отдыха и развлечений;</a:t>
            </a:r>
            <a:endParaRPr b="0" lang="ru-RU" sz="2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600" spc="-1" strike="noStrike">
                <a:solidFill>
                  <a:srgbClr val="21409a"/>
                </a:solidFill>
                <a:latin typeface="Trebuchet MS"/>
                <a:ea typeface="DejaVu Sans"/>
              </a:rPr>
              <a:t>- использование сайтов со сводками</a:t>
            </a:r>
            <a:r>
              <a:rPr b="0" lang="ru-RU" sz="3600" spc="-1" strike="noStrike">
                <a:solidFill>
                  <a:srgbClr val="21409a"/>
                </a:solidFill>
                <a:latin typeface="Trebuchet MS"/>
                <a:ea typeface="DejaVu Sans"/>
              </a:rPr>
              <a:t> </a:t>
            </a:r>
            <a:r>
              <a:rPr b="0" lang="ru-RU" sz="2600" spc="-1" strike="noStrike">
                <a:solidFill>
                  <a:srgbClr val="21409a"/>
                </a:solidFill>
                <a:latin typeface="Trebuchet MS"/>
                <a:ea typeface="DejaVu Sans"/>
              </a:rPr>
              <a:t>погоды; </a:t>
            </a:r>
            <a:endParaRPr b="0" lang="ru-RU" sz="2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600" spc="-1" strike="noStrike">
                <a:solidFill>
                  <a:srgbClr val="21409a"/>
                </a:solidFill>
                <a:latin typeface="Trebuchet MS"/>
                <a:ea typeface="DejaVu Sans"/>
              </a:rPr>
              <a:t>- поиск кулинарных рецептов;</a:t>
            </a:r>
            <a:endParaRPr b="0" lang="ru-RU" sz="2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600" spc="-1" strike="noStrike">
                <a:solidFill>
                  <a:srgbClr val="21409a"/>
                </a:solidFill>
                <a:latin typeface="Trebuchet MS"/>
                <a:ea typeface="DejaVu Sans"/>
              </a:rPr>
              <a:t>- поиск информации о фильмах, книгах, музыке и т.д.;</a:t>
            </a:r>
            <a:endParaRPr b="0" lang="ru-RU" sz="2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600" spc="-1" strike="noStrike">
                <a:solidFill>
                  <a:srgbClr val="21409a"/>
                </a:solidFill>
                <a:latin typeface="Trebuchet MS"/>
                <a:ea typeface="Times New Roman"/>
              </a:rPr>
              <a:t>- выбор товаров в Интернете.</a:t>
            </a:r>
            <a:endParaRPr b="0" lang="ru-RU" sz="2600" spc="-1" strike="noStrike">
              <a:latin typeface="Arial"/>
            </a:endParaRPr>
          </a:p>
        </p:txBody>
      </p:sp>
      <p:sp>
        <p:nvSpPr>
          <p:cNvPr id="58" name="CustomShape 2"/>
          <p:cNvSpPr/>
          <p:nvPr/>
        </p:nvSpPr>
        <p:spPr>
          <a:xfrm>
            <a:off x="677160" y="2160720"/>
            <a:ext cx="8595000" cy="387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p:timing>
    <p:tnLst>
      <p:par>
        <p:cTn id="129" dur="indefinite" restart="never" nodeType="tmRoot">
          <p:childTnLst>
            <p:seq>
              <p:cTn id="130" dur="indefinite" nodeType="mainSeq">
                <p:childTnLst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3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3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41" dur="500" fill="hold"/>
                                        <p:tgtEl>
                                          <p:spTgt spid="58">
                                            <p:txEl>
                                              <p:pRg st="0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2" dur="500" fill="hold"/>
                                        <p:tgtEl>
                                          <p:spTgt spid="58">
                                            <p:txEl>
                                              <p:pRg st="0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CustomShape 1"/>
          <p:cNvSpPr/>
          <p:nvPr/>
        </p:nvSpPr>
        <p:spPr>
          <a:xfrm>
            <a:off x="677160" y="609480"/>
            <a:ext cx="8595000" cy="1319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ru-RU" sz="3600" spc="-1" strike="noStrike">
                <a:solidFill>
                  <a:srgbClr val="ed1c24"/>
                </a:solidFill>
                <a:latin typeface="Trebuchet MS"/>
                <a:ea typeface="Times New Roman"/>
              </a:rPr>
              <a:t>Основными  этапами  работы  с  текстом  при  формировании  читательской компетенции учащихся являются:</a:t>
            </a:r>
            <a:endParaRPr b="0" lang="ru-RU" sz="3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3600" spc="-1" strike="noStrike">
                <a:solidFill>
                  <a:srgbClr val="000000"/>
                </a:solidFill>
                <a:latin typeface="Trebuchet MS"/>
                <a:ea typeface="Times New Roman"/>
              </a:rPr>
              <a:t>1.Предтекстовый (Pre-reading).</a:t>
            </a:r>
            <a:endParaRPr b="0" lang="ru-RU" sz="3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3600" spc="-1" strike="noStrike">
                <a:solidFill>
                  <a:srgbClr val="000000"/>
                </a:solidFill>
                <a:latin typeface="Trebuchet MS"/>
                <a:ea typeface="Times New Roman"/>
              </a:rPr>
              <a:t>2.Текстовый  (While-reading).</a:t>
            </a:r>
            <a:endParaRPr b="0" lang="ru-RU" sz="3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3600" spc="-1" strike="noStrike">
                <a:solidFill>
                  <a:srgbClr val="000000"/>
                </a:solidFill>
                <a:latin typeface="Trebuchet MS"/>
                <a:ea typeface="Times New Roman"/>
              </a:rPr>
              <a:t>3.Послетекстовый (Post-reading).</a:t>
            </a:r>
            <a:r>
              <a:rPr b="0" lang="ru-RU" sz="3600" spc="-1" strike="noStrike">
                <a:solidFill>
                  <a:srgbClr val="5fcbef"/>
                </a:solidFill>
                <a:latin typeface="Trebuchet MS"/>
                <a:ea typeface="Times New Roman"/>
              </a:rPr>
              <a:t> </a:t>
            </a:r>
            <a:endParaRPr b="0" lang="ru-RU" sz="3600" spc="-1" strike="noStrike">
              <a:latin typeface="Arial"/>
            </a:endParaRPr>
          </a:p>
        </p:txBody>
      </p:sp>
      <p:sp>
        <p:nvSpPr>
          <p:cNvPr id="60" name="CustomShape 2"/>
          <p:cNvSpPr/>
          <p:nvPr/>
        </p:nvSpPr>
        <p:spPr>
          <a:xfrm>
            <a:off x="677160" y="2160720"/>
            <a:ext cx="8595000" cy="387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p:timing>
    <p:tnLst>
      <p:par>
        <p:cTn id="143" dur="indefinite" restart="never" nodeType="tmRoot">
          <p:childTnLst>
            <p:seq>
              <p:cTn id="144" dur="indefinite" nodeType="mainSeq">
                <p:childTnLst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4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5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55" dur="500" fill="hold"/>
                                        <p:tgtEl>
                                          <p:spTgt spid="60">
                                            <p:txEl>
                                              <p:pRg st="0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56" dur="500" fill="hold"/>
                                        <p:tgtEl>
                                          <p:spTgt spid="60">
                                            <p:txEl>
                                              <p:pRg st="0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CustomShape 1"/>
          <p:cNvSpPr/>
          <p:nvPr/>
        </p:nvSpPr>
        <p:spPr>
          <a:xfrm>
            <a:off x="677160" y="609480"/>
            <a:ext cx="8595000" cy="1319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ru-RU" sz="3600" spc="-1" strike="noStrike">
                <a:solidFill>
                  <a:srgbClr val="ed1c24"/>
                </a:solidFill>
                <a:latin typeface="Trebuchet MS"/>
                <a:ea typeface="Times New Roman"/>
              </a:rPr>
              <a:t>Предтекстовый (Pre-reading).</a:t>
            </a:r>
            <a:r>
              <a:rPr b="0" lang="ru-RU" sz="3600" spc="-1" strike="noStrike">
                <a:solidFill>
                  <a:srgbClr val="5fcbef"/>
                </a:solidFill>
                <a:latin typeface="Trebuchet MS"/>
                <a:ea typeface="Times New Roman"/>
              </a:rPr>
              <a:t> </a:t>
            </a:r>
            <a:endParaRPr b="0" lang="ru-RU" sz="3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3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3600" spc="-1" strike="noStrike">
                <a:solidFill>
                  <a:srgbClr val="5fcbef"/>
                </a:solidFill>
                <a:latin typeface="Trebuchet MS"/>
                <a:ea typeface="DejaVu Sans"/>
              </a:rPr>
              <a:t> </a:t>
            </a:r>
            <a:r>
              <a:rPr b="0" lang="ru-RU" sz="3600" spc="-1" strike="noStrike">
                <a:solidFill>
                  <a:srgbClr val="000000"/>
                </a:solidFill>
                <a:latin typeface="Trebuchet MS"/>
                <a:ea typeface="DejaVu Sans"/>
              </a:rPr>
              <a:t>Задачами данного этапа являются: </a:t>
            </a:r>
            <a:endParaRPr b="0" lang="ru-RU" sz="3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3600" spc="-1" strike="noStrike">
                <a:solidFill>
                  <a:srgbClr val="000000"/>
                </a:solidFill>
                <a:latin typeface="Trebuchet MS"/>
                <a:ea typeface="DejaVu Sans"/>
              </a:rPr>
              <a:t>- создание мотива чтения; </a:t>
            </a:r>
            <a:endParaRPr b="0" lang="ru-RU" sz="3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3600" spc="-1" strike="noStrike">
                <a:solidFill>
                  <a:srgbClr val="000000"/>
                </a:solidFill>
                <a:latin typeface="Trebuchet MS"/>
                <a:ea typeface="DejaVu Sans"/>
              </a:rPr>
              <a:t>- развитие умения прогнозирования;   </a:t>
            </a:r>
            <a:endParaRPr b="0" lang="ru-RU" sz="3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3600" spc="-1" strike="noStrike">
                <a:solidFill>
                  <a:srgbClr val="000000"/>
                </a:solidFill>
                <a:latin typeface="Trebuchet MS"/>
                <a:ea typeface="Times New Roman"/>
              </a:rPr>
              <a:t> </a:t>
            </a:r>
            <a:r>
              <a:rPr b="0" lang="ru-RU" sz="3600" spc="-1" strike="noStrike">
                <a:solidFill>
                  <a:srgbClr val="000000"/>
                </a:solidFill>
                <a:latin typeface="Trebuchet MS"/>
                <a:ea typeface="Times New Roman"/>
              </a:rPr>
              <a:t>- активизация   фоновых   знаний   и     - снятие   языковых трудностей.</a:t>
            </a:r>
            <a:endParaRPr b="0" lang="ru-RU" sz="3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3600" spc="-1" strike="noStrike">
                <a:solidFill>
                  <a:srgbClr val="5c2d91"/>
                </a:solidFill>
                <a:latin typeface="Trebuchet MS"/>
                <a:ea typeface="Times New Roman"/>
              </a:rPr>
              <a:t>Таким образом, выделяются семь групп упражнений:</a:t>
            </a:r>
            <a:r>
              <a:rPr b="0" lang="ru-RU" sz="3600" spc="-1" strike="noStrike">
                <a:solidFill>
                  <a:srgbClr val="000000"/>
                </a:solidFill>
                <a:latin typeface="Trebuchet MS"/>
                <a:ea typeface="Times New Roman"/>
              </a:rPr>
              <a:t> </a:t>
            </a:r>
            <a:endParaRPr b="0" lang="ru-RU" sz="3600" spc="-1" strike="noStrike">
              <a:latin typeface="Arial"/>
            </a:endParaRPr>
          </a:p>
        </p:txBody>
      </p:sp>
      <p:sp>
        <p:nvSpPr>
          <p:cNvPr id="62" name="CustomShape 2"/>
          <p:cNvSpPr/>
          <p:nvPr/>
        </p:nvSpPr>
        <p:spPr>
          <a:xfrm>
            <a:off x="677160" y="2160720"/>
            <a:ext cx="8595000" cy="387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p:timing>
    <p:tnLst>
      <p:par>
        <p:cTn id="157" dur="indefinite" restart="never" nodeType="tmRoot">
          <p:childTnLst>
            <p:seq>
              <p:cTn id="158" dur="indefinite" nodeType="mainSeq">
                <p:childTnLst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6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6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69" dur="500" fill="hold"/>
                                        <p:tgtEl>
                                          <p:spTgt spid="62">
                                            <p:txEl>
                                              <p:pRg st="0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70" dur="500" fill="hold"/>
                                        <p:tgtEl>
                                          <p:spTgt spid="62">
                                            <p:txEl>
                                              <p:pRg st="0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CustomShape 1"/>
          <p:cNvSpPr/>
          <p:nvPr/>
        </p:nvSpPr>
        <p:spPr>
          <a:xfrm>
            <a:off x="677160" y="609480"/>
            <a:ext cx="8595000" cy="1319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ru-RU" sz="2600" spc="-1" strike="noStrike">
                <a:solidFill>
                  <a:srgbClr val="ed1c24"/>
                </a:solidFill>
                <a:latin typeface="Trebuchet MS"/>
                <a:ea typeface="Times New Roman"/>
              </a:rPr>
              <a:t>1. Упражнения на соотнесение слова с темой.</a:t>
            </a:r>
            <a:endParaRPr b="0" lang="ru-RU" sz="2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2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600" spc="-1" strike="noStrike">
                <a:solidFill>
                  <a:srgbClr val="000000"/>
                </a:solidFill>
                <a:latin typeface="Trebuchet MS"/>
                <a:ea typeface="DejaVu Sans"/>
              </a:rPr>
              <a:t>-Заполните пропуски в предложении одним из указанных слов.</a:t>
            </a:r>
            <a:endParaRPr b="0" lang="ru-RU" sz="2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600" spc="-1" strike="noStrike">
                <a:solidFill>
                  <a:srgbClr val="000000"/>
                </a:solidFill>
                <a:latin typeface="Trebuchet MS"/>
                <a:ea typeface="DejaVu Sans"/>
              </a:rPr>
              <a:t>-Найдите и замените слова в предложении, которые не подходят по смыслу.</a:t>
            </a:r>
            <a:endParaRPr b="0" lang="ru-RU" sz="2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600" spc="-1" strike="noStrike">
                <a:solidFill>
                  <a:srgbClr val="000000"/>
                </a:solidFill>
                <a:latin typeface="Trebuchet MS"/>
                <a:ea typeface="DejaVu Sans"/>
              </a:rPr>
              <a:t>-В каждой группе слов найдите одно с наиболее общим значением.</a:t>
            </a:r>
            <a:endParaRPr b="0" lang="ru-RU" sz="2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600" spc="-1" strike="noStrike">
                <a:solidFill>
                  <a:srgbClr val="000000"/>
                </a:solidFill>
                <a:latin typeface="Trebuchet MS"/>
                <a:ea typeface="DejaVu Sans"/>
              </a:rPr>
              <a:t>-Каждой группе слов найдите одно, не принадлежащее по значению к этой группе.</a:t>
            </a:r>
            <a:endParaRPr b="0" lang="ru-RU" sz="2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600" spc="-1" strike="noStrike">
                <a:solidFill>
                  <a:srgbClr val="000000"/>
                </a:solidFill>
                <a:latin typeface="Trebuchet MS"/>
                <a:ea typeface="Times New Roman"/>
              </a:rPr>
              <a:t>-Назовите   слово,   с   которым   ассоциируются   все   слова   данного тематического ряда.</a:t>
            </a:r>
            <a:endParaRPr b="0" lang="ru-RU" sz="2600" spc="-1" strike="noStrike">
              <a:latin typeface="Arial"/>
            </a:endParaRPr>
          </a:p>
        </p:txBody>
      </p:sp>
      <p:sp>
        <p:nvSpPr>
          <p:cNvPr id="64" name="CustomShape 2"/>
          <p:cNvSpPr/>
          <p:nvPr/>
        </p:nvSpPr>
        <p:spPr>
          <a:xfrm>
            <a:off x="677160" y="2160720"/>
            <a:ext cx="8595000" cy="387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p:timing>
    <p:tnLst>
      <p:par>
        <p:cTn id="171" dur="indefinite" restart="never" nodeType="tmRoot">
          <p:childTnLst>
            <p:seq>
              <p:cTn id="172" dur="indefinite" nodeType="mainSeq">
                <p:childTnLst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7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7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83" dur="500" fill="hold"/>
                                        <p:tgtEl>
                                          <p:spTgt spid="64">
                                            <p:txEl>
                                              <p:pRg st="0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84" dur="500" fill="hold"/>
                                        <p:tgtEl>
                                          <p:spTgt spid="64">
                                            <p:txEl>
                                              <p:pRg st="0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CustomShape 1"/>
          <p:cNvSpPr/>
          <p:nvPr/>
        </p:nvSpPr>
        <p:spPr>
          <a:xfrm>
            <a:off x="677160" y="609480"/>
            <a:ext cx="8595000" cy="1319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ru-RU" sz="2600" spc="-1" strike="noStrike">
                <a:solidFill>
                  <a:srgbClr val="ed1c24"/>
                </a:solidFill>
                <a:latin typeface="Trebuchet MS"/>
                <a:ea typeface="Times New Roman"/>
              </a:rPr>
              <a:t>2. Упражнения на понимание лексико-тематической основы текста.</a:t>
            </a:r>
            <a:endParaRPr b="0" lang="ru-RU" sz="2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600" spc="-1" strike="noStrike">
                <a:solidFill>
                  <a:srgbClr val="000000"/>
                </a:solidFill>
                <a:latin typeface="Trebuchet MS"/>
                <a:ea typeface="DejaVu Sans"/>
              </a:rPr>
              <a:t>-Прочитайте опорные слова и словосочетания текста и назовите его тему.</a:t>
            </a:r>
            <a:endParaRPr b="0" lang="ru-RU" sz="2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600" spc="-1" strike="noStrike">
                <a:solidFill>
                  <a:srgbClr val="000000"/>
                </a:solidFill>
                <a:latin typeface="Trebuchet MS"/>
                <a:ea typeface="DejaVu Sans"/>
              </a:rPr>
              <a:t>-Запишите  ключевое  слово заголовка  (или  весь  заголовок)  и  составьте схему, заполняя её ассоциациями.</a:t>
            </a:r>
            <a:endParaRPr b="0" lang="ru-RU" sz="2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600" spc="-1" strike="noStrike">
                <a:solidFill>
                  <a:srgbClr val="000000"/>
                </a:solidFill>
                <a:latin typeface="Trebuchet MS"/>
                <a:ea typeface="DejaVu Sans"/>
              </a:rPr>
              <a:t>-Взгляните на фотографию и выберите из списка слов те, которые подходят для описания ситуации, изображённой на ней.</a:t>
            </a:r>
            <a:endParaRPr b="0" lang="ru-RU" sz="2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600" spc="-1" strike="noStrike">
                <a:solidFill>
                  <a:srgbClr val="000000"/>
                </a:solidFill>
                <a:latin typeface="Trebuchet MS"/>
                <a:ea typeface="Times New Roman"/>
              </a:rPr>
              <a:t>-Ознакомьтесь  с  новыми  словами  и  словосочетаниями  (которые  даны  с переводом) и, не читая текст, скажите, о чём может идти в нём речь.</a:t>
            </a:r>
            <a:endParaRPr b="0" lang="ru-RU" sz="2600" spc="-1" strike="noStrike">
              <a:latin typeface="Arial"/>
            </a:endParaRPr>
          </a:p>
        </p:txBody>
      </p:sp>
      <p:sp>
        <p:nvSpPr>
          <p:cNvPr id="66" name="CustomShape 2"/>
          <p:cNvSpPr/>
          <p:nvPr/>
        </p:nvSpPr>
        <p:spPr>
          <a:xfrm>
            <a:off x="677160" y="2160720"/>
            <a:ext cx="8595000" cy="387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p:timing>
    <p:tnLst>
      <p:par>
        <p:cTn id="185" dur="indefinite" restart="never" nodeType="tmRoot">
          <p:childTnLst>
            <p:seq>
              <p:cTn id="186" dur="indefinite" nodeType="mainSeq">
                <p:childTnLst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9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9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97" dur="500" fill="hold"/>
                                        <p:tgtEl>
                                          <p:spTgt spid="66">
                                            <p:txEl>
                                              <p:pRg st="0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98" dur="500" fill="hold"/>
                                        <p:tgtEl>
                                          <p:spTgt spid="66">
                                            <p:txEl>
                                              <p:pRg st="0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192</TotalTime>
  <Application>LibreOffice/5.4.3.2$Windows_X86_64 LibreOffice_project/92a7159f7e4af62137622921e809f8546db437e5</Application>
  <Words>190</Words>
  <Paragraphs>23</Paragraphs>
  <Company>SPecialiST RePack</Company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2014-01-20T16:31:29Z</dcterms:created>
  <dc:creator>Anton</dc:creator>
  <dc:description/>
  <dc:language>ru-RU</dc:language>
  <cp:lastModifiedBy/>
  <dcterms:modified xsi:type="dcterms:W3CDTF">2021-04-17T13:17:23Z</dcterms:modified>
  <cp:revision>35</cp:revision>
  <dc:subject/>
  <dc:title>ВИЗИТКА ШМО УЧИТЕЛЕЙ ИНОСТРАННЫХ ЯЗЫКОВ (2012-2013)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15.0000</vt:lpwstr>
  </property>
  <property fmtid="{D5CDD505-2E9C-101B-9397-08002B2CF9AE}" pid="3" name="Company">
    <vt:lpwstr>SPecialiST RePack</vt:lpwstr>
  </property>
  <property fmtid="{D5CDD505-2E9C-101B-9397-08002B2CF9AE}" pid="4" name="HiddenSlides">
    <vt:i4>0</vt:i4>
  </property>
  <property fmtid="{D5CDD505-2E9C-101B-9397-08002B2CF9AE}" pid="5" name="HyperlinksChanged">
    <vt:bool>0</vt:bool>
  </property>
  <property fmtid="{D5CDD505-2E9C-101B-9397-08002B2CF9AE}" pid="6" name="LinksUpToDate">
    <vt:bool>0</vt:bool>
  </property>
  <property fmtid="{D5CDD505-2E9C-101B-9397-08002B2CF9AE}" pid="7" name="MMClips">
    <vt:i4>0</vt:i4>
  </property>
  <property fmtid="{D5CDD505-2E9C-101B-9397-08002B2CF9AE}" pid="8" name="Notes">
    <vt:i4>0</vt:i4>
  </property>
  <property fmtid="{D5CDD505-2E9C-101B-9397-08002B2CF9AE}" pid="9" name="PresentationFormat">
    <vt:lpwstr>Широкоэкранный</vt:lpwstr>
  </property>
  <property fmtid="{D5CDD505-2E9C-101B-9397-08002B2CF9AE}" pid="10" name="ScaleCrop">
    <vt:bool>0</vt:bool>
  </property>
  <property fmtid="{D5CDD505-2E9C-101B-9397-08002B2CF9AE}" pid="11" name="ShareDoc">
    <vt:bool>0</vt:bool>
  </property>
  <property fmtid="{D5CDD505-2E9C-101B-9397-08002B2CF9AE}" pid="12" name="Slides">
    <vt:i4>6</vt:i4>
  </property>
</Properties>
</file>