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1" r:id="rId7"/>
    <p:sldId id="274" r:id="rId8"/>
    <p:sldId id="262" r:id="rId9"/>
    <p:sldId id="267" r:id="rId10"/>
    <p:sldId id="273" r:id="rId11"/>
    <p:sldId id="268" r:id="rId12"/>
    <p:sldId id="272" r:id="rId13"/>
    <p:sldId id="269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006666"/>
  </p:clrMru>
</p:presentationPr>
</file>

<file path=ppt/tableStyles.xml><?xml version="1.0" encoding="utf-8"?>
<a:tblStyleLst xmlns:a="http://schemas.openxmlformats.org/drawingml/2006/main" def="{5C22544A-7EE6-4342-B048-85BDC9FD1C3A}"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2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232748-5fee342872fba0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37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3108" y="571480"/>
            <a:ext cx="4071966" cy="1754326"/>
          </a:xfrm>
          <a:prstGeom prst="rect">
            <a:avLst/>
          </a:prstGeom>
          <a:solidFill>
            <a:srgbClr val="008080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omic Sans MS" pitchFamily="66" charset="0"/>
              </a:rPr>
              <a:t>Урок 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omic Sans MS" pitchFamily="66" charset="0"/>
              </a:rPr>
              <a:t>русского языка 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omic Sans MS" pitchFamily="66" charset="0"/>
              </a:rPr>
              <a:t>в 5 классе</a:t>
            </a:r>
            <a:endParaRPr lang="ru-RU" sz="36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0001-002-Balobanova-Nasima-Nailov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3181"/>
            <a:ext cx="9144000" cy="68116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1700808"/>
            <a:ext cx="849694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сверкать на солнце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подниматься на гору  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выдергивать сорную траву  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закрывать дверь 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разгораться ярко  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оцепенеть от страха 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убегать от погони 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43608" y="404664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Задание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заменить словосочетания глаголами с чередующимися гласными, обозначить гласную в корне с чередованием.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1-002-Balobanova-Nasima-Nailov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348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500042"/>
            <a:ext cx="9464329" cy="206210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Используя глаголы с чередованием 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в корне, составьте памятку 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 советами, продолжив предложенный:</a:t>
            </a:r>
          </a:p>
          <a:p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214554"/>
            <a:ext cx="850112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Вымыв руки перед едой, </a:t>
            </a:r>
          </a:p>
          <a:p>
            <a:pPr marL="514350" indent="-514350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                         вытирай их тщательно</a:t>
            </a:r>
          </a:p>
          <a:p>
            <a:pPr marL="514350" indent="-514350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2. ?</a:t>
            </a:r>
          </a:p>
          <a:p>
            <a:pPr marL="514350" indent="-514350"/>
            <a:endParaRPr lang="ru-RU" sz="2800" b="1" dirty="0" smtClean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pPr marL="514350" indent="-514350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3. ?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9" name="Рисунок 8" descr="image3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29454" y="4411339"/>
            <a:ext cx="2019302" cy="2145046"/>
          </a:xfrm>
          <a:prstGeom prst="rect">
            <a:avLst/>
          </a:prstGeom>
        </p:spPr>
      </p:pic>
      <p:sp>
        <p:nvSpPr>
          <p:cNvPr id="7" name="Овальная выноска 6"/>
          <p:cNvSpPr/>
          <p:nvPr/>
        </p:nvSpPr>
        <p:spPr>
          <a:xfrm>
            <a:off x="214282" y="4214818"/>
            <a:ext cx="4929222" cy="2500330"/>
          </a:xfrm>
          <a:prstGeom prst="wedgeEllipseCallout">
            <a:avLst>
              <a:gd name="adj1" fmla="val 91999"/>
              <a:gd name="adj2" fmla="val 22929"/>
            </a:avLst>
          </a:prstGeom>
          <a:ln w="57150">
            <a:solidFill>
              <a:schemeClr val="accent2">
                <a:lumMod val="50000"/>
              </a:schemeClr>
            </a:solidFill>
            <a:prstDash val="sysDot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   </a:t>
            </a:r>
            <a:r>
              <a:rPr lang="ru-RU" sz="2000" b="1" dirty="0" smtClean="0">
                <a:latin typeface="Comic Sans MS" pitchFamily="66" charset="0"/>
              </a:rPr>
              <a:t>1) Используй короткие </a:t>
            </a:r>
          </a:p>
          <a:p>
            <a:r>
              <a:rPr lang="ru-RU" sz="2000" b="1" dirty="0" smtClean="0">
                <a:latin typeface="Comic Sans MS" pitchFamily="66" charset="0"/>
              </a:rPr>
              <a:t>     предложения;</a:t>
            </a:r>
            <a:br>
              <a:rPr lang="ru-RU" sz="20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>  2) Глаголы должны  </a:t>
            </a:r>
          </a:p>
          <a:p>
            <a:r>
              <a:rPr lang="ru-RU" sz="2000" b="1" dirty="0" smtClean="0">
                <a:latin typeface="Comic Sans MS" pitchFamily="66" charset="0"/>
              </a:rPr>
              <a:t>     быть в форме 2 л.  </a:t>
            </a:r>
          </a:p>
          <a:p>
            <a:r>
              <a:rPr lang="ru-RU" sz="2000" b="1" dirty="0" smtClean="0">
                <a:latin typeface="Comic Sans MS" pitchFamily="66" charset="0"/>
              </a:rPr>
              <a:t>     ед. ч и  передавать   </a:t>
            </a:r>
          </a:p>
          <a:p>
            <a:r>
              <a:rPr lang="ru-RU" sz="2000" b="1" dirty="0" smtClean="0">
                <a:latin typeface="Comic Sans MS" pitchFamily="66" charset="0"/>
              </a:rPr>
              <a:t>     совет, просьбу.</a:t>
            </a: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1-002-Balobanova-Nasima-Nailov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348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28794" y="714356"/>
            <a:ext cx="5884944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Самостоятельная работа</a:t>
            </a:r>
            <a:endParaRPr lang="ru-RU" sz="36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1500174"/>
            <a:ext cx="900115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               </a:t>
            </a:r>
            <a:r>
              <a:rPr lang="ru-RU" sz="2400" b="1" i="1" dirty="0" smtClean="0">
                <a:solidFill>
                  <a:srgbClr val="002060"/>
                </a:solidFill>
                <a:latin typeface="Comic Sans MS" pitchFamily="66" charset="0"/>
              </a:rPr>
              <a:t>Дифференцированные задания</a:t>
            </a:r>
            <a:endParaRPr lang="ru-RU" sz="24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2400" b="1" u="sng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Уровень 1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Я умею находить в предложениях слова, в которых есть корни с чередованием гласных е//и.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2400" b="1" u="sng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Уровень 2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Я умею правильно писать слова с чередованием гласных е//и.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2400" b="1" u="sng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Уровень 3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Я умею правильно писать слова с чередованием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гласных е//и в корне, я могу отличить корень с чередованием гласных от корня с проверяемой безударной гласной.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1-002-Balobanova-Nasima-Nailov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34819"/>
          </a:xfrm>
          <a:prstGeom prst="rect">
            <a:avLst/>
          </a:prstGeom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51520" y="396697"/>
            <a:ext cx="8892480" cy="701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п. 71,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правило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таблица в «Грамматическом справочнике»</a:t>
            </a:r>
          </a:p>
          <a:p>
            <a:pPr algn="ctr"/>
            <a:endParaRPr lang="ru-RU" sz="32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Составить связный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текст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тему «Как  </a:t>
            </a:r>
          </a:p>
          <a:p>
            <a:pPr algn="ct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я убираю комнату», используя слова  </a:t>
            </a:r>
          </a:p>
          <a:p>
            <a:pPr algn="ct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с чередующимися гласными </a:t>
            </a:r>
            <a:r>
              <a:rPr lang="ru-RU" sz="32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е-и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а-о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ct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в корне </a:t>
            </a:r>
          </a:p>
          <a:p>
            <a:pPr algn="ct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или 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упр. 576</a:t>
            </a:r>
          </a:p>
          <a:p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 </a:t>
            </a:r>
            <a:endParaRPr lang="ru-RU" sz="3200" b="1" dirty="0">
              <a:solidFill>
                <a:schemeClr val="tx2">
                  <a:lumMod val="50000"/>
                </a:schemeClr>
              </a:solidFill>
              <a:cs typeface="Arial" charset="0"/>
            </a:endParaRPr>
          </a:p>
          <a:p>
            <a:pPr algn="ctr" eaLnBrk="0" hangingPunct="0"/>
            <a:r>
              <a:rPr lang="ru-RU" sz="4000" dirty="0" smtClean="0">
                <a:latin typeface="Calibri" pitchFamily="34" charset="0"/>
                <a:cs typeface="Times New Roman" pitchFamily="18" charset="0"/>
              </a:rPr>
              <a:t> </a:t>
            </a:r>
            <a:endParaRPr lang="ru-RU" sz="4000" dirty="0">
              <a:cs typeface="Arial" charset="0"/>
            </a:endParaRPr>
          </a:p>
          <a:p>
            <a:pPr eaLnBrk="0" hangingPunct="0"/>
            <a:endParaRPr lang="ru-RU" dirty="0"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1-002-Balobanova-Nasima-Nailov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116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57356" y="1428736"/>
            <a:ext cx="56573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Monotype Corsiva" pitchFamily="66" charset="0"/>
              </a:rPr>
              <a:t>Спасибо за урок</a:t>
            </a:r>
            <a:endParaRPr lang="ru-RU" sz="7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post119157_img1_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14612" y="2786058"/>
            <a:ext cx="3714776" cy="321947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01-002-Balobanova-Nasima-Nailov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3181"/>
            <a:ext cx="9144000" cy="68348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35696" y="692696"/>
            <a:ext cx="592935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Я согласен с тем, что…  </a:t>
            </a:r>
            <a:endParaRPr lang="ru-RU" sz="36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1340768"/>
            <a:ext cx="878687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omic Sans MS" pitchFamily="66" charset="0"/>
              </a:rPr>
              <a:t>1. Глагол – это часть речи, обозначающая действие предмета.</a:t>
            </a:r>
          </a:p>
          <a:p>
            <a:r>
              <a:rPr lang="ru-RU" sz="2000" b="1" dirty="0" smtClean="0">
                <a:latin typeface="Comic Sans MS" pitchFamily="66" charset="0"/>
              </a:rPr>
              <a:t>2. Слово «удивление» - это глагол.</a:t>
            </a:r>
          </a:p>
          <a:p>
            <a:r>
              <a:rPr lang="ru-RU" sz="2000" b="1" dirty="0" smtClean="0">
                <a:latin typeface="Comic Sans MS" pitchFamily="66" charset="0"/>
              </a:rPr>
              <a:t>3. Слово «негодовать»  - возвратный глагол.</a:t>
            </a:r>
          </a:p>
          <a:p>
            <a:r>
              <a:rPr lang="ru-RU" sz="2000" b="1" dirty="0" smtClean="0">
                <a:latin typeface="Comic Sans MS" pitchFamily="66" charset="0"/>
              </a:rPr>
              <a:t>4. По неопределенной форме можно определить постоянные признаки глагола: спряжение, переходность, возвратность, вид.</a:t>
            </a:r>
          </a:p>
          <a:p>
            <a:r>
              <a:rPr lang="ru-RU" sz="2000" b="1" dirty="0" smtClean="0">
                <a:latin typeface="Comic Sans MS" pitchFamily="66" charset="0"/>
              </a:rPr>
              <a:t>5. Слова </a:t>
            </a:r>
            <a:r>
              <a:rPr lang="ru-RU" sz="2000" b="1" i="1" dirty="0" smtClean="0">
                <a:latin typeface="Comic Sans MS" pitchFamily="66" charset="0"/>
              </a:rPr>
              <a:t>Ростов, отрасль, росток, ростовщик, Ростислав</a:t>
            </a:r>
            <a:r>
              <a:rPr lang="ru-RU" sz="2000" b="1" dirty="0" smtClean="0">
                <a:latin typeface="Comic Sans MS" pitchFamily="66" charset="0"/>
              </a:rPr>
              <a:t> являются исключением из правила о корнях -</a:t>
            </a:r>
            <a:r>
              <a:rPr lang="ru-RU" sz="2000" b="1" dirty="0" err="1" smtClean="0">
                <a:latin typeface="Comic Sans MS" pitchFamily="66" charset="0"/>
              </a:rPr>
              <a:t>раст</a:t>
            </a:r>
            <a:r>
              <a:rPr lang="ru-RU" sz="2000" b="1" dirty="0" smtClean="0">
                <a:latin typeface="Comic Sans MS" pitchFamily="66" charset="0"/>
              </a:rPr>
              <a:t>-(-</a:t>
            </a:r>
            <a:r>
              <a:rPr lang="ru-RU" sz="2000" b="1" dirty="0" err="1" smtClean="0">
                <a:latin typeface="Comic Sans MS" pitchFamily="66" charset="0"/>
              </a:rPr>
              <a:t>ращ</a:t>
            </a:r>
            <a:r>
              <a:rPr lang="ru-RU" sz="2000" b="1" dirty="0" smtClean="0">
                <a:latin typeface="Comic Sans MS" pitchFamily="66" charset="0"/>
              </a:rPr>
              <a:t>-) /-рос-.</a:t>
            </a:r>
          </a:p>
          <a:p>
            <a:r>
              <a:rPr lang="ru-RU" sz="2000" b="1" dirty="0" smtClean="0">
                <a:latin typeface="Comic Sans MS" pitchFamily="66" charset="0"/>
              </a:rPr>
              <a:t>6. В неопределённой форме глагола после Ч пишется Ь</a:t>
            </a:r>
            <a:r>
              <a:rPr lang="ru-RU" sz="2000" b="1" dirty="0" smtClean="0">
                <a:latin typeface="Comic Sans MS" pitchFamily="66" charset="0"/>
              </a:rPr>
              <a:t>.</a:t>
            </a:r>
            <a:r>
              <a:rPr lang="ru-RU" sz="2000" b="1" dirty="0" smtClean="0">
                <a:latin typeface="Comic Sans MS" pitchFamily="66" charset="0"/>
              </a:rPr>
              <a:t/>
            </a:r>
            <a:br>
              <a:rPr lang="ru-RU" sz="20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>7. </a:t>
            </a:r>
            <a:r>
              <a:rPr lang="ru-RU" sz="2000" b="1" dirty="0" smtClean="0">
                <a:latin typeface="Comic Sans MS" pitchFamily="66" charset="0"/>
              </a:rPr>
              <a:t>Глаголы совершенного вида отвечают на вопросы: </a:t>
            </a:r>
            <a:r>
              <a:rPr lang="ru-RU" sz="2000" b="1" i="1" dirty="0" smtClean="0">
                <a:latin typeface="Comic Sans MS" pitchFamily="66" charset="0"/>
              </a:rPr>
              <a:t>Что </a:t>
            </a:r>
          </a:p>
          <a:p>
            <a:r>
              <a:rPr lang="ru-RU" sz="2000" b="1" i="1" dirty="0" smtClean="0">
                <a:latin typeface="Comic Sans MS" pitchFamily="66" charset="0"/>
              </a:rPr>
              <a:t>   сделать? Что сделал? Что сделаю?  </a:t>
            </a:r>
            <a:r>
              <a:rPr lang="ru-RU" sz="2000" b="1" dirty="0" smtClean="0">
                <a:latin typeface="Comic Sans MS" pitchFamily="66" charset="0"/>
              </a:rPr>
              <a:t> </a:t>
            </a:r>
            <a:br>
              <a:rPr lang="ru-RU" sz="20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>8. </a:t>
            </a:r>
            <a:r>
              <a:rPr lang="ru-RU" sz="2000" b="1" dirty="0" smtClean="0">
                <a:latin typeface="Comic Sans MS" pitchFamily="66" charset="0"/>
              </a:rPr>
              <a:t>В слове «предполагать» пишется корень -лаг-, т.к. после </a:t>
            </a:r>
          </a:p>
          <a:p>
            <a:r>
              <a:rPr lang="ru-RU" sz="2000" b="1" dirty="0" smtClean="0">
                <a:latin typeface="Comic Sans MS" pitchFamily="66" charset="0"/>
              </a:rPr>
              <a:t>   корня стоит суффикс -А-.</a:t>
            </a:r>
          </a:p>
          <a:p>
            <a:r>
              <a:rPr lang="ru-RU" sz="2000" b="1" dirty="0" smtClean="0">
                <a:latin typeface="Comic Sans MS" pitchFamily="66" charset="0"/>
              </a:rPr>
              <a:t>9</a:t>
            </a:r>
            <a:r>
              <a:rPr lang="ru-RU" sz="2000" b="1" dirty="0" smtClean="0">
                <a:latin typeface="Comic Sans MS" pitchFamily="66" charset="0"/>
              </a:rPr>
              <a:t>. </a:t>
            </a:r>
            <a:r>
              <a:rPr lang="ru-RU" sz="2000" b="1" dirty="0" smtClean="0">
                <a:latin typeface="Comic Sans MS" pitchFamily="66" charset="0"/>
              </a:rPr>
              <a:t>Глагол «положить» несовершенного вида. </a:t>
            </a:r>
          </a:p>
          <a:p>
            <a:r>
              <a:rPr lang="ru-RU" sz="2000" b="1" dirty="0" smtClean="0">
                <a:latin typeface="Comic Sans MS" pitchFamily="66" charset="0"/>
              </a:rPr>
              <a:t>10. </a:t>
            </a:r>
            <a:r>
              <a:rPr lang="ru-RU" sz="2000" b="1" dirty="0" smtClean="0">
                <a:latin typeface="Comic Sans MS" pitchFamily="66" charset="0"/>
              </a:rPr>
              <a:t>Чередующиеся гласные проверять ударением нельзя.</a:t>
            </a:r>
            <a:endParaRPr lang="ru-RU" sz="20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1-002-Balobanova-Nasima-Nailov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3481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00232" y="428604"/>
            <a:ext cx="6903744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Проверим себя </a:t>
            </a:r>
            <a:endParaRPr lang="ru-RU" sz="5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29058" y="1428736"/>
            <a:ext cx="3500462" cy="48320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i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1. да</a:t>
            </a:r>
            <a:endParaRPr lang="ru-RU" sz="2800" b="1" spc="50" dirty="0" smtClean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ru-RU" sz="2800" b="1" i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2. нет</a:t>
            </a:r>
            <a:endParaRPr lang="ru-RU" sz="2800" b="1" spc="50" dirty="0" smtClean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ru-RU" sz="2800" b="1" i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3. нет</a:t>
            </a:r>
            <a:endParaRPr lang="ru-RU" sz="2800" b="1" spc="50" dirty="0" smtClean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ru-RU" sz="2800" b="1" i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4. да</a:t>
            </a:r>
            <a:endParaRPr lang="ru-RU" sz="2800" b="1" spc="50" dirty="0" smtClean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ru-RU" sz="2800" b="1" i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5. да</a:t>
            </a:r>
            <a:endParaRPr lang="ru-RU" sz="2800" b="1" spc="50" dirty="0" smtClean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ru-RU" sz="2800" b="1" i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6. да</a:t>
            </a:r>
            <a:endParaRPr lang="ru-RU" sz="2800" b="1" spc="50" dirty="0" smtClean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ru-RU" sz="2800" b="1" i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7</a:t>
            </a:r>
            <a:r>
              <a:rPr lang="ru-RU" sz="2800" b="1" i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. </a:t>
            </a:r>
            <a:r>
              <a:rPr lang="ru-RU" sz="2800" b="1" i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да</a:t>
            </a:r>
            <a:endParaRPr lang="ru-RU" sz="2800" b="1" spc="50" dirty="0" smtClean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ru-RU" sz="2800" b="1" i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8</a:t>
            </a:r>
            <a:r>
              <a:rPr lang="ru-RU" sz="2800" b="1" i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. </a:t>
            </a:r>
            <a:r>
              <a:rPr lang="ru-RU" sz="2800" b="1" i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да</a:t>
            </a:r>
            <a:endParaRPr lang="ru-RU" sz="2800" b="1" spc="50" dirty="0" smtClean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ru-RU" sz="2800" b="1" i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9</a:t>
            </a:r>
            <a:r>
              <a:rPr lang="ru-RU" sz="2800" b="1" i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. </a:t>
            </a:r>
            <a:r>
              <a:rPr lang="ru-RU" sz="2800" b="1" i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нет.</a:t>
            </a:r>
            <a:endParaRPr lang="ru-RU" sz="2800" b="1" spc="50" dirty="0" smtClean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ru-RU" sz="2800" b="1" i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10. </a:t>
            </a:r>
            <a:r>
              <a:rPr lang="ru-RU" sz="2800" b="1" i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да</a:t>
            </a:r>
            <a:endParaRPr lang="ru-RU" sz="2800" b="1" spc="50" dirty="0" smtClean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  <a:p>
            <a:endParaRPr lang="ru-RU" sz="2800" b="1" spc="50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7" name="Picture 10" descr="WELCOM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357430"/>
            <a:ext cx="2928958" cy="40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1-002-Balobanova-Nasima-Nailov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3481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57488" y="571480"/>
            <a:ext cx="4429156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Самооценка</a:t>
            </a:r>
            <a:r>
              <a:rPr lang="ru-RU" sz="5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5984" y="2000240"/>
            <a:ext cx="6286544" cy="258532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Нет ошибок –</a:t>
            </a:r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«5»</a:t>
            </a:r>
            <a:b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1-2 ошибки –</a:t>
            </a:r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«4»            </a:t>
            </a:r>
            <a:b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3-4 ошибки</a:t>
            </a:r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–</a:t>
            </a:r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«3»   </a:t>
            </a:r>
            <a:endParaRPr lang="ru-RU" sz="5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 descr="image3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4714884"/>
            <a:ext cx="1214446" cy="151805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01-002-Balobanova-Nasima-Nailov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3481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43042" y="357166"/>
            <a:ext cx="6858048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Данные слова распределить </a:t>
            </a:r>
          </a:p>
          <a:p>
            <a:pPr algn="ctr"/>
            <a:r>
              <a:rPr lang="ru-RU" sz="36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в два столбика</a:t>
            </a:r>
            <a:endParaRPr lang="ru-RU" sz="36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29190" y="1857364"/>
            <a:ext cx="32861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подбирать</a:t>
            </a:r>
            <a:endParaRPr lang="ru-RU" sz="4800" b="1" dirty="0" smtClean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285852" y="2928934"/>
            <a:ext cx="3571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стереть</a:t>
            </a:r>
            <a:endParaRPr lang="ru-RU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1142976" y="5072074"/>
            <a:ext cx="34067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заблестеть</a:t>
            </a:r>
            <a:endParaRPr lang="ru-RU" sz="4800" dirty="0"/>
          </a:p>
        </p:txBody>
      </p:sp>
      <p:sp>
        <p:nvSpPr>
          <p:cNvPr id="9" name="TextBox 8"/>
          <p:cNvSpPr txBox="1"/>
          <p:nvPr/>
        </p:nvSpPr>
        <p:spPr>
          <a:xfrm>
            <a:off x="4929190" y="5072074"/>
            <a:ext cx="31069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блистать </a:t>
            </a:r>
            <a:endParaRPr lang="ru-RU" sz="4800" dirty="0"/>
          </a:p>
        </p:txBody>
      </p:sp>
      <p:sp>
        <p:nvSpPr>
          <p:cNvPr id="10" name="TextBox 9"/>
          <p:cNvSpPr txBox="1"/>
          <p:nvPr/>
        </p:nvSpPr>
        <p:spPr>
          <a:xfrm>
            <a:off x="4929190" y="2857496"/>
            <a:ext cx="25154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разбери</a:t>
            </a:r>
            <a:endParaRPr lang="ru-RU" sz="4800" dirty="0"/>
          </a:p>
        </p:txBody>
      </p:sp>
      <p:sp>
        <p:nvSpPr>
          <p:cNvPr id="11" name="TextBox 10"/>
          <p:cNvSpPr txBox="1"/>
          <p:nvPr/>
        </p:nvSpPr>
        <p:spPr>
          <a:xfrm>
            <a:off x="1214414" y="1857364"/>
            <a:ext cx="28055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запереть</a:t>
            </a:r>
            <a:endParaRPr lang="ru-RU" sz="4800" dirty="0"/>
          </a:p>
        </p:txBody>
      </p:sp>
      <p:sp>
        <p:nvSpPr>
          <p:cNvPr id="12" name="TextBox 11"/>
          <p:cNvSpPr txBox="1"/>
          <p:nvPr/>
        </p:nvSpPr>
        <p:spPr>
          <a:xfrm>
            <a:off x="4857752" y="3929066"/>
            <a:ext cx="30718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напирать</a:t>
            </a:r>
            <a:endParaRPr lang="ru-RU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1214414" y="4000504"/>
            <a:ext cx="31165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растирать</a:t>
            </a:r>
            <a:endParaRPr lang="ru-RU" sz="4800" b="1" dirty="0" smtClean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4.90287E-6 L -0.40781 0.00138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" y="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42461E-6 L -0.00156 -0.15402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7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48659E-6 L 0.00782 -0.16466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-8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34783E-7 L 0.38594 -0.01064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" y="-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8 -0.01364 L -0.40573 -0.1561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" y="-7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5.55042E-8 L 0.40139 -0.15287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" y="-7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54 0.01365 L -0.39826 0.18455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" y="8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7012E-6 L 0.40173 0.48266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" y="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kartinki-dlya-prezentaci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2375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28794" y="1928802"/>
            <a:ext cx="5072098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Тема урока</a:t>
            </a:r>
            <a:endParaRPr lang="ru-RU" sz="60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3429000"/>
            <a:ext cx="8286808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«Буквы Е и И в корнях с чередованием»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0f47f295459f7e7e2b0500da968d2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38683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01-002-Balobanova-Nasima-Nailov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3181"/>
            <a:ext cx="9144000" cy="6811638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4" y="500043"/>
          <a:ext cx="8858312" cy="6054823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2643206"/>
                <a:gridCol w="6215106"/>
              </a:tblGrid>
              <a:tr h="5000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C00000"/>
                          </a:solidFill>
                          <a:latin typeface="Comic Sans MS" pitchFamily="66" charset="0"/>
                        </a:rPr>
                        <a:t>корни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C00000"/>
                          </a:solidFill>
                          <a:latin typeface="Comic Sans MS" pitchFamily="66" charset="0"/>
                        </a:rPr>
                        <a:t>примеры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49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БИР – БЕР   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подб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и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р</a:t>
                      </a:r>
                      <a:r>
                        <a:rPr lang="ru-RU" sz="3200" b="1" u="sng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а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ть – разб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е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ри 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497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ПИР – ПЕР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нап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и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р</a:t>
                      </a:r>
                      <a:r>
                        <a:rPr lang="ru-RU" sz="3200" b="1" u="sng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а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ть – зап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е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реть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497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ДИР – ДЕР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зад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и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р</a:t>
                      </a:r>
                      <a:r>
                        <a:rPr lang="ru-RU" sz="3200" b="1" u="sng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а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ть - д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е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рёт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497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ТИР – ТЕР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раст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и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р</a:t>
                      </a:r>
                      <a:r>
                        <a:rPr lang="ru-RU" sz="3200" b="1" u="sng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а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ть – ст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е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реть 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497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МИР – МЕР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зам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и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р</a:t>
                      </a:r>
                      <a:r>
                        <a:rPr lang="ru-RU" sz="3200" b="1" u="sng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а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ть - зам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е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реть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497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БЛИСТ – БЛЕСТ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бл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и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ст</a:t>
                      </a:r>
                      <a:r>
                        <a:rPr lang="ru-RU" sz="3200" b="1" u="sng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а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ть – забл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е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стеть 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497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СТИЛ – СТЕЛ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расст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и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л</a:t>
                      </a:r>
                      <a:r>
                        <a:rPr lang="ru-RU" sz="3200" b="1" u="sng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а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ть - подст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е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лить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497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ЖИГ – ЖЕГ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разж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и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г</a:t>
                      </a:r>
                      <a:r>
                        <a:rPr lang="ru-RU" sz="3200" b="1" u="sng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а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ть - заж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е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чь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497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ЧИТ – ЧЕТ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Выч</a:t>
                      </a:r>
                      <a:r>
                        <a:rPr lang="ru-RU" sz="32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и</a:t>
                      </a:r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т</a:t>
                      </a:r>
                      <a:r>
                        <a:rPr lang="ru-RU" sz="3200" b="1" u="sng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а</a:t>
                      </a:r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ть - выч</a:t>
                      </a:r>
                      <a:r>
                        <a:rPr lang="ru-RU" sz="32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е</a:t>
                      </a:r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т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                                                                 </a:t>
                      </a:r>
                      <a:endParaRPr lang="ru-RU" sz="1000" b="1" dirty="0">
                        <a:solidFill>
                          <a:srgbClr val="00206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497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ИМ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зан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и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м</a:t>
                      </a:r>
                      <a:r>
                        <a:rPr lang="ru-RU" sz="3200" b="1" u="sng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а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ть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497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ИН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нач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и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н</a:t>
                      </a:r>
                      <a:r>
                        <a:rPr lang="ru-RU" sz="3200" b="1" u="sng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а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ть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Пятиугольник 5"/>
          <p:cNvSpPr/>
          <p:nvPr/>
        </p:nvSpPr>
        <p:spPr>
          <a:xfrm flipH="1">
            <a:off x="6715140" y="5072074"/>
            <a:ext cx="2286016" cy="785818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u="sng" dirty="0" err="1" smtClean="0">
                <a:solidFill>
                  <a:srgbClr val="FF0000"/>
                </a:solidFill>
                <a:latin typeface="Comic Sans MS" pitchFamily="66" charset="0"/>
              </a:rPr>
              <a:t>Искл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: сочетать, сочетание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kartinki-dlya-prezentaci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45" y="0"/>
            <a:ext cx="9123755" cy="6858000"/>
          </a:xfrm>
          <a:prstGeom prst="rect">
            <a:avLst/>
          </a:prstGeom>
        </p:spPr>
      </p:pic>
      <p:pic>
        <p:nvPicPr>
          <p:cNvPr id="13" name="Picture 11" descr="http://www.smayli.ru/data/smiles/detia-51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2285992"/>
            <a:ext cx="2224089" cy="3241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0" descr="http://www.smayli.ru/data/smiles/detia-81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2000240"/>
            <a:ext cx="3357586" cy="41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407</Words>
  <Application>Microsoft Office PowerPoint</Application>
  <PresentationFormat>Экран (4:3)</PresentationFormat>
  <Paragraphs>106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dns</cp:lastModifiedBy>
  <cp:revision>36</cp:revision>
  <dcterms:modified xsi:type="dcterms:W3CDTF">2019-04-16T12:02:39Z</dcterms:modified>
</cp:coreProperties>
</file>