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0"/>
  </p:notesMasterIdLst>
  <p:handoutMasterIdLst>
    <p:handoutMasterId r:id="rId31"/>
  </p:handoutMasterIdLst>
  <p:sldIdLst>
    <p:sldId id="282" r:id="rId2"/>
    <p:sldId id="269" r:id="rId3"/>
    <p:sldId id="270" r:id="rId4"/>
    <p:sldId id="271" r:id="rId5"/>
    <p:sldId id="272" r:id="rId6"/>
    <p:sldId id="273" r:id="rId7"/>
    <p:sldId id="281" r:id="rId8"/>
    <p:sldId id="280" r:id="rId9"/>
    <p:sldId id="274" r:id="rId10"/>
    <p:sldId id="275" r:id="rId11"/>
    <p:sldId id="276" r:id="rId12"/>
    <p:sldId id="277" r:id="rId13"/>
    <p:sldId id="278" r:id="rId14"/>
    <p:sldId id="279" r:id="rId15"/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83" r:id="rId29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7896" autoAdjust="0"/>
    <p:restoredTop sz="94598" autoAdjust="0"/>
  </p:normalViewPr>
  <p:slideViewPr>
    <p:cSldViewPr>
      <p:cViewPr varScale="1">
        <p:scale>
          <a:sx n="69" d="100"/>
          <a:sy n="69" d="100"/>
        </p:scale>
        <p:origin x="-11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9D3BF-09D8-4686-B117-AECF7245A3DF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23375"/>
            <a:ext cx="2982913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7313" y="9223375"/>
            <a:ext cx="2982912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95A92-4DFD-4A02-B7DC-0897909AF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EA324B5-4A3D-48B0-81B0-7830186D5D27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D0755644-F8F3-422D-BC75-772B042B2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55644-F8F3-422D-BC75-772B042B27E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55644-F8F3-422D-BC75-772B042B27E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55644-F8F3-422D-BC75-772B042B27E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967A9-3EC3-4754-8087-B73CEEBEF772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2652-55F6-4D81-B5E6-28CC83D855D9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889E-061D-4FBD-A19F-C24FCF36AFDA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8ED3-A0FD-4274-AEBB-319BFBCF5C94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6D72-3149-462B-AAD0-E3E996271EC5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B3DC-2AB5-4972-9C51-24DE88E11FD4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262-0574-4397-91A2-E151F40B9898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E96A8-F735-4BA4-827F-6ED21E0CE3F1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984E-743C-4B08-8AAE-465FEB278799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2A8A-6D31-4459-AC36-87AF8675BFC9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7A5C-6180-4D3E-9F93-422ECCEBF108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87B72-BF20-47E6-A4E4-411A9F03D0D9}" type="datetime1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8E0BA-0900-4F04-85CF-9839EAAF7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0.jpeg"/><Relationship Id="rId18" Type="http://schemas.openxmlformats.org/officeDocument/2006/relationships/image" Target="../media/image15.gif"/><Relationship Id="rId26" Type="http://schemas.openxmlformats.org/officeDocument/2006/relationships/hyperlink" Target="http://images.google.de/imgres?imgurl=http://www.personal.psu.edu/aes284/twtc/images/computer.jpg&amp;imgrefurl=http://www.personal.psu.edu/aes284/twtc/&amp;usg=__-vMXA50ZGUkgBLMUJivqMy4oZnI=&amp;h=1050&amp;w=1050&amp;sz=116&amp;hl=de&amp;start=21&amp;tbnid=xQeFaKVdKfHNwM:&amp;tbnh=150&amp;tbnw=150&amp;prev=/images?q=computer&amp;imgsz=xxlarge&amp;gbv=2&amp;ndsp=18&amp;hl=de&amp;sa=N&amp;start=18" TargetMode="External"/><Relationship Id="rId3" Type="http://schemas.openxmlformats.org/officeDocument/2006/relationships/image" Target="../media/image1.jpeg"/><Relationship Id="rId21" Type="http://schemas.openxmlformats.org/officeDocument/2006/relationships/image" Target="../media/image18.gif"/><Relationship Id="rId34" Type="http://schemas.openxmlformats.org/officeDocument/2006/relationships/image" Target="../media/image29.gif"/><Relationship Id="rId7" Type="http://schemas.openxmlformats.org/officeDocument/2006/relationships/image" Target="../media/image5.gif"/><Relationship Id="rId12" Type="http://schemas.openxmlformats.org/officeDocument/2006/relationships/hyperlink" Target="http://ejik-land.ru/forum/files/egel25_web_282.jpg" TargetMode="External"/><Relationship Id="rId17" Type="http://schemas.openxmlformats.org/officeDocument/2006/relationships/image" Target="../media/image14.gif"/><Relationship Id="rId25" Type="http://schemas.openxmlformats.org/officeDocument/2006/relationships/image" Target="../media/image22.gif"/><Relationship Id="rId33" Type="http://schemas.openxmlformats.org/officeDocument/2006/relationships/image" Target="../media/image28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gif"/><Relationship Id="rId20" Type="http://schemas.openxmlformats.org/officeDocument/2006/relationships/image" Target="../media/image17.gif"/><Relationship Id="rId29" Type="http://schemas.openxmlformats.org/officeDocument/2006/relationships/image" Target="../media/image25.jpeg"/><Relationship Id="rId1" Type="http://schemas.openxmlformats.org/officeDocument/2006/relationships/audio" Target="file:///C:\Documents%20and%20Settings\Admin\&#1052;&#1086;&#1080;%20&#1076;&#1086;&#1082;&#1091;&#1084;&#1077;&#1085;&#1090;&#1099;\&#1042;&#1077;&#1089;&#1077;&#1083;&#1099;&#1077;%20&#1082;&#1072;&#1088;&#1090;&#1080;&#1085;&#1082;&#1080;%20&#1072;&#1083;&#1092;&#1072;&#1074;&#1080;&#1090;&#1072;\Das%20ABC\Das%20ABC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gif"/><Relationship Id="rId24" Type="http://schemas.openxmlformats.org/officeDocument/2006/relationships/image" Target="../media/image21.gif"/><Relationship Id="rId32" Type="http://schemas.openxmlformats.org/officeDocument/2006/relationships/image" Target="../media/image27.jpeg"/><Relationship Id="rId5" Type="http://schemas.openxmlformats.org/officeDocument/2006/relationships/image" Target="../media/image3.gif"/><Relationship Id="rId15" Type="http://schemas.openxmlformats.org/officeDocument/2006/relationships/image" Target="../media/image12.gif"/><Relationship Id="rId23" Type="http://schemas.openxmlformats.org/officeDocument/2006/relationships/image" Target="../media/image20.gif"/><Relationship Id="rId28" Type="http://schemas.openxmlformats.org/officeDocument/2006/relationships/image" Target="../media/image24.jpeg"/><Relationship Id="rId36" Type="http://schemas.openxmlformats.org/officeDocument/2006/relationships/image" Target="../media/image31.png"/><Relationship Id="rId10" Type="http://schemas.openxmlformats.org/officeDocument/2006/relationships/image" Target="../media/image8.gif"/><Relationship Id="rId19" Type="http://schemas.openxmlformats.org/officeDocument/2006/relationships/image" Target="../media/image16.gif"/><Relationship Id="rId31" Type="http://schemas.openxmlformats.org/officeDocument/2006/relationships/hyperlink" Target="http://images.google.de/imgres?imgurl=http://www.collectiondx.com/gallery2/gallery/d/92007-3/Autobot+Speed+Dial+800-+robot+mode+_front_.JPG&amp;imgrefurl=http://www.collectiondx.com/node/1814&amp;h=1024&amp;w=768&amp;sz=444&amp;hl=ru&amp;start=52&amp;tbnid=bsbmSxnQMnKiLM:&amp;tbnh=150&amp;tbnw=113&amp;prev=/images?q=%D1%80%D0%BE%D0%B1%D0%BE%D1%82&amp;start=36&amp;imgsz=xxlarge&amp;gbv=2&amp;ndsp=18&amp;hl=ru&amp;sa=N" TargetMode="External"/><Relationship Id="rId4" Type="http://schemas.openxmlformats.org/officeDocument/2006/relationships/image" Target="../media/image2.gif"/><Relationship Id="rId9" Type="http://schemas.openxmlformats.org/officeDocument/2006/relationships/image" Target="../media/image7.gif"/><Relationship Id="rId14" Type="http://schemas.openxmlformats.org/officeDocument/2006/relationships/image" Target="../media/image11.jpeg"/><Relationship Id="rId22" Type="http://schemas.openxmlformats.org/officeDocument/2006/relationships/image" Target="../media/image19.gif"/><Relationship Id="rId27" Type="http://schemas.openxmlformats.org/officeDocument/2006/relationships/image" Target="../media/image23.jpeg"/><Relationship Id="rId30" Type="http://schemas.openxmlformats.org/officeDocument/2006/relationships/image" Target="../media/image26.jpeg"/><Relationship Id="rId35" Type="http://schemas.openxmlformats.org/officeDocument/2006/relationships/image" Target="../media/image30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oi-mummi.r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42;&#1077;&#1089;&#1077;&#1083;&#1099;&#1077;%20&#1082;&#1072;&#1088;&#1090;&#1080;&#1085;&#1082;&#1080;%20&#1072;&#1083;&#1092;&#1072;&#1074;&#1080;&#1090;&#1072;\Kennst%20du%20schon%20das%20Alphabet\Kennst%20du%20schon%20das%20Alphabet.mp3" TargetMode="External"/><Relationship Id="rId6" Type="http://schemas.openxmlformats.org/officeDocument/2006/relationships/image" Target="../media/image65.png"/><Relationship Id="rId5" Type="http://schemas.openxmlformats.org/officeDocument/2006/relationships/image" Target="../media/image64.gif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Веселые картинки алфавита</a:t>
            </a:r>
            <a:endParaRPr lang="ru-RU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14488"/>
            <a:ext cx="3190804" cy="4525963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" name="Picture 10" descr="Frukti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857884" y="1357298"/>
            <a:ext cx="571504" cy="722519"/>
          </a:xfrm>
          <a:prstGeom prst="rect">
            <a:avLst/>
          </a:prstGeom>
          <a:noFill/>
        </p:spPr>
      </p:pic>
      <p:pic>
        <p:nvPicPr>
          <p:cNvPr id="6" name="Picture 7" descr="24e0153c89e0f5edd3624ca2dd06051d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786710" y="4786322"/>
            <a:ext cx="1028802" cy="857256"/>
          </a:xfrm>
          <a:prstGeom prst="rect">
            <a:avLst/>
          </a:prstGeom>
          <a:noFill/>
        </p:spPr>
      </p:pic>
      <p:pic>
        <p:nvPicPr>
          <p:cNvPr id="7" name="Рисунок 1" descr="Добрый клоун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428868"/>
            <a:ext cx="714380" cy="714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 descr="0_1ab31_7977a1c8_L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1428728" y="1142984"/>
            <a:ext cx="2133611" cy="1066806"/>
          </a:xfrm>
          <a:prstGeom prst="rect">
            <a:avLst/>
          </a:prstGeom>
          <a:noFill/>
        </p:spPr>
      </p:pic>
      <p:pic>
        <p:nvPicPr>
          <p:cNvPr id="9" name="Picture 10" descr="014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8072462" y="1285860"/>
            <a:ext cx="893765" cy="1145841"/>
          </a:xfrm>
          <a:prstGeom prst="rect">
            <a:avLst/>
          </a:prstGeom>
          <a:noFill/>
        </p:spPr>
      </p:pic>
      <p:pic>
        <p:nvPicPr>
          <p:cNvPr id="10" name="Picture 9" descr="ribka23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928662" y="5072074"/>
            <a:ext cx="980603" cy="714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9" descr="99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6072206"/>
            <a:ext cx="942855" cy="652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7" descr="004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6578" y="4857760"/>
            <a:ext cx="784232" cy="1399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-main-pic" descr="Картинка 7 из 44413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44" y="5715016"/>
            <a:ext cx="714348" cy="95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gb" descr="http://www.grafamania.net/uploads/posts/2008-06/1214322669_0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7158" y="3357562"/>
            <a:ext cx="985216" cy="108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5984" y="5929330"/>
            <a:ext cx="642942" cy="769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5" descr="09"/>
          <p:cNvPicPr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71670" y="2143116"/>
            <a:ext cx="1073156" cy="97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136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85852" y="6072206"/>
            <a:ext cx="770746" cy="6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100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41179" y="0"/>
            <a:ext cx="802821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svad24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428604"/>
            <a:ext cx="722839" cy="108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 descr="roza38"/>
          <p:cNvPicPr>
            <a:picLocks noChangeAspect="1" noChangeArrowheads="1" noCrop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57488" y="0"/>
            <a:ext cx="848059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111"/>
          <p:cNvPicPr>
            <a:picLocks noChangeAspect="1" noChangeArrowheads="1" noCrop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857620" y="5857892"/>
            <a:ext cx="1117061" cy="902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7" descr="001"/>
          <p:cNvPicPr>
            <a:picLocks noChangeAspect="1" noChangeArrowheads="1" noCrop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14348" y="1142984"/>
            <a:ext cx="1001717" cy="106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" descr="117"/>
          <p:cNvPicPr>
            <a:picLocks noChangeAspect="1" noChangeArrowheads="1" noCrop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500958" y="-142900"/>
            <a:ext cx="938211" cy="93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8" descr="002"/>
          <p:cNvPicPr>
            <a:picLocks noChangeAspect="1" noChangeArrowheads="1" noCrop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857356" y="4357694"/>
            <a:ext cx="811219" cy="1109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4" descr="0_1e177_8911f42_L"/>
          <p:cNvPicPr>
            <a:picLocks noChangeAspect="1" noChangeArrowheads="1" noCrop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136941" y="5786454"/>
            <a:ext cx="2007059" cy="927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10" descr="computer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>
            <a:lum bright="-18000" contrast="12000"/>
          </a:blip>
          <a:srcRect/>
          <a:stretch>
            <a:fillRect/>
          </a:stretch>
        </p:blipFill>
        <p:spPr>
          <a:xfrm>
            <a:off x="1857356" y="3429000"/>
            <a:ext cx="785818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" name="Picture 4" descr="CA48I0G0"/>
          <p:cNvPicPr>
            <a:picLocks noChangeAspect="1" noChangeArrowheads="1"/>
          </p:cNvPicPr>
          <p:nvPr/>
        </p:nvPicPr>
        <p:blipFill>
          <a:blip r:embed="rId28" cstate="print">
            <a:lum bright="6000" contrast="18000"/>
          </a:blip>
          <a:srcRect/>
          <a:stretch>
            <a:fillRect/>
          </a:stretch>
        </p:blipFill>
        <p:spPr>
          <a:xfrm>
            <a:off x="7929586" y="2571744"/>
            <a:ext cx="928694" cy="742853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32" name="Picture 4" descr="67"/>
          <p:cNvPicPr>
            <a:picLocks noChangeAspect="1" noChangeArrowheads="1"/>
          </p:cNvPicPr>
          <p:nvPr/>
        </p:nvPicPr>
        <p:blipFill>
          <a:blip r:embed="rId29" cstate="print">
            <a:lum bright="-12000" contrast="-6000"/>
          </a:blip>
          <a:srcRect/>
          <a:stretch>
            <a:fillRect/>
          </a:stretch>
        </p:blipFill>
        <p:spPr>
          <a:xfrm>
            <a:off x="6357950" y="3643314"/>
            <a:ext cx="1000132" cy="746619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33" name="Picture 8" descr="CA876LWN"/>
          <p:cNvPicPr>
            <a:picLocks noChangeAspect="1" noChangeArrowheads="1"/>
          </p:cNvPicPr>
          <p:nvPr/>
        </p:nvPicPr>
        <p:blipFill>
          <a:blip r:embed="rId30" cstate="print">
            <a:lum bright="-30000" contrast="30000"/>
          </a:blip>
          <a:srcRect/>
          <a:stretch>
            <a:fillRect/>
          </a:stretch>
        </p:blipFill>
        <p:spPr bwMode="auto">
          <a:xfrm>
            <a:off x="1357290" y="2285992"/>
            <a:ext cx="784379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6" descr="Autobot%2BSpeed%2BDial%2B800-%2Brobot%2Bmode%2B_front_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>
            <a:lum contrast="12000"/>
          </a:blip>
          <a:srcRect/>
          <a:stretch>
            <a:fillRect/>
          </a:stretch>
        </p:blipFill>
        <p:spPr bwMode="auto">
          <a:xfrm>
            <a:off x="285720" y="4500570"/>
            <a:ext cx="484083" cy="642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" name="Picture 12" descr="eule"/>
          <p:cNvPicPr>
            <a:picLocks noChangeAspect="1" noChangeArrowheads="1" noCrop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7929586" y="3429000"/>
            <a:ext cx="1008842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Picture 8" descr="Рисунор1"/>
          <p:cNvPicPr>
            <a:picLocks noChangeAspect="1" noChangeArrowheads="1" noCrop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6786578" y="1571612"/>
            <a:ext cx="842981" cy="1088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Picture 8" descr="аааааааунок1"/>
          <p:cNvPicPr>
            <a:picLocks noChangeAspect="1" noChangeArrowheads="1" noCrop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6929454" y="2643182"/>
            <a:ext cx="958829" cy="959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Das AB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0" name="Нижний колонтитул 39"/>
          <p:cNvSpPr>
            <a:spLocks noGrp="1"/>
          </p:cNvSpPr>
          <p:nvPr>
            <p:ph type="ftr" sz="quarter" idx="11"/>
          </p:nvPr>
        </p:nvSpPr>
        <p:spPr>
          <a:xfrm>
            <a:off x="3071802" y="0"/>
            <a:ext cx="3857652" cy="28572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3350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/>
            </a:r>
            <a:b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</a:br>
            <a:r>
              <a:rPr lang="ru-RU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Igel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6688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227266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5476" y="1571612"/>
            <a:ext cx="785304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Кто у нас на 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букву </a:t>
            </a: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"I",</a:t>
            </a:r>
          </a:p>
          <a:p>
            <a:pPr algn="ctr">
              <a:buNone/>
            </a:pP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Весь в иголках посмотри!</a:t>
            </a:r>
          </a:p>
          <a:p>
            <a:pPr algn="ctr">
              <a:buNone/>
            </a:pP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Очень он похож на ель,</a:t>
            </a:r>
          </a:p>
          <a:p>
            <a:pPr algn="ctr">
              <a:buNone/>
            </a:pP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А зовут его </a:t>
            </a:r>
            <a:r>
              <a:rPr lang="ru-RU" sz="5400" b="1" cap="none" spc="0" dirty="0" err="1">
                <a:ln/>
                <a:solidFill>
                  <a:schemeClr val="accent3"/>
                </a:solidFill>
                <a:effectLst/>
              </a:rPr>
              <a:t>Igel</a:t>
            </a: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!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142853"/>
            <a:ext cx="4162444" cy="7143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>
              <a:buNone/>
            </a:pP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Чтобы </a:t>
            </a:r>
            <a:r>
              <a:rPr lang="ru-RU" sz="40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Joghurt</a:t>
            </a: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прочитать,</a:t>
            </a:r>
          </a:p>
          <a:p>
            <a:pPr algn="ctr">
              <a:buNone/>
            </a:pP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Букву "J"всем надо знать!</a:t>
            </a:r>
          </a:p>
          <a:p>
            <a:pPr algn="ctr">
              <a:buNone/>
            </a:pP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Нам без "J" никак нельзя,</a:t>
            </a:r>
          </a:p>
          <a:p>
            <a:pPr algn="ctr">
              <a:buNone/>
            </a:pP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Очень вкусная она!</a:t>
            </a:r>
          </a:p>
          <a:p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071546"/>
            <a:ext cx="2071702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751388" y="357166"/>
            <a:ext cx="2286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100" dirty="0" smtClean="0">
              <a:ln w="18000">
                <a:solidFill>
                  <a:srgbClr val="4F81BD">
                    <a:satMod val="200000"/>
                    <a:tint val="72000"/>
                  </a:srgbClr>
                </a:solidFill>
                <a:prstDash val="solid"/>
              </a:ln>
              <a:solidFill>
                <a:srgbClr val="4F81BD">
                  <a:satMod val="280000"/>
                  <a:tint val="100000"/>
                  <a:alpha val="5700"/>
                </a:srgbClr>
              </a:solidFill>
              <a:effectLst>
                <a:outerShdw blurRad="25000" dist="20000" dir="16020000" algn="tl">
                  <a:srgbClr val="4F81BD">
                    <a:satMod val="200000"/>
                    <a:shade val="1000"/>
                    <a:alpha val="60000"/>
                  </a:srgbClr>
                </a:outerShdw>
              </a:effectLst>
            </a:endParaRPr>
          </a:p>
          <a:p>
            <a:pPr lvl="0" algn="ctr"/>
            <a:r>
              <a:rPr lang="ru-RU" sz="5400" b="1" spc="100" dirty="0" err="1" smtClean="0">
                <a:ln w="18000">
                  <a:solidFill>
                    <a:srgbClr val="4F81BD">
                      <a:satMod val="200000"/>
                      <a:tint val="72000"/>
                    </a:srgbClr>
                  </a:solidFill>
                  <a:prstDash val="solid"/>
                </a:ln>
                <a:solidFill>
                  <a:srgbClr val="4F81BD">
                    <a:satMod val="280000"/>
                    <a:tint val="100000"/>
                    <a:alpha val="5700"/>
                  </a:srgb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Joghut</a:t>
            </a:r>
            <a:endParaRPr lang="ru-RU" sz="5400" b="1" spc="100" dirty="0">
              <a:ln w="18000">
                <a:solidFill>
                  <a:srgbClr val="4F81BD">
                    <a:satMod val="200000"/>
                    <a:tint val="72000"/>
                  </a:srgbClr>
                </a:solidFill>
                <a:prstDash val="solid"/>
              </a:ln>
              <a:solidFill>
                <a:srgbClr val="4F81BD">
                  <a:satMod val="280000"/>
                  <a:tint val="100000"/>
                  <a:alpha val="5700"/>
                </a:srgbClr>
              </a:solidFill>
              <a:effectLst>
                <a:outerShdw blurRad="25000" dist="20000" dir="16020000" algn="tl">
                  <a:srgbClr val="4F81BD">
                    <a:satMod val="200000"/>
                    <a:shade val="1000"/>
                    <a:alpha val="60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285729"/>
            <a:ext cx="4091006" cy="7143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Kuckuck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Часто </a:t>
            </a: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</a:rPr>
              <a:t>слышим мы в лесу:</a:t>
            </a:r>
          </a:p>
          <a:p>
            <a:pPr algn="ctr">
              <a:buNone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</a:rPr>
              <a:t>ку-ку, ку-ку, ку-ку!</a:t>
            </a:r>
          </a:p>
          <a:p>
            <a:pPr algn="ctr">
              <a:buNone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</a:rPr>
              <a:t>От кого же этот звук?</a:t>
            </a:r>
          </a:p>
          <a:p>
            <a:pPr algn="ctr">
              <a:buNone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</a:rPr>
              <a:t>Ну, конечно, от </a:t>
            </a:r>
            <a:r>
              <a:rPr lang="ru-RU" sz="4000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Kuckuck</a:t>
            </a: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</a:rPr>
              <a:t>!</a:t>
            </a:r>
          </a:p>
          <a:p>
            <a:pPr>
              <a:buNone/>
            </a:pP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28"/>
            <a:ext cx="2501265" cy="204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214291"/>
            <a:ext cx="3876692" cy="7143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Löve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Löve</a:t>
            </a: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- царь зверей,</a:t>
            </a:r>
          </a:p>
          <a:p>
            <a:pPr algn="ctr">
              <a:buNone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Всех на свете он сильней.</a:t>
            </a:r>
          </a:p>
          <a:p>
            <a:pPr algn="ctr">
              <a:buNone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Ты к нему не подходи,</a:t>
            </a:r>
          </a:p>
          <a:p>
            <a:pPr algn="ctr">
              <a:buNone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Стороною обходи!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250033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142853"/>
            <a:ext cx="4376758" cy="4286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Mantel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Тёплый </a:t>
            </a:r>
            <a:r>
              <a:rPr lang="ru-RU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Mantel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висит в шкафу,</a:t>
            </a:r>
          </a:p>
          <a:p>
            <a:pPr algn="ctr">
              <a:buNone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 тепло, не нужен никому.</a:t>
            </a:r>
          </a:p>
          <a:p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2797175" cy="219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357167"/>
            <a:ext cx="5019700" cy="5000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1285860"/>
            <a:ext cx="3000396" cy="928694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ru-RU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ru-RU" sz="67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Nacht</a:t>
            </a:r>
            <a:r>
              <a:rPr lang="ru-RU" sz="67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br>
              <a:rPr lang="ru-RU" sz="67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endParaRPr lang="ru-RU" sz="67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28"/>
            <a:ext cx="2928958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1546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1069" y="1720840"/>
            <a:ext cx="586186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прошла</a:t>
            </a:r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</a:p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Темноту увела.</a:t>
            </a:r>
          </a:p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Замолчал сверчок,</a:t>
            </a:r>
          </a:p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Запел 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петушок.</a:t>
            </a:r>
          </a:p>
          <a:p>
            <a:pPr algn="ctr"/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57686" y="0"/>
            <a:ext cx="3643338" cy="714380"/>
          </a:xfrm>
        </p:spPr>
        <p:txBody>
          <a:bodyPr/>
          <a:lstStyle/>
          <a:p>
            <a:r>
              <a:rPr lang="ru-RU" dirty="0" smtClean="0"/>
              <a:t>Мой университет – </a:t>
            </a:r>
            <a:r>
              <a:rPr lang="ru-RU" u="sng" dirty="0" err="1" smtClean="0">
                <a:hlinkClick r:id="rId4"/>
              </a:rPr>
              <a:t>www.moi-mummi.ru</a:t>
            </a:r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829444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Нам купили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Orange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один,</a:t>
            </a:r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500174"/>
            <a:ext cx="4686304" cy="4525963"/>
          </a:xfrm>
          <a:noFill/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4000" b="1" dirty="0" smtClean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000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</a:t>
            </a:r>
            <a:r>
              <a:rPr lang="ru-RU" sz="40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 быть, на вид он не делим?!</a:t>
            </a:r>
          </a:p>
          <a:p>
            <a:pPr>
              <a:buNone/>
            </a:pPr>
            <a:r>
              <a:rPr lang="ru-RU" sz="40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Решение есть, и верится,</a:t>
            </a:r>
          </a:p>
          <a:p>
            <a:pPr>
              <a:buNone/>
            </a:pPr>
            <a:r>
              <a:rPr lang="ru-RU" sz="40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дольки он разделится.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357430"/>
            <a:ext cx="2797175" cy="200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143240" y="2143116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285729"/>
            <a:ext cx="4233882" cy="35719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>В </a:t>
            </a:r>
            <a:r>
              <a:rPr lang="ru-RU" b="1" dirty="0">
                <a:ln/>
                <a:solidFill>
                  <a:schemeClr val="accent3"/>
                </a:solidFill>
              </a:rPr>
              <a:t>лес с подружкой мы пошли,</a:t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r>
              <a:rPr lang="ru-RU" b="1" dirty="0">
                <a:ln/>
                <a:solidFill>
                  <a:schemeClr val="accent3"/>
                </a:solidFill>
              </a:rPr>
              <a:t>Много</a:t>
            </a:r>
            <a:r>
              <a:rPr lang="ru-RU" sz="6700" b="1" dirty="0">
                <a:ln/>
                <a:solidFill>
                  <a:schemeClr val="accent3"/>
                </a:solidFill>
              </a:rPr>
              <a:t> </a:t>
            </a:r>
            <a:r>
              <a:rPr lang="ru-RU" sz="6700" b="1" dirty="0" err="1">
                <a:ln/>
                <a:solidFill>
                  <a:schemeClr val="accent3"/>
                </a:solidFill>
              </a:rPr>
              <a:t>Pilzen</a:t>
            </a:r>
            <a:r>
              <a:rPr lang="ru-RU" sz="6700" b="1" dirty="0">
                <a:ln/>
                <a:solidFill>
                  <a:schemeClr val="accent3"/>
                </a:solidFill>
              </a:rPr>
              <a:t> </a:t>
            </a:r>
            <a:r>
              <a:rPr lang="ru-RU" b="1" dirty="0">
                <a:ln/>
                <a:solidFill>
                  <a:schemeClr val="accent3"/>
                </a:solidFill>
              </a:rPr>
              <a:t>там нашли.</a:t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2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000108"/>
            <a:ext cx="3286148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285729"/>
            <a:ext cx="3162312" cy="35719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Буква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"Q" у нас согласная,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Интересная, прекрасная.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Бьёт ключом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Quelle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 лесу,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Скорей туда, я покажу.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231795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785794"/>
            <a:ext cx="3500462" cy="20869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142852"/>
            <a:ext cx="3805254" cy="64294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Буква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"R" </a:t>
            </a:r>
            <a: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нас важна,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Она спасёт нас от дождя.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 на улицу пойдём,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Regenschirm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 собой возьмём.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858000"/>
            <a:ext cx="8229600" cy="7143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2393315" cy="165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03387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285729"/>
            <a:ext cx="4376758" cy="6429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32861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Букву </a:t>
            </a:r>
            <a:r>
              <a:rPr lang="ru-RU" dirty="0" smtClean="0">
                <a:solidFill>
                  <a:srgbClr val="C00000"/>
                </a:solidFill>
              </a:rPr>
              <a:t>"A"</a:t>
            </a:r>
            <a:r>
              <a:rPr lang="ru-RU" dirty="0" smtClean="0"/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должны все знать,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хорошо уметь читать.</a:t>
            </a:r>
          </a:p>
          <a:p>
            <a:pPr>
              <a:buNone/>
            </a:pPr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Ah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Affe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Ananas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Пополняем наш запас.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000108"/>
            <a:ext cx="2643206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6" descr="Pl14"/>
          <p:cNvPicPr>
            <a:picLocks noChangeAspect="1" noChangeArrowheads="1"/>
          </p:cNvPicPr>
          <p:nvPr/>
        </p:nvPicPr>
        <p:blipFill>
          <a:blip r:embed="rId5" cstate="print">
            <a:lum bright="-6000" contrast="18000"/>
          </a:blip>
          <a:srcRect/>
          <a:stretch>
            <a:fillRect/>
          </a:stretch>
        </p:blipFill>
        <p:spPr bwMode="auto">
          <a:xfrm>
            <a:off x="1285852" y="857232"/>
            <a:ext cx="1885937" cy="209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3" descr="абрикос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3714752"/>
            <a:ext cx="2016125" cy="1903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4" descr="0000004832bb_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000108"/>
            <a:ext cx="1593850" cy="1800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071802" y="357167"/>
            <a:ext cx="2947998" cy="5000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err="1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Schnecke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4000" dirty="0"/>
              <a:t>медленно ползёт,</a:t>
            </a:r>
          </a:p>
          <a:p>
            <a:pPr>
              <a:buNone/>
            </a:pPr>
            <a:r>
              <a:rPr lang="ru-RU" sz="4000" dirty="0"/>
              <a:t>На спине свой дом везёт,</a:t>
            </a:r>
          </a:p>
          <a:p>
            <a:pPr>
              <a:buNone/>
            </a:pPr>
            <a:r>
              <a:rPr lang="ru-RU" sz="4000" dirty="0"/>
              <a:t>Неторопливо, от куста до куста,</a:t>
            </a:r>
          </a:p>
          <a:p>
            <a:pPr>
              <a:buNone/>
            </a:pPr>
            <a:r>
              <a:rPr lang="ru-RU" sz="4000" dirty="0"/>
              <a:t>Дорога её не проста.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428736"/>
            <a:ext cx="2756535" cy="165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71802" y="214291"/>
            <a:ext cx="4286280" cy="6429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Trommel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928934"/>
            <a:ext cx="9044022" cy="334010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000" dirty="0"/>
          </a:p>
          <a:p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71480"/>
            <a:ext cx="3143272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2857496"/>
            <a:ext cx="8001024" cy="34163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бьют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а он гремит —</a:t>
            </a:r>
          </a:p>
          <a:p>
            <a:pPr algn="ctr">
              <a:buNone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ногу всем шагать велит.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000496" y="214291"/>
            <a:ext cx="4000528" cy="92869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   </a:t>
            </a:r>
            <a:r>
              <a:rPr lang="ru-RU" sz="67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67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</a:br>
            <a:endParaRPr lang="ru-RU" sz="6700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85794"/>
            <a:ext cx="2286000" cy="180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87" y="2928934"/>
            <a:ext cx="8072493" cy="31700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Говорят: </a:t>
            </a:r>
            <a:r>
              <a:rPr lang="ru-RU" sz="4000" b="1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Uhr</a:t>
            </a: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спешат.</a:t>
            </a:r>
          </a:p>
          <a:p>
            <a:pPr algn="ctr">
              <a:buNone/>
            </a:pP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Говорят: </a:t>
            </a:r>
            <a:r>
              <a:rPr lang="ru-RU" sz="4000" b="1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Uhr</a:t>
            </a: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идут,</a:t>
            </a:r>
          </a:p>
          <a:p>
            <a:pPr algn="ctr">
              <a:buNone/>
            </a:pP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немножко отстают.</a:t>
            </a:r>
          </a:p>
          <a:p>
            <a:pPr algn="ctr">
              <a:buNone/>
            </a:pP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смотрели с Мишкой вместе,</a:t>
            </a:r>
          </a:p>
          <a:p>
            <a:pPr algn="ctr">
              <a:buNone/>
            </a:pP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Всё же </a:t>
            </a:r>
            <a:r>
              <a:rPr lang="ru-RU" sz="4000" b="1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Uhr</a:t>
            </a:r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висят на месте.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857232"/>
            <a:ext cx="20002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Uhr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286248" y="428604"/>
            <a:ext cx="2895600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доме так нужна,</a:t>
            </a:r>
          </a:p>
          <a:p>
            <a:pPr>
              <a:buNone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</a:t>
            </a:r>
            <a:r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ней </a:t>
            </a:r>
            <a:r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приходит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 нам весна.</a:t>
            </a:r>
          </a:p>
          <a:p>
            <a:pPr>
              <a:buNone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Vase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ставим мы цветы,</a:t>
            </a:r>
          </a:p>
          <a:p>
            <a:pPr>
              <a:buNone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Небывалой красоты.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2070735" cy="19094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929190" y="857232"/>
            <a:ext cx="15202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dirty="0" smtClean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err="1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Vase</a:t>
            </a:r>
            <a:endParaRPr lang="ru-RU" sz="5400" b="1" cap="none" spc="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000496" y="357166"/>
            <a:ext cx="3500462" cy="50006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              </a:t>
            </a:r>
            <a:b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ru-RU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Winter</a:t>
            </a: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  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окном мороз, вьюга и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снега,</a:t>
            </a:r>
          </a:p>
          <a:p>
            <a:pPr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Видно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Winter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 нам пришла!!!</a:t>
            </a:r>
          </a:p>
          <a:p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300039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59832" y="332656"/>
            <a:ext cx="4805386" cy="6429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>икс</a:t>
            </a:r>
            <a:endParaRPr lang="ru-RU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Где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найдешь такое слово,</a:t>
            </a:r>
          </a:p>
          <a:p>
            <a:pPr>
              <a:buNone/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Чтобы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"X"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начале было</a:t>
            </a:r>
          </a:p>
          <a:p>
            <a:pPr>
              <a:buNone/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Посмотрите - это он!</a:t>
            </a:r>
          </a:p>
          <a:p>
            <a:pPr>
              <a:buNone/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Немецко-русский </a:t>
            </a: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Xylophon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  <a:p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643050"/>
            <a:ext cx="2917825" cy="2070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3174" y="285729"/>
            <a:ext cx="4000528" cy="4286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1842135" cy="181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5984" y="642918"/>
            <a:ext cx="56436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Yogi</a:t>
            </a:r>
            <a:endParaRPr lang="ru-RU" sz="5400" b="1" cap="all" spc="0" dirty="0">
              <a:ln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714488"/>
            <a:ext cx="857256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endParaRPr lang="ru-RU" sz="40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Висевший </a:t>
            </a:r>
            <a:r>
              <a:rPr lang="ru-RU" sz="40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Yogi</a:t>
            </a:r>
            <a:endParaRPr lang="ru-RU" sz="40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скрутился</a:t>
            </a:r>
            <a:r>
              <a: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словно узел:</a:t>
            </a:r>
          </a:p>
          <a:p>
            <a:pPr algn="ctr">
              <a:buNone/>
            </a:pPr>
            <a:r>
              <a: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Где руки, ноги - разобраться мука...</a:t>
            </a:r>
          </a:p>
          <a:p>
            <a:pPr algn="ctr">
              <a:buNone/>
            </a:pPr>
            <a:endParaRPr lang="ru-RU" sz="4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285729"/>
            <a:ext cx="3662378" cy="4286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Все 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мы буквы изучили,</a:t>
            </a:r>
          </a:p>
          <a:p>
            <a:pPr>
              <a:buNone/>
            </a:pP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Чуть про "Z" мы не забыли.</a:t>
            </a:r>
          </a:p>
          <a:p>
            <a:pPr>
              <a:buNone/>
            </a:pP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 "Z" мы сможем </a:t>
            </a:r>
            <a:r>
              <a:rPr lang="ru-RU" sz="40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Zeit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узнать,</a:t>
            </a:r>
          </a:p>
          <a:p>
            <a:pPr>
              <a:buNone/>
            </a:pP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Сможем </a:t>
            </a:r>
            <a:r>
              <a:rPr lang="ru-RU" sz="40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Zahlen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посчитать!</a:t>
            </a:r>
          </a:p>
          <a:p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00042"/>
            <a:ext cx="2541270" cy="2353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80945" y="357166"/>
            <a:ext cx="13821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r>
              <a:rPr lang="ru-RU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Zeit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214291"/>
            <a:ext cx="2876560" cy="4286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ennst du schon das Alphab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de-DE" b="1" dirty="0" smtClean="0">
                <a:solidFill>
                  <a:srgbClr val="FF0000"/>
                </a:solidFill>
              </a:rPr>
              <a:t>Kennst du schon das Alphabet?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de-DE" b="1" dirty="0" smtClean="0">
                <a:solidFill>
                  <a:srgbClr val="FF0000"/>
                </a:solidFill>
              </a:rPr>
              <a:t>Weißt du, wie das geht?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A, B, C, D, E und F und G,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H, I, J, K, L. Das lernt man schnell.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M, N, O, P, Q. Und raus bist du.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R, S, T, U, V, das macht dich schlau.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W und X, geht ganz fix.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Y und Z,  jetzt ist’s komplett.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5" name="Picture 10" descr="46866125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500570"/>
            <a:ext cx="1655763" cy="2016125"/>
          </a:xfrm>
          <a:prstGeom prst="rect">
            <a:avLst/>
          </a:prstGeom>
          <a:noFill/>
        </p:spPr>
      </p:pic>
      <p:pic>
        <p:nvPicPr>
          <p:cNvPr id="6" name="Picture 8" descr="76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071942"/>
            <a:ext cx="1512887" cy="2592388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1"/>
            <a:ext cx="3519502" cy="42860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618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</a:t>
            </a:r>
            <a:br>
              <a:rPr lang="ru-RU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Buch</a:t>
            </a:r>
            <a:r>
              <a:rPr lang="ru-RU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Девчонки 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и мальчишки,</a:t>
            </a:r>
          </a:p>
          <a:p>
            <a:pPr algn="ctr">
              <a:buNone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Где же ваши книжки?</a:t>
            </a:r>
          </a:p>
          <a:p>
            <a:pPr algn="ctr">
              <a:buNone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Книга по-немецки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Buch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,</a:t>
            </a:r>
          </a:p>
          <a:p>
            <a:pPr algn="ctr">
              <a:buNone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Читайте больше в слух!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714356"/>
            <a:ext cx="2786082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43240" y="214291"/>
            <a:ext cx="5572164" cy="4286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 thruBlk="1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9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57161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0"/>
            <a:ext cx="35719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3041571"/>
            <a:ext cx="7931274" cy="38164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Клоун </a:t>
            </a:r>
            <a: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по-немецки </a:t>
            </a:r>
            <a:r>
              <a:rPr lang="ru-RU" sz="4000" b="1" cap="none" spc="0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Clown</a:t>
            </a:r>
            <a: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</a:t>
            </a:r>
          </a:p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Компьютер - </a:t>
            </a:r>
            <a:r>
              <a:rPr lang="ru-RU" sz="4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Computer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r>
              <a:rPr lang="ru-RU" sz="4000" dirty="0"/>
              <a:t> </a:t>
            </a:r>
          </a:p>
          <a:p>
            <a:pPr algn="ctr">
              <a:buNone/>
            </a:pP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500306"/>
            <a:ext cx="5905013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Ах </a:t>
            </a:r>
            <a: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"С", как хороша,</a:t>
            </a:r>
          </a:p>
          <a:p>
            <a:pPr algn="ctr"/>
            <a: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ней знакомы все слова!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714744" y="428605"/>
            <a:ext cx="5072098" cy="5715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285860"/>
            <a:ext cx="2714644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5000">
    <p:fad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</a:t>
            </a:r>
            <a:r>
              <a:rPr lang="de-DE" dirty="0" smtClean="0"/>
              <a:t>  </a:t>
            </a:r>
            <a:r>
              <a:rPr lang="ru-RU" dirty="0" smtClean="0"/>
              <a:t>                 </a:t>
            </a:r>
            <a:r>
              <a:rPr lang="de-DE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Deutschland</a:t>
            </a:r>
            <a:r>
              <a:rPr lang="de-DE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714488"/>
            <a:ext cx="6572296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Буква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"D" в Германии нужна,</a:t>
            </a:r>
          </a:p>
          <a:p>
            <a:pPr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Ведь на неё называется страна.</a:t>
            </a:r>
          </a:p>
          <a:p>
            <a:pPr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de-DE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"D"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de-DE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Deutschland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пойдём</a:t>
            </a:r>
            <a:r>
              <a:rPr lang="de-DE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Много друзей там найдём!</a:t>
            </a: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917825" cy="207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214291"/>
            <a:ext cx="4733948" cy="78581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 algn="ctr">
              <a:buNone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буквой "E" мы давние друзья,</a:t>
            </a:r>
          </a:p>
          <a:p>
            <a:pPr algn="ctr">
              <a:buNone/>
            </a:pP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Много слов с ней знаю я.</a:t>
            </a:r>
          </a:p>
          <a:p>
            <a:pPr algn="ctr">
              <a:buNone/>
            </a:pPr>
            <a:r>
              <a:rPr lang="ru-RU" b="1" dirty="0" err="1">
                <a:ln/>
                <a:solidFill>
                  <a:schemeClr val="accent3"/>
                </a:solidFill>
              </a:rPr>
              <a:t>Einladung</a:t>
            </a:r>
            <a:r>
              <a:rPr lang="ru-RU" b="1" dirty="0">
                <a:ln/>
                <a:solidFill>
                  <a:schemeClr val="accent3"/>
                </a:solidFill>
              </a:rPr>
              <a:t> - приглашение,</a:t>
            </a:r>
          </a:p>
          <a:p>
            <a:pPr algn="ctr">
              <a:buNone/>
            </a:pPr>
            <a:r>
              <a:rPr lang="ru-RU" b="1" dirty="0" err="1">
                <a:ln/>
                <a:solidFill>
                  <a:schemeClr val="accent3"/>
                </a:solidFill>
              </a:rPr>
              <a:t>Entgegnung</a:t>
            </a:r>
            <a:r>
              <a:rPr lang="ru-RU" b="1" dirty="0">
                <a:ln/>
                <a:solidFill>
                  <a:schemeClr val="accent3"/>
                </a:solidFill>
              </a:rPr>
              <a:t> - возражение.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1480"/>
            <a:ext cx="4256097" cy="2026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00298" y="1"/>
            <a:ext cx="3357586" cy="5000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Fußball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endParaRPr lang="ru-RU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Нога- </a:t>
            </a:r>
            <a:r>
              <a:rPr lang="ru-RU" sz="40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Fuß, </a:t>
            </a: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 мячик - </a:t>
            </a:r>
            <a:r>
              <a:rPr lang="ru-RU" sz="40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Ball</a:t>
            </a: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</a:t>
            </a:r>
          </a:p>
          <a:p>
            <a:pPr algn="ctr">
              <a:buNone/>
            </a:pP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Пойдем играть с тобой в </a:t>
            </a:r>
            <a:r>
              <a:rPr lang="ru-RU" sz="40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Fußball</a:t>
            </a: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643050"/>
            <a:ext cx="290957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142853"/>
            <a:ext cx="3233750" cy="6429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Ganz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0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Ganz</a:t>
            </a: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гогочет, га-га-га,</a:t>
            </a:r>
          </a:p>
          <a:p>
            <a:pPr algn="ctr">
              <a:buNone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Где же гости господа?</a:t>
            </a:r>
          </a:p>
          <a:p>
            <a:pPr algn="ctr">
              <a:buNone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 гостей сегодня ждал,</a:t>
            </a:r>
          </a:p>
          <a:p>
            <a:pPr algn="ctr">
              <a:buNone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Букву "G" к себе позвал.</a:t>
            </a:r>
          </a:p>
          <a:p>
            <a:pPr algn="ctr"/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90"/>
            <a:ext cx="235745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142853"/>
            <a:ext cx="5091138" cy="5715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15370" cy="60833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Трусливый </a:t>
            </a:r>
            <a:r>
              <a:rPr lang="ru-RU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Hase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живёт в лесу,</a:t>
            </a:r>
          </a:p>
          <a:p>
            <a:pPr algn="ctr">
              <a:buNone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Боится волка и лису.</a:t>
            </a:r>
          </a:p>
          <a:p>
            <a:pPr>
              <a:buNone/>
            </a:pPr>
            <a:endParaRPr lang="ru-RU" sz="4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785794"/>
            <a:ext cx="3286148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142853"/>
            <a:ext cx="3876692" cy="35718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5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557</Words>
  <Application>Microsoft Office PowerPoint</Application>
  <PresentationFormat>Экран (4:3)</PresentationFormat>
  <Paragraphs>174</Paragraphs>
  <Slides>28</Slides>
  <Notes>3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Веселые картинки алфавита</vt:lpstr>
      <vt:lpstr>Слайд 2</vt:lpstr>
      <vt:lpstr>                            Buch </vt:lpstr>
      <vt:lpstr>Слайд 4</vt:lpstr>
      <vt:lpstr>  С                   Deutschland  </vt:lpstr>
      <vt:lpstr>Слайд 6</vt:lpstr>
      <vt:lpstr> Fußball</vt:lpstr>
      <vt:lpstr> Ganz</vt:lpstr>
      <vt:lpstr>Слайд 9</vt:lpstr>
      <vt:lpstr> Igel</vt:lpstr>
      <vt:lpstr>  </vt:lpstr>
      <vt:lpstr> Kuckuck</vt:lpstr>
      <vt:lpstr>Löve</vt:lpstr>
      <vt:lpstr>            Mantel </vt:lpstr>
      <vt:lpstr> Nacht  </vt:lpstr>
      <vt:lpstr>    Нам купили Orange один, </vt:lpstr>
      <vt:lpstr>             В лес с подружкой мы пошли, Много Pilzen там нашли. </vt:lpstr>
      <vt:lpstr>               Буква "Q" у нас согласная, Интересная, прекрасная. Бьёт ключом Quelle в лесу, Скорей туда, я покажу.    </vt:lpstr>
      <vt:lpstr>            Буква"R"  для нас важна, Она спасёт нас от дождя. Мы на улицу пойдём, Regenschirm с собой возьмём. </vt:lpstr>
      <vt:lpstr>                                Schnecke</vt:lpstr>
      <vt:lpstr>                                            Trommel</vt:lpstr>
      <vt:lpstr>           </vt:lpstr>
      <vt:lpstr> </vt:lpstr>
      <vt:lpstr>                 Winter        </vt:lpstr>
      <vt:lpstr>икс</vt:lpstr>
      <vt:lpstr>Слайд 26</vt:lpstr>
      <vt:lpstr>Время</vt:lpstr>
      <vt:lpstr> Kennst du schon das Alphabet?  Weißt du, wie das geht?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Nacht </dc:title>
  <dc:creator>Admin</dc:creator>
  <cp:lastModifiedBy>GalkovaJK</cp:lastModifiedBy>
  <cp:revision>41</cp:revision>
  <dcterms:created xsi:type="dcterms:W3CDTF">2011-08-28T08:59:20Z</dcterms:created>
  <dcterms:modified xsi:type="dcterms:W3CDTF">2013-04-10T07:15:50Z</dcterms:modified>
</cp:coreProperties>
</file>