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7" r:id="rId1"/>
  </p:sldMasterIdLst>
  <p:sldIdLst>
    <p:sldId id="256" r:id="rId2"/>
    <p:sldId id="266" r:id="rId3"/>
    <p:sldId id="278" r:id="rId4"/>
    <p:sldId id="280" r:id="rId5"/>
    <p:sldId id="281" r:id="rId6"/>
    <p:sldId id="282" r:id="rId7"/>
    <p:sldId id="308" r:id="rId8"/>
    <p:sldId id="309" r:id="rId9"/>
    <p:sldId id="307" r:id="rId10"/>
    <p:sldId id="303" r:id="rId11"/>
    <p:sldId id="305" r:id="rId12"/>
    <p:sldId id="302" r:id="rId13"/>
    <p:sldId id="301" r:id="rId14"/>
    <p:sldId id="299" r:id="rId15"/>
    <p:sldId id="283" r:id="rId16"/>
    <p:sldId id="300" r:id="rId17"/>
  </p:sldIdLst>
  <p:sldSz cx="12192000" cy="6858000"/>
  <p:notesSz cx="6858000" cy="10001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19" autoAdjust="0"/>
  </p:normalViewPr>
  <p:slideViewPr>
    <p:cSldViewPr snapToGrid="0">
      <p:cViewPr varScale="1">
        <p:scale>
          <a:sx n="69" d="100"/>
          <a:sy n="69" d="100"/>
        </p:scale>
        <p:origin x="7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768737759"/>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30A5AF9-A426-4A01-A1D8-29A8C1531AD4}" type="datetimeFigureOut">
              <a:rPr lang="ru-RU" smtClean="0"/>
              <a:t>19.02.2021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1637702287"/>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2462438096"/>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4465160"/>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34378390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1549166996"/>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420959473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2833184100"/>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1154116815"/>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2830347579"/>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221049206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30A5AF9-A426-4A01-A1D8-29A8C1531AD4}" type="datetimeFigureOut">
              <a:rPr lang="ru-RU" smtClean="0"/>
              <a:t>19.02.2021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4058922866"/>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30A5AF9-A426-4A01-A1D8-29A8C1531AD4}" type="datetimeFigureOut">
              <a:rPr lang="ru-RU" smtClean="0"/>
              <a:t>19.02.2021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189020139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320664734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729082674"/>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230A5AF9-A426-4A01-A1D8-29A8C1531AD4}" type="datetimeFigureOut">
              <a:rPr lang="ru-RU" smtClean="0"/>
              <a:t>19.02.2021</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99060571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30A5AF9-A426-4A01-A1D8-29A8C1531AD4}" type="datetimeFigureOut">
              <a:rPr lang="ru-RU" smtClean="0"/>
              <a:t>19.02.2021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8F6C00-86D6-4D9F-9BDF-632F1BBAA911}" type="slidenum">
              <a:rPr lang="ru-RU" smtClean="0"/>
              <a:t>‹#›</a:t>
            </a:fld>
            <a:endParaRPr lang="ru-RU"/>
          </a:p>
        </p:txBody>
      </p:sp>
    </p:spTree>
    <p:extLst>
      <p:ext uri="{BB962C8B-B14F-4D97-AF65-F5344CB8AC3E}">
        <p14:creationId xmlns:p14="http://schemas.microsoft.com/office/powerpoint/2010/main" val="257417634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30A5AF9-A426-4A01-A1D8-29A8C1531AD4}" type="datetimeFigureOut">
              <a:rPr lang="ru-RU" smtClean="0"/>
              <a:t>19.02.2021</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E8F6C00-86D6-4D9F-9BDF-632F1BBAA911}" type="slidenum">
              <a:rPr lang="ru-RU" smtClean="0"/>
              <a:t>‹#›</a:t>
            </a:fld>
            <a:endParaRPr lang="ru-RU"/>
          </a:p>
        </p:txBody>
      </p:sp>
    </p:spTree>
    <p:extLst>
      <p:ext uri="{BB962C8B-B14F-4D97-AF65-F5344CB8AC3E}">
        <p14:creationId xmlns:p14="http://schemas.microsoft.com/office/powerpoint/2010/main" val="1587635441"/>
      </p:ext>
    </p:extLst>
  </p:cSld>
  <p:clrMap bg1="dk1" tx1="lt1" bg2="dk2" tx2="lt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 id="2147484000" r:id="rId13"/>
    <p:sldLayoutId id="2147484001" r:id="rId14"/>
    <p:sldLayoutId id="2147484002" r:id="rId15"/>
    <p:sldLayoutId id="2147484003" r:id="rId16"/>
    <p:sldLayoutId id="2147484004" r:id="rId17"/>
  </p:sldLayoutIdLst>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4967" y="0"/>
            <a:ext cx="9280478" cy="627797"/>
          </a:xfrm>
        </p:spPr>
        <p:txBody>
          <a:bodyPr>
            <a:normAutofit/>
          </a:bodyPr>
          <a:lstStyle/>
          <a:p>
            <a:pPr algn="ctr"/>
            <a:r>
              <a:rPr lang="ru-RU" sz="2400" dirty="0" smtClean="0"/>
              <a:t>МАДОУ </a:t>
            </a:r>
            <a:r>
              <a:rPr lang="ru-RU" sz="2400" dirty="0" err="1" smtClean="0"/>
              <a:t>Усадовский</a:t>
            </a:r>
            <a:r>
              <a:rPr lang="ru-RU" sz="2400" dirty="0" smtClean="0"/>
              <a:t> д</a:t>
            </a:r>
            <a:r>
              <a:rPr lang="en-US" sz="2400" dirty="0" smtClean="0"/>
              <a:t>/</a:t>
            </a:r>
            <a:r>
              <a:rPr lang="ru-RU" sz="2400" dirty="0" smtClean="0"/>
              <a:t>с комбинированного вида «Дубок»</a:t>
            </a:r>
            <a:endParaRPr lang="ru-RU" sz="2400" dirty="0"/>
          </a:p>
        </p:txBody>
      </p:sp>
      <p:sp>
        <p:nvSpPr>
          <p:cNvPr id="3" name="Подзаголовок 2"/>
          <p:cNvSpPr>
            <a:spLocks noGrp="1"/>
          </p:cNvSpPr>
          <p:nvPr>
            <p:ph type="subTitle" idx="1"/>
          </p:nvPr>
        </p:nvSpPr>
        <p:spPr>
          <a:xfrm>
            <a:off x="1507067" y="1009934"/>
            <a:ext cx="8278378" cy="5737229"/>
          </a:xfrm>
        </p:spPr>
        <p:txBody>
          <a:bodyPr>
            <a:normAutofit/>
          </a:bodyPr>
          <a:lstStyle/>
          <a:p>
            <a:pPr algn="ctr"/>
            <a:r>
              <a:rPr lang="ru-RU" dirty="0" smtClean="0">
                <a:solidFill>
                  <a:schemeClr val="tx1"/>
                </a:solidFill>
              </a:rPr>
              <a:t>Тема методической разработки  (номинация)</a:t>
            </a:r>
          </a:p>
          <a:p>
            <a:pPr algn="ctr"/>
            <a:r>
              <a:rPr lang="ru-RU" dirty="0" smtClean="0">
                <a:solidFill>
                  <a:schemeClr val="tx1"/>
                </a:solidFill>
              </a:rPr>
              <a:t>«Формирование </a:t>
            </a:r>
            <a:r>
              <a:rPr lang="ru-RU" dirty="0">
                <a:solidFill>
                  <a:schemeClr val="tx1"/>
                </a:solidFill>
              </a:rPr>
              <a:t>и развитие когнитивной сферы ребенка</a:t>
            </a:r>
            <a:r>
              <a:rPr lang="ru-RU" dirty="0" smtClean="0">
                <a:solidFill>
                  <a:schemeClr val="tx1"/>
                </a:solidFill>
              </a:rPr>
              <a:t>»</a:t>
            </a:r>
          </a:p>
          <a:p>
            <a:pPr algn="ctr"/>
            <a:endParaRPr lang="ru-RU" dirty="0"/>
          </a:p>
          <a:p>
            <a:pPr algn="ctr"/>
            <a:endParaRPr lang="ru-RU" dirty="0" smtClean="0"/>
          </a:p>
          <a:p>
            <a:pPr algn="ctr"/>
            <a:r>
              <a:rPr lang="ru-RU" dirty="0" smtClean="0">
                <a:solidFill>
                  <a:schemeClr val="accent2">
                    <a:lumMod val="75000"/>
                  </a:schemeClr>
                </a:solidFill>
              </a:rPr>
              <a:t>«</a:t>
            </a:r>
            <a:r>
              <a:rPr lang="ru-RU" dirty="0" err="1" smtClean="0">
                <a:solidFill>
                  <a:schemeClr val="accent2">
                    <a:lumMod val="75000"/>
                  </a:schemeClr>
                </a:solidFill>
              </a:rPr>
              <a:t>Геоборд</a:t>
            </a:r>
            <a:r>
              <a:rPr lang="ru-RU" dirty="0" smtClean="0">
                <a:solidFill>
                  <a:schemeClr val="accent2">
                    <a:lumMod val="75000"/>
                  </a:schemeClr>
                </a:solidFill>
              </a:rPr>
              <a:t> в работе педагога-психолога»</a:t>
            </a:r>
          </a:p>
          <a:p>
            <a:pPr algn="just"/>
            <a:r>
              <a:rPr lang="ru-RU" dirty="0" smtClean="0">
                <a:solidFill>
                  <a:schemeClr val="accent2">
                    <a:lumMod val="75000"/>
                  </a:schemeClr>
                </a:solidFill>
              </a:rPr>
              <a:t>                                                                   </a:t>
            </a:r>
          </a:p>
          <a:p>
            <a:pPr algn="r"/>
            <a:r>
              <a:rPr lang="ru-RU" dirty="0">
                <a:solidFill>
                  <a:schemeClr val="tx1"/>
                </a:solidFill>
              </a:rPr>
              <a:t> </a:t>
            </a:r>
            <a:r>
              <a:rPr lang="ru-RU" dirty="0" smtClean="0">
                <a:solidFill>
                  <a:schemeClr val="tx1"/>
                </a:solidFill>
              </a:rPr>
              <a:t>                                                        Максимова Ольга Игоревна                                           </a:t>
            </a:r>
          </a:p>
          <a:p>
            <a:pPr algn="r"/>
            <a:r>
              <a:rPr lang="ru-RU" dirty="0" smtClean="0">
                <a:solidFill>
                  <a:schemeClr val="tx1"/>
                </a:solidFill>
              </a:rPr>
              <a:t>                        Педагог-психолог</a:t>
            </a:r>
          </a:p>
          <a:p>
            <a:pPr algn="ctr"/>
            <a:endParaRPr lang="ru-RU" dirty="0" smtClean="0">
              <a:solidFill>
                <a:schemeClr val="tx1"/>
              </a:solidFill>
            </a:endParaRPr>
          </a:p>
          <a:p>
            <a:pPr algn="ctr"/>
            <a:endParaRPr lang="ru-RU" dirty="0">
              <a:solidFill>
                <a:schemeClr val="tx1"/>
              </a:solidFill>
            </a:endParaRPr>
          </a:p>
          <a:p>
            <a:pPr algn="ctr"/>
            <a:r>
              <a:rPr lang="ru-RU" dirty="0" smtClean="0">
                <a:solidFill>
                  <a:schemeClr val="tx1"/>
                </a:solidFill>
              </a:rPr>
              <a:t>г. Ступино </a:t>
            </a:r>
          </a:p>
          <a:p>
            <a:pPr algn="ctr"/>
            <a:r>
              <a:rPr lang="ru-RU" dirty="0" smtClean="0">
                <a:solidFill>
                  <a:schemeClr val="tx1"/>
                </a:solidFill>
              </a:rPr>
              <a:t>2021г</a:t>
            </a:r>
            <a:endParaRPr lang="ru-RU" dirty="0">
              <a:solidFill>
                <a:schemeClr val="tx1"/>
              </a:solidFill>
            </a:endParaRPr>
          </a:p>
        </p:txBody>
      </p:sp>
    </p:spTree>
    <p:extLst>
      <p:ext uri="{BB962C8B-B14F-4D97-AF65-F5344CB8AC3E}">
        <p14:creationId xmlns:p14="http://schemas.microsoft.com/office/powerpoint/2010/main" val="62115014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304800" y="1712947"/>
            <a:ext cx="5609526" cy="4992653"/>
          </a:xfrm>
          <a:prstGeom prst="rect">
            <a:avLst/>
          </a:prstGeom>
        </p:spPr>
      </p:pic>
      <p:pic>
        <p:nvPicPr>
          <p:cNvPr id="6" name="Рисунок 5"/>
          <p:cNvPicPr>
            <a:picLocks noChangeAspect="1"/>
          </p:cNvPicPr>
          <p:nvPr/>
        </p:nvPicPr>
        <p:blipFill>
          <a:blip r:embed="rId3"/>
          <a:stretch>
            <a:fillRect/>
          </a:stretch>
        </p:blipFill>
        <p:spPr>
          <a:xfrm>
            <a:off x="6151417" y="1712948"/>
            <a:ext cx="5306291" cy="4992652"/>
          </a:xfrm>
          <a:prstGeom prst="rect">
            <a:avLst/>
          </a:prstGeom>
        </p:spPr>
      </p:pic>
      <p:sp>
        <p:nvSpPr>
          <p:cNvPr id="7" name="Прямоугольник 6"/>
          <p:cNvSpPr/>
          <p:nvPr/>
        </p:nvSpPr>
        <p:spPr>
          <a:xfrm>
            <a:off x="304800" y="207818"/>
            <a:ext cx="10058400" cy="1200329"/>
          </a:xfrm>
          <a:prstGeom prst="rect">
            <a:avLst/>
          </a:prstGeom>
        </p:spPr>
        <p:txBody>
          <a:bodyPr wrap="square">
            <a:spAutoFit/>
          </a:bodyPr>
          <a:lstStyle/>
          <a:p>
            <a:r>
              <a:rPr lang="ru-RU" b="1" u="sng" dirty="0" smtClean="0"/>
              <a:t>4.Изучение </a:t>
            </a:r>
            <a:r>
              <a:rPr lang="ru-RU" b="1" u="sng" dirty="0"/>
              <a:t>и закрепление цифр и букв</a:t>
            </a:r>
            <a:r>
              <a:rPr lang="ru-RU" dirty="0"/>
              <a:t>. Предлагается ребенку посмотреть на  цифру или букву и затем изобразить ее на </a:t>
            </a:r>
            <a:r>
              <a:rPr lang="ru-RU" dirty="0" err="1"/>
              <a:t>геоборде</a:t>
            </a:r>
            <a:r>
              <a:rPr lang="ru-RU" dirty="0"/>
              <a:t>, рядом можно сосчитать и  положить равное количество предметов (например, шарики, счетные палочки и т.д.)с цифрой.</a:t>
            </a:r>
          </a:p>
        </p:txBody>
      </p:sp>
    </p:spTree>
    <p:extLst>
      <p:ext uri="{BB962C8B-B14F-4D97-AF65-F5344CB8AC3E}">
        <p14:creationId xmlns:p14="http://schemas.microsoft.com/office/powerpoint/2010/main" val="423823734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568036" y="387927"/>
            <a:ext cx="5070763" cy="6183149"/>
          </a:xfrm>
          <a:prstGeom prst="rect">
            <a:avLst/>
          </a:prstGeom>
        </p:spPr>
      </p:pic>
      <p:pic>
        <p:nvPicPr>
          <p:cNvPr id="5" name="Рисунок 4"/>
          <p:cNvPicPr>
            <a:picLocks noChangeAspect="1"/>
          </p:cNvPicPr>
          <p:nvPr/>
        </p:nvPicPr>
        <p:blipFill>
          <a:blip r:embed="rId3"/>
          <a:stretch>
            <a:fillRect/>
          </a:stretch>
        </p:blipFill>
        <p:spPr>
          <a:xfrm>
            <a:off x="5929745" y="387927"/>
            <a:ext cx="5167746" cy="6183149"/>
          </a:xfrm>
          <a:prstGeom prst="rect">
            <a:avLst/>
          </a:prstGeom>
        </p:spPr>
      </p:pic>
    </p:spTree>
    <p:extLst>
      <p:ext uri="{BB962C8B-B14F-4D97-AF65-F5344CB8AC3E}">
        <p14:creationId xmlns:p14="http://schemas.microsoft.com/office/powerpoint/2010/main" val="125367214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5276" y="237973"/>
            <a:ext cx="9800215" cy="6620027"/>
          </a:xfrm>
        </p:spPr>
        <p:txBody>
          <a:bodyPr/>
          <a:lstStyle/>
          <a:p>
            <a:pPr marL="0" indent="0">
              <a:buNone/>
            </a:pPr>
            <a:r>
              <a:rPr lang="ru-RU" b="1" u="sng" dirty="0" smtClean="0"/>
              <a:t>5. </a:t>
            </a:r>
            <a:r>
              <a:rPr lang="ru-RU" b="1" u="sng" dirty="0"/>
              <a:t>Усвоение логических понятий</a:t>
            </a:r>
            <a:r>
              <a:rPr lang="ru-RU" dirty="0"/>
              <a:t> при помощи простых линий можно научить ребенка изображать окружающую действительность: цветы, деревья, машины, корабли и т.д. Совместное обсуждение с ребенком композиции будущего изображения приучат его к самостоятельности и придаст уверенности в своих силах.</a:t>
            </a:r>
          </a:p>
          <a:p>
            <a:pPr marL="0" indent="0">
              <a:buNone/>
            </a:pPr>
            <a:endParaRPr lang="ru-RU" dirty="0"/>
          </a:p>
          <a:p>
            <a:pPr marL="0" indent="0">
              <a:buNone/>
            </a:pPr>
            <a:endParaRPr lang="ru-RU" dirty="0"/>
          </a:p>
        </p:txBody>
      </p:sp>
      <p:pic>
        <p:nvPicPr>
          <p:cNvPr id="4" name="Рисунок 3"/>
          <p:cNvPicPr>
            <a:picLocks noChangeAspect="1"/>
          </p:cNvPicPr>
          <p:nvPr/>
        </p:nvPicPr>
        <p:blipFill>
          <a:blip r:embed="rId2"/>
          <a:stretch>
            <a:fillRect/>
          </a:stretch>
        </p:blipFill>
        <p:spPr>
          <a:xfrm>
            <a:off x="1302328" y="2217949"/>
            <a:ext cx="2216727" cy="3905760"/>
          </a:xfrm>
          <a:prstGeom prst="rect">
            <a:avLst/>
          </a:prstGeom>
        </p:spPr>
      </p:pic>
      <p:pic>
        <p:nvPicPr>
          <p:cNvPr id="5" name="Рисунок 4"/>
          <p:cNvPicPr>
            <a:picLocks noChangeAspect="1"/>
          </p:cNvPicPr>
          <p:nvPr/>
        </p:nvPicPr>
        <p:blipFill>
          <a:blip r:embed="rId3"/>
          <a:stretch>
            <a:fillRect/>
          </a:stretch>
        </p:blipFill>
        <p:spPr>
          <a:xfrm>
            <a:off x="3706219" y="2217949"/>
            <a:ext cx="3027090" cy="3905760"/>
          </a:xfrm>
          <a:prstGeom prst="rect">
            <a:avLst/>
          </a:prstGeom>
        </p:spPr>
      </p:pic>
      <p:pic>
        <p:nvPicPr>
          <p:cNvPr id="6" name="Рисунок 5"/>
          <p:cNvPicPr>
            <a:picLocks noChangeAspect="1"/>
          </p:cNvPicPr>
          <p:nvPr/>
        </p:nvPicPr>
        <p:blipFill>
          <a:blip r:embed="rId4"/>
          <a:stretch>
            <a:fillRect/>
          </a:stretch>
        </p:blipFill>
        <p:spPr>
          <a:xfrm>
            <a:off x="6920474" y="2217949"/>
            <a:ext cx="3205708" cy="3905760"/>
          </a:xfrm>
          <a:prstGeom prst="rect">
            <a:avLst/>
          </a:prstGeom>
        </p:spPr>
      </p:pic>
    </p:spTree>
    <p:extLst>
      <p:ext uri="{BB962C8B-B14F-4D97-AF65-F5344CB8AC3E}">
        <p14:creationId xmlns:p14="http://schemas.microsoft.com/office/powerpoint/2010/main" val="2353353947"/>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0694" y="415636"/>
            <a:ext cx="10659197" cy="6040582"/>
          </a:xfrm>
        </p:spPr>
        <p:txBody>
          <a:bodyPr>
            <a:normAutofit/>
          </a:bodyPr>
          <a:lstStyle/>
          <a:p>
            <a:pPr marL="0" indent="0">
              <a:buNone/>
            </a:pPr>
            <a:r>
              <a:rPr lang="ru-RU" b="1" dirty="0" smtClean="0"/>
              <a:t> </a:t>
            </a:r>
            <a:r>
              <a:rPr lang="ru-RU" b="1" dirty="0"/>
              <a:t>6</a:t>
            </a:r>
            <a:r>
              <a:rPr lang="ru-RU" dirty="0"/>
              <a:t>. </a:t>
            </a:r>
            <a:r>
              <a:rPr lang="ru-RU" b="1" dirty="0"/>
              <a:t>Развитие творческих способностей</a:t>
            </a:r>
            <a:r>
              <a:rPr lang="ru-RU" dirty="0"/>
              <a:t>. При создании изображения на планшете ребенок развивает фантазию, не стоит его ограничивать, а разноцветные резинки создадут у ребенка большую потребность в проявлении фантазии и творческом подходе к заданиям.</a:t>
            </a:r>
          </a:p>
          <a:p>
            <a:pPr marL="0" indent="0">
              <a:buNone/>
            </a:pPr>
            <a:endParaRPr lang="ru-RU" dirty="0"/>
          </a:p>
        </p:txBody>
      </p:sp>
      <p:pic>
        <p:nvPicPr>
          <p:cNvPr id="2" name="Рисунок 1"/>
          <p:cNvPicPr>
            <a:picLocks noChangeAspect="1"/>
          </p:cNvPicPr>
          <p:nvPr/>
        </p:nvPicPr>
        <p:blipFill>
          <a:blip r:embed="rId2"/>
          <a:stretch>
            <a:fillRect/>
          </a:stretch>
        </p:blipFill>
        <p:spPr>
          <a:xfrm>
            <a:off x="687858" y="1884218"/>
            <a:ext cx="4535306" cy="4793673"/>
          </a:xfrm>
          <a:prstGeom prst="rect">
            <a:avLst/>
          </a:prstGeom>
        </p:spPr>
      </p:pic>
      <p:pic>
        <p:nvPicPr>
          <p:cNvPr id="4" name="Рисунок 3"/>
          <p:cNvPicPr>
            <a:picLocks noChangeAspect="1"/>
          </p:cNvPicPr>
          <p:nvPr/>
        </p:nvPicPr>
        <p:blipFill>
          <a:blip r:embed="rId3"/>
          <a:stretch>
            <a:fillRect/>
          </a:stretch>
        </p:blipFill>
        <p:spPr>
          <a:xfrm>
            <a:off x="5547716" y="1884218"/>
            <a:ext cx="4954029" cy="4793673"/>
          </a:xfrm>
          <a:prstGeom prst="rect">
            <a:avLst/>
          </a:prstGeom>
        </p:spPr>
      </p:pic>
    </p:spTree>
    <p:extLst>
      <p:ext uri="{BB962C8B-B14F-4D97-AF65-F5344CB8AC3E}">
        <p14:creationId xmlns:p14="http://schemas.microsoft.com/office/powerpoint/2010/main" val="1125484894"/>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34292" y="304800"/>
            <a:ext cx="9315562" cy="5943599"/>
          </a:xfrm>
        </p:spPr>
        <p:txBody>
          <a:bodyPr/>
          <a:lstStyle/>
          <a:p>
            <a:pPr marL="0" indent="0">
              <a:buNone/>
            </a:pPr>
            <a:r>
              <a:rPr lang="ru-RU" b="1" dirty="0"/>
              <a:t>7. Продолжи узор. </a:t>
            </a:r>
            <a:r>
              <a:rPr lang="ru-RU" dirty="0"/>
              <a:t>Нарисуйте несложный узор из нескольких фигур или элементов и предложите ребёнку продолжить последовательность или выложить узор на оставшейся поверхности по образцу.</a:t>
            </a:r>
          </a:p>
          <a:p>
            <a:pPr marL="0" indent="0">
              <a:buNone/>
            </a:pPr>
            <a:r>
              <a:rPr lang="ru-RU" b="1" dirty="0"/>
              <a:t>8. Большой-маленький</a:t>
            </a:r>
            <a:r>
              <a:rPr lang="ru-RU" dirty="0"/>
              <a:t>. Взрослый «рисует» на </a:t>
            </a:r>
            <a:r>
              <a:rPr lang="ru-RU" dirty="0" err="1"/>
              <a:t>геометрике</a:t>
            </a:r>
            <a:r>
              <a:rPr lang="ru-RU" dirty="0"/>
              <a:t> маленький домик, елочку, снежинку, и предлагаете ребенку рядом изобразить большой домик, елочку, снежинку и т.д.</a:t>
            </a:r>
          </a:p>
          <a:p>
            <a:pPr marL="0" indent="0">
              <a:buNone/>
            </a:pPr>
            <a:r>
              <a:rPr lang="ru-RU" b="1" dirty="0"/>
              <a:t>8. «Дорисуй». </a:t>
            </a:r>
            <a:r>
              <a:rPr lang="ru-RU" dirty="0"/>
              <a:t>Взрослый начинает «рисовать», ребенок продолжает</a:t>
            </a:r>
          </a:p>
          <a:p>
            <a:pPr marL="0" indent="0">
              <a:buNone/>
            </a:pPr>
            <a:r>
              <a:rPr lang="ru-RU" b="1" dirty="0" smtClean="0"/>
              <a:t>9. </a:t>
            </a:r>
            <a:r>
              <a:rPr lang="ru-RU" b="1" dirty="0"/>
              <a:t>Игры на память  и внимание </a:t>
            </a:r>
            <a:r>
              <a:rPr lang="ru-RU" dirty="0"/>
              <a:t>(что изменила в картинке). Показываем ребенку готовую картинку, просим закрыть глаза, что-то меняем в картинке и спрашиваем его что изменилось. Менять можем форму, цвет, размер фигуры или элемента.</a:t>
            </a:r>
          </a:p>
          <a:p>
            <a:pPr marL="0" indent="0">
              <a:buNone/>
            </a:pPr>
            <a:r>
              <a:rPr lang="ru-RU" b="1" dirty="0" smtClean="0"/>
              <a:t>10. </a:t>
            </a:r>
            <a:r>
              <a:rPr lang="ru-RU" b="1" dirty="0"/>
              <a:t>Изучаем цвета</a:t>
            </a:r>
            <a:r>
              <a:rPr lang="ru-RU" dirty="0"/>
              <a:t>. Рисование определенным цветом </a:t>
            </a:r>
            <a:r>
              <a:rPr lang="ru-RU" dirty="0" smtClean="0"/>
              <a:t>резинок</a:t>
            </a:r>
          </a:p>
          <a:p>
            <a:pPr marL="0" indent="0">
              <a:buNone/>
            </a:pPr>
            <a:r>
              <a:rPr lang="ru-RU" b="1" dirty="0" smtClean="0"/>
              <a:t>11. Трансформация одних фигур - в другие</a:t>
            </a:r>
            <a:r>
              <a:rPr lang="ru-RU" dirty="0" smtClean="0"/>
              <a:t>. Делается квадрат, оттягивается  одна стенка и превращаем его в прямоугольник, далее построим  домик.</a:t>
            </a:r>
            <a:endParaRPr lang="ru-RU" dirty="0"/>
          </a:p>
        </p:txBody>
      </p:sp>
    </p:spTree>
    <p:extLst>
      <p:ext uri="{BB962C8B-B14F-4D97-AF65-F5344CB8AC3E}">
        <p14:creationId xmlns:p14="http://schemas.microsoft.com/office/powerpoint/2010/main" val="1595962477"/>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3183" y="592428"/>
            <a:ext cx="10805375" cy="6555347"/>
          </a:xfrm>
        </p:spPr>
        <p:txBody>
          <a:bodyPr/>
          <a:lstStyle/>
          <a:p>
            <a:pPr marL="0" indent="0" algn="ctr">
              <a:lnSpc>
                <a:spcPct val="150000"/>
              </a:lnSpc>
              <a:buNone/>
            </a:pPr>
            <a:r>
              <a:rPr lang="ru-RU" dirty="0"/>
              <a:t> </a:t>
            </a:r>
            <a:r>
              <a:rPr lang="ru-RU" sz="2400" dirty="0"/>
              <a:t>Таким образом, использование игрового пособия «</a:t>
            </a:r>
            <a:r>
              <a:rPr lang="ru-RU" sz="2400" dirty="0" err="1"/>
              <a:t>Геоборд</a:t>
            </a:r>
            <a:r>
              <a:rPr lang="ru-RU" sz="2400" dirty="0"/>
              <a:t>» в организованной образовательной деятельности обеспечивает для каждого ребёнка ситуацию успешности, а у малоактивных детей воспитывается чувство уверенности в себе и своих возможностях. Применение занимательного материала повышает эффективность педагогического процесса, кроме того, они способствуют развитию памяти, мышления и речи детей, оказывая огромное влияние на умственное развитие ребёнка</a:t>
            </a:r>
            <a:r>
              <a:rPr lang="ru-RU" dirty="0"/>
              <a:t>.</a:t>
            </a:r>
          </a:p>
        </p:txBody>
      </p:sp>
    </p:spTree>
    <p:extLst>
      <p:ext uri="{BB962C8B-B14F-4D97-AF65-F5344CB8AC3E}">
        <p14:creationId xmlns:p14="http://schemas.microsoft.com/office/powerpoint/2010/main" val="360694482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03312" y="332510"/>
            <a:ext cx="8946541" cy="5915890"/>
          </a:xfrm>
        </p:spPr>
        <p:txBody>
          <a:bodyPr/>
          <a:lstStyle/>
          <a:p>
            <a:pPr marL="0" indent="0" algn="ctr">
              <a:buNone/>
            </a:pPr>
            <a:endParaRPr lang="ru-RU" dirty="0"/>
          </a:p>
          <a:p>
            <a:pPr marL="0" indent="0" algn="ctr">
              <a:buNone/>
            </a:pPr>
            <a:r>
              <a:rPr lang="ru-RU" sz="4800" b="1" i="1" dirty="0" smtClean="0"/>
              <a:t>Спасибо за внимание</a:t>
            </a:r>
            <a:endParaRPr lang="ru-RU" sz="4800" b="1" i="1" dirty="0"/>
          </a:p>
        </p:txBody>
      </p:sp>
      <p:pic>
        <p:nvPicPr>
          <p:cNvPr id="5" name="Рисунок 4"/>
          <p:cNvPicPr>
            <a:picLocks noChangeAspect="1"/>
          </p:cNvPicPr>
          <p:nvPr/>
        </p:nvPicPr>
        <p:blipFill>
          <a:blip r:embed="rId2"/>
          <a:stretch>
            <a:fillRect/>
          </a:stretch>
        </p:blipFill>
        <p:spPr>
          <a:xfrm>
            <a:off x="3491346" y="2216727"/>
            <a:ext cx="4862945" cy="4475018"/>
          </a:xfrm>
          <a:prstGeom prst="rect">
            <a:avLst/>
          </a:prstGeom>
        </p:spPr>
      </p:pic>
    </p:spTree>
    <p:extLst>
      <p:ext uri="{BB962C8B-B14F-4D97-AF65-F5344CB8AC3E}">
        <p14:creationId xmlns:p14="http://schemas.microsoft.com/office/powerpoint/2010/main" val="151222285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846161"/>
            <a:ext cx="8596668" cy="5195201"/>
          </a:xfrm>
        </p:spPr>
        <p:txBody>
          <a:bodyPr>
            <a:normAutofit/>
          </a:bodyPr>
          <a:lstStyle/>
          <a:p>
            <a:pPr marL="0" indent="0">
              <a:buNone/>
            </a:pPr>
            <a:r>
              <a:rPr lang="ru-RU" sz="2800" dirty="0" smtClean="0"/>
              <a:t>      </a:t>
            </a:r>
          </a:p>
          <a:p>
            <a:pPr marL="0" indent="0">
              <a:buNone/>
            </a:pPr>
            <a:endParaRPr lang="ru-RU" sz="2800" dirty="0"/>
          </a:p>
          <a:p>
            <a:pPr marL="0" indent="0">
              <a:buNone/>
            </a:pPr>
            <a:r>
              <a:rPr lang="ru-RU" sz="2800" dirty="0" smtClean="0"/>
              <a:t>  </a:t>
            </a:r>
            <a:endParaRPr lang="ru-RU" sz="2800" dirty="0"/>
          </a:p>
        </p:txBody>
      </p:sp>
      <p:sp>
        <p:nvSpPr>
          <p:cNvPr id="2" name="Прямоугольник 1"/>
          <p:cNvSpPr/>
          <p:nvPr/>
        </p:nvSpPr>
        <p:spPr>
          <a:xfrm>
            <a:off x="437882" y="1"/>
            <a:ext cx="10122794" cy="5355312"/>
          </a:xfrm>
          <a:prstGeom prst="rect">
            <a:avLst/>
          </a:prstGeom>
        </p:spPr>
        <p:txBody>
          <a:bodyPr wrap="square">
            <a:spAutoFit/>
          </a:bodyPr>
          <a:lstStyle/>
          <a:p>
            <a:pPr algn="ctr"/>
            <a:endParaRPr lang="ru-RU" dirty="0" smtClean="0"/>
          </a:p>
          <a:p>
            <a:pPr algn="ctr"/>
            <a:endParaRPr lang="ru-RU" dirty="0"/>
          </a:p>
          <a:p>
            <a:pPr algn="ctr"/>
            <a:endParaRPr lang="ru-RU" dirty="0" smtClean="0"/>
          </a:p>
          <a:p>
            <a:r>
              <a:rPr lang="ru-RU" sz="2400" dirty="0" smtClean="0"/>
              <a:t>В </a:t>
            </a:r>
            <a:r>
              <a:rPr lang="ru-RU" sz="2400" dirty="0"/>
              <a:t>настоящее время производителями выпускается большое количество всевозможных развивающих </a:t>
            </a:r>
            <a:r>
              <a:rPr lang="ru-RU" sz="2400" dirty="0" smtClean="0"/>
              <a:t>игр.</a:t>
            </a:r>
          </a:p>
          <a:p>
            <a:endParaRPr lang="ru-RU" sz="2400" dirty="0"/>
          </a:p>
          <a:p>
            <a:r>
              <a:rPr lang="ru-RU" sz="2400" dirty="0"/>
              <a:t>Цель: повышение уровня развития психических процессов.</a:t>
            </a:r>
          </a:p>
          <a:p>
            <a:endParaRPr lang="ru-RU" sz="2400" dirty="0"/>
          </a:p>
          <a:p>
            <a:r>
              <a:rPr lang="ru-RU" sz="2400" dirty="0" smtClean="0"/>
              <a:t>Задачи: </a:t>
            </a:r>
            <a:endParaRPr lang="ru-RU" sz="2400" dirty="0"/>
          </a:p>
          <a:p>
            <a:r>
              <a:rPr lang="ru-RU" sz="2400" dirty="0"/>
              <a:t>1.Развитие психических процессов: внимание, память, мышление, восприятие, воображение</a:t>
            </a:r>
          </a:p>
          <a:p>
            <a:r>
              <a:rPr lang="ru-RU" sz="2400" dirty="0"/>
              <a:t>2. Формирование у детей потребности в познании и саморазвитии;</a:t>
            </a:r>
          </a:p>
          <a:p>
            <a:r>
              <a:rPr lang="ru-RU" sz="2400" dirty="0"/>
              <a:t>3 Создание условий для самореализации детей в творческой, учебной деятельности</a:t>
            </a:r>
            <a:r>
              <a:rPr lang="ru-RU" sz="2400" dirty="0" smtClean="0"/>
              <a:t>.</a:t>
            </a:r>
            <a:endParaRPr lang="ru-RU" sz="2400" dirty="0"/>
          </a:p>
          <a:p>
            <a:pPr algn="ctr"/>
            <a:endParaRPr lang="ru-RU" sz="2400" dirty="0" smtClean="0"/>
          </a:p>
        </p:txBody>
      </p:sp>
    </p:spTree>
    <p:extLst>
      <p:ext uri="{BB962C8B-B14F-4D97-AF65-F5344CB8AC3E}">
        <p14:creationId xmlns:p14="http://schemas.microsoft.com/office/powerpoint/2010/main" val="2356818324"/>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69701" y="900545"/>
            <a:ext cx="11134372" cy="5763491"/>
          </a:xfrm>
        </p:spPr>
        <p:txBody>
          <a:bodyPr>
            <a:normAutofit/>
          </a:bodyPr>
          <a:lstStyle/>
          <a:p>
            <a:pPr marL="0" indent="0">
              <a:buNone/>
            </a:pPr>
            <a:r>
              <a:rPr lang="ru-RU" sz="2400" dirty="0"/>
              <a:t> «</a:t>
            </a:r>
            <a:r>
              <a:rPr lang="ru-RU" sz="2400" dirty="0" err="1"/>
              <a:t>Геоборд</a:t>
            </a:r>
            <a:r>
              <a:rPr lang="ru-RU" sz="2400" dirty="0"/>
              <a:t>» – одно из таких средств для развития </a:t>
            </a:r>
            <a:endParaRPr lang="ru-RU" sz="2400" dirty="0" smtClean="0"/>
          </a:p>
          <a:p>
            <a:pPr marL="0" indent="0">
              <a:buNone/>
            </a:pPr>
            <a:r>
              <a:rPr lang="ru-RU" sz="2400" dirty="0" smtClean="0"/>
              <a:t>интеллектуальной </a:t>
            </a:r>
            <a:r>
              <a:rPr lang="ru-RU" sz="2400" dirty="0"/>
              <a:t>сферы детей дошкольного возраста.</a:t>
            </a:r>
          </a:p>
        </p:txBody>
      </p:sp>
      <p:sp>
        <p:nvSpPr>
          <p:cNvPr id="4" name="Прямоугольник 3"/>
          <p:cNvSpPr/>
          <p:nvPr/>
        </p:nvSpPr>
        <p:spPr>
          <a:xfrm>
            <a:off x="669701" y="2149019"/>
            <a:ext cx="11134372" cy="4708981"/>
          </a:xfrm>
          <a:prstGeom prst="rect">
            <a:avLst/>
          </a:prstGeom>
        </p:spPr>
        <p:txBody>
          <a:bodyPr wrap="square">
            <a:spAutoFit/>
          </a:bodyPr>
          <a:lstStyle/>
          <a:p>
            <a:endParaRPr lang="ru-RU" sz="2400" dirty="0" smtClean="0"/>
          </a:p>
          <a:p>
            <a:r>
              <a:rPr lang="ru-RU" sz="2400" dirty="0" smtClean="0"/>
              <a:t>  Что </a:t>
            </a:r>
            <a:r>
              <a:rPr lang="ru-RU" sz="2400" dirty="0"/>
              <a:t>такое </a:t>
            </a:r>
            <a:r>
              <a:rPr lang="ru-RU" sz="2400" dirty="0" err="1"/>
              <a:t>геоборд</a:t>
            </a:r>
            <a:r>
              <a:rPr lang="ru-RU" sz="2400" dirty="0" smtClean="0"/>
              <a:t>?</a:t>
            </a:r>
          </a:p>
          <a:p>
            <a:r>
              <a:rPr lang="ru-RU" sz="2400" dirty="0" smtClean="0"/>
              <a:t> </a:t>
            </a:r>
            <a:r>
              <a:rPr lang="ru-RU" sz="2400" dirty="0"/>
              <a:t>«</a:t>
            </a:r>
            <a:r>
              <a:rPr lang="ru-RU" sz="2400" dirty="0" err="1"/>
              <a:t>Геоборд</a:t>
            </a:r>
            <a:r>
              <a:rPr lang="ru-RU" sz="2400" dirty="0"/>
              <a:t>» (другие названия – математический планшет, </a:t>
            </a:r>
            <a:r>
              <a:rPr lang="ru-RU" sz="2400" dirty="0" err="1"/>
              <a:t>геометрик</a:t>
            </a:r>
            <a:r>
              <a:rPr lang="ru-RU" sz="2400" dirty="0"/>
              <a:t>- русское, </a:t>
            </a:r>
            <a:r>
              <a:rPr lang="ru-RU" sz="2400" dirty="0" err="1"/>
              <a:t>геоборд</a:t>
            </a:r>
            <a:r>
              <a:rPr lang="ru-RU" sz="2400" dirty="0"/>
              <a:t> – английское) – это многофункциональная геометрическая доска для конструирования плоских изображений. Возможности </a:t>
            </a:r>
            <a:r>
              <a:rPr lang="ru-RU" sz="2400" dirty="0" err="1"/>
              <a:t>геоборда</a:t>
            </a:r>
            <a:r>
              <a:rPr lang="ru-RU" sz="2400" dirty="0"/>
              <a:t> настолько широки, что использовать его можно в развивающих играх и обучении деток с 3 </a:t>
            </a:r>
            <a:r>
              <a:rPr lang="ru-RU" sz="2400" dirty="0" smtClean="0"/>
              <a:t>лет.</a:t>
            </a:r>
          </a:p>
          <a:p>
            <a:endParaRPr lang="ru-RU" sz="2400" dirty="0" smtClean="0"/>
          </a:p>
          <a:p>
            <a:endParaRPr lang="ru-RU" dirty="0" smtClean="0"/>
          </a:p>
          <a:p>
            <a:endParaRPr lang="ru-RU" dirty="0"/>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val="2419205262"/>
      </p:ext>
    </p:extLst>
  </p:cSld>
  <p:clrMapOvr>
    <a:masterClrMapping/>
  </p:clrMapOvr>
  <mc:AlternateContent xmlns:mc="http://schemas.openxmlformats.org/markup-compatibility/2006" xmlns:p14="http://schemas.microsoft.com/office/powerpoint/2010/main">
    <mc:Choice Requires="p14">
      <p:transition spd="slow" p14:dur="3400" advClick="0" advTm="15000">
        <p14:reveal/>
      </p:transition>
    </mc:Choice>
    <mc:Fallback xmlns="">
      <p:transition spd="slow" advClick="0" advTm="1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19002" y="360219"/>
            <a:ext cx="10403180" cy="6497782"/>
          </a:xfrm>
        </p:spPr>
        <p:txBody>
          <a:bodyPr/>
          <a:lstStyle/>
          <a:p>
            <a:pPr marL="0" indent="0">
              <a:buNone/>
            </a:pPr>
            <a:r>
              <a:rPr lang="ru-RU" dirty="0"/>
              <a:t>«</a:t>
            </a:r>
            <a:r>
              <a:rPr lang="ru-RU" sz="2400" dirty="0" err="1"/>
              <a:t>Геоборд</a:t>
            </a:r>
            <a:r>
              <a:rPr lang="ru-RU" sz="2400" dirty="0"/>
              <a:t>» состоит из плоского поля и штырьков, расположенных на поле равноудаленно друг от друга по горизонтали и вертикали. Для работы с </a:t>
            </a:r>
            <a:r>
              <a:rPr lang="ru-RU" sz="2400" dirty="0" err="1"/>
              <a:t>геобордом</a:t>
            </a:r>
            <a:r>
              <a:rPr lang="ru-RU" sz="2400" dirty="0"/>
              <a:t> нужны </a:t>
            </a:r>
            <a:r>
              <a:rPr lang="ru-RU" sz="2400" dirty="0" err="1"/>
              <a:t>резиночки</a:t>
            </a:r>
            <a:r>
              <a:rPr lang="ru-RU" sz="2400" dirty="0"/>
              <a:t>. Это могут быть обычные латексные канцелярские резинки или тонкие цветные резинки для волос. Игровой материал позволяет ребенку сконструировать на плоскости множество различных изображений (буквы, цифры, геометрические фигуры, узоры, различные предметы, животных).</a:t>
            </a:r>
          </a:p>
        </p:txBody>
      </p:sp>
      <p:pic>
        <p:nvPicPr>
          <p:cNvPr id="2" name="Рисунок 1"/>
          <p:cNvPicPr>
            <a:picLocks noChangeAspect="1"/>
          </p:cNvPicPr>
          <p:nvPr/>
        </p:nvPicPr>
        <p:blipFill>
          <a:blip r:embed="rId2"/>
          <a:stretch>
            <a:fillRect/>
          </a:stretch>
        </p:blipFill>
        <p:spPr>
          <a:xfrm>
            <a:off x="1802082" y="3491345"/>
            <a:ext cx="8187638" cy="3255818"/>
          </a:xfrm>
          <a:prstGeom prst="rect">
            <a:avLst/>
          </a:prstGeom>
        </p:spPr>
      </p:pic>
    </p:spTree>
    <p:extLst>
      <p:ext uri="{BB962C8B-B14F-4D97-AF65-F5344CB8AC3E}">
        <p14:creationId xmlns:p14="http://schemas.microsoft.com/office/powerpoint/2010/main" val="411100051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7881" y="682580"/>
            <a:ext cx="11191741" cy="5358783"/>
          </a:xfrm>
        </p:spPr>
        <p:txBody>
          <a:bodyPr>
            <a:normAutofit/>
          </a:bodyPr>
          <a:lstStyle/>
          <a:p>
            <a:pPr marL="0" indent="0">
              <a:buNone/>
            </a:pPr>
            <a:r>
              <a:rPr lang="ru-RU" b="1" dirty="0"/>
              <a:t> </a:t>
            </a:r>
            <a:r>
              <a:rPr lang="ru-RU" sz="2400" b="1" dirty="0" smtClean="0"/>
              <a:t>Развивающие возможности «</a:t>
            </a:r>
            <a:r>
              <a:rPr lang="ru-RU" sz="2400" b="1" dirty="0" err="1" smtClean="0"/>
              <a:t>Геоборда</a:t>
            </a:r>
            <a:r>
              <a:rPr lang="ru-RU" sz="2400" b="1" dirty="0" smtClean="0"/>
              <a:t>»:</a:t>
            </a:r>
          </a:p>
          <a:p>
            <a:pPr marL="0" indent="0">
              <a:buNone/>
            </a:pPr>
            <a:r>
              <a:rPr lang="ru-RU" sz="2400" dirty="0" smtClean="0"/>
              <a:t>•	Развитие памяти, внимания и усидчивости.</a:t>
            </a:r>
          </a:p>
          <a:p>
            <a:pPr marL="0" indent="0">
              <a:buNone/>
            </a:pPr>
            <a:r>
              <a:rPr lang="ru-RU" sz="2400" dirty="0" smtClean="0"/>
              <a:t>•	Развитие мелкой моторики.</a:t>
            </a:r>
          </a:p>
          <a:p>
            <a:pPr marL="0" indent="0">
              <a:buNone/>
            </a:pPr>
            <a:r>
              <a:rPr lang="ru-RU" sz="2400" dirty="0" smtClean="0"/>
              <a:t>•	Развивает фантазию и творческий потенциал детей (можно создавать рисунки по схеме или придумывать самому).</a:t>
            </a:r>
          </a:p>
          <a:p>
            <a:pPr marL="0" indent="0">
              <a:buNone/>
            </a:pPr>
            <a:r>
              <a:rPr lang="ru-RU" sz="2400" dirty="0" smtClean="0"/>
              <a:t>•	Изучение букв и цифр.</a:t>
            </a:r>
          </a:p>
          <a:p>
            <a:pPr marL="0" indent="0">
              <a:buNone/>
            </a:pPr>
            <a:r>
              <a:rPr lang="ru-RU" sz="2400" dirty="0" smtClean="0"/>
              <a:t>•	Развитие пространственного и математического мышления, базовое знакомство с геометрическими фигурами.</a:t>
            </a:r>
          </a:p>
          <a:p>
            <a:pPr marL="0" indent="0">
              <a:buNone/>
            </a:pPr>
            <a:r>
              <a:rPr lang="ru-RU" sz="2400" dirty="0" smtClean="0"/>
              <a:t>•	Формирует познавательные способности.</a:t>
            </a:r>
          </a:p>
          <a:p>
            <a:pPr marL="0" indent="0">
              <a:buNone/>
            </a:pPr>
            <a:r>
              <a:rPr lang="ru-RU" sz="2400" dirty="0" smtClean="0"/>
              <a:t>•	Отличный метод расслабления и снятия физического и психологического напряжения у детей.</a:t>
            </a:r>
            <a:endParaRPr lang="ru-RU" sz="2400" dirty="0"/>
          </a:p>
        </p:txBody>
      </p:sp>
    </p:spTree>
    <p:extLst>
      <p:ext uri="{BB962C8B-B14F-4D97-AF65-F5344CB8AC3E}">
        <p14:creationId xmlns:p14="http://schemas.microsoft.com/office/powerpoint/2010/main" val="526059082"/>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4073" y="0"/>
            <a:ext cx="11457319" cy="7122016"/>
          </a:xfrm>
        </p:spPr>
        <p:txBody>
          <a:bodyPr>
            <a:normAutofit/>
          </a:bodyPr>
          <a:lstStyle/>
          <a:p>
            <a:pPr marL="0" indent="0">
              <a:buNone/>
            </a:pPr>
            <a:r>
              <a:rPr lang="ru-RU" sz="2100" dirty="0" smtClean="0"/>
              <a:t>Игры с </a:t>
            </a:r>
            <a:r>
              <a:rPr lang="ru-RU" sz="2100" dirty="0" err="1"/>
              <a:t>геобордом</a:t>
            </a:r>
            <a:r>
              <a:rPr lang="ru-RU" sz="2100" dirty="0"/>
              <a:t>.</a:t>
            </a:r>
          </a:p>
          <a:p>
            <a:pPr marL="0" indent="0">
              <a:buNone/>
            </a:pPr>
            <a:r>
              <a:rPr lang="ru-RU" sz="2100" dirty="0"/>
              <a:t>1 </a:t>
            </a:r>
            <a:r>
              <a:rPr lang="ru-RU" sz="2100" b="1" u="sng" dirty="0"/>
              <a:t>Задания по схеме</a:t>
            </a:r>
            <a:r>
              <a:rPr lang="ru-RU" sz="2100" dirty="0"/>
              <a:t>. Нарисовать ребенку схему с заданием на бумаге. Это может быть что угодно: геометрические фигуры, дом, цветок, дерево, кораблик и т.д. Можно воспользоваться специальными альбомами со схемами</a:t>
            </a:r>
            <a:r>
              <a:rPr lang="ru-RU" sz="2100" dirty="0" smtClean="0"/>
              <a:t>.</a:t>
            </a:r>
            <a:endParaRPr lang="ru-RU" sz="2100" dirty="0"/>
          </a:p>
          <a:p>
            <a:pPr marL="0" indent="0">
              <a:buNone/>
            </a:pPr>
            <a:endParaRPr lang="ru-RU" sz="2100" dirty="0" smtClean="0"/>
          </a:p>
          <a:p>
            <a:pPr marL="0" indent="0">
              <a:buNone/>
            </a:pPr>
            <a:endParaRPr lang="ru-RU" sz="2100" dirty="0"/>
          </a:p>
          <a:p>
            <a:pPr marL="0" indent="0">
              <a:buNone/>
            </a:pPr>
            <a:endParaRPr lang="ru-RU" sz="2100" dirty="0" smtClean="0"/>
          </a:p>
          <a:p>
            <a:pPr marL="0" indent="0">
              <a:buNone/>
            </a:pPr>
            <a:endParaRPr lang="ru-RU" sz="2100" dirty="0"/>
          </a:p>
          <a:p>
            <a:pPr marL="0" indent="0">
              <a:buNone/>
            </a:pPr>
            <a:endParaRPr lang="ru-RU" sz="2100" dirty="0" smtClean="0"/>
          </a:p>
          <a:p>
            <a:pPr marL="0" indent="0">
              <a:buNone/>
            </a:pPr>
            <a:endParaRPr lang="ru-RU" sz="2100" dirty="0"/>
          </a:p>
          <a:p>
            <a:pPr marL="0" indent="0">
              <a:buNone/>
            </a:pPr>
            <a:endParaRPr lang="ru-RU" sz="2100" dirty="0"/>
          </a:p>
        </p:txBody>
      </p:sp>
      <p:pic>
        <p:nvPicPr>
          <p:cNvPr id="5" name="Рисунок 4"/>
          <p:cNvPicPr>
            <a:picLocks noChangeAspect="1"/>
          </p:cNvPicPr>
          <p:nvPr/>
        </p:nvPicPr>
        <p:blipFill>
          <a:blip r:embed="rId2"/>
          <a:stretch>
            <a:fillRect/>
          </a:stretch>
        </p:blipFill>
        <p:spPr>
          <a:xfrm>
            <a:off x="374073" y="1634836"/>
            <a:ext cx="4502727" cy="5041297"/>
          </a:xfrm>
          <a:prstGeom prst="rect">
            <a:avLst/>
          </a:prstGeom>
        </p:spPr>
      </p:pic>
      <p:pic>
        <p:nvPicPr>
          <p:cNvPr id="6" name="Рисунок 5"/>
          <p:cNvPicPr>
            <a:picLocks noChangeAspect="1"/>
          </p:cNvPicPr>
          <p:nvPr/>
        </p:nvPicPr>
        <p:blipFill>
          <a:blip r:embed="rId3"/>
          <a:stretch>
            <a:fillRect/>
          </a:stretch>
        </p:blipFill>
        <p:spPr>
          <a:xfrm>
            <a:off x="5113803" y="1634836"/>
            <a:ext cx="5263251" cy="5041297"/>
          </a:xfrm>
          <a:prstGeom prst="rect">
            <a:avLst/>
          </a:prstGeom>
        </p:spPr>
      </p:pic>
    </p:spTree>
    <p:extLst>
      <p:ext uri="{BB962C8B-B14F-4D97-AF65-F5344CB8AC3E}">
        <p14:creationId xmlns:p14="http://schemas.microsoft.com/office/powerpoint/2010/main" val="214229820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401782" y="387927"/>
            <a:ext cx="5126183" cy="6234546"/>
          </a:xfrm>
          <a:prstGeom prst="rect">
            <a:avLst/>
          </a:prstGeom>
        </p:spPr>
      </p:pic>
      <p:pic>
        <p:nvPicPr>
          <p:cNvPr id="6" name="Рисунок 5"/>
          <p:cNvPicPr>
            <a:picLocks noChangeAspect="1"/>
          </p:cNvPicPr>
          <p:nvPr/>
        </p:nvPicPr>
        <p:blipFill>
          <a:blip r:embed="rId3"/>
          <a:stretch>
            <a:fillRect/>
          </a:stretch>
        </p:blipFill>
        <p:spPr>
          <a:xfrm>
            <a:off x="5805055" y="387927"/>
            <a:ext cx="5237018" cy="6234546"/>
          </a:xfrm>
          <a:prstGeom prst="rect">
            <a:avLst/>
          </a:prstGeom>
        </p:spPr>
      </p:pic>
    </p:spTree>
    <p:extLst>
      <p:ext uri="{BB962C8B-B14F-4D97-AF65-F5344CB8AC3E}">
        <p14:creationId xmlns:p14="http://schemas.microsoft.com/office/powerpoint/2010/main" val="1085411624"/>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381075" y="244217"/>
            <a:ext cx="5022198" cy="6295128"/>
          </a:xfrm>
          <a:prstGeom prst="rect">
            <a:avLst/>
          </a:prstGeom>
        </p:spPr>
      </p:pic>
      <p:pic>
        <p:nvPicPr>
          <p:cNvPr id="5" name="Рисунок 4"/>
          <p:cNvPicPr>
            <a:picLocks noChangeAspect="1"/>
          </p:cNvPicPr>
          <p:nvPr/>
        </p:nvPicPr>
        <p:blipFill>
          <a:blip r:embed="rId3"/>
          <a:stretch>
            <a:fillRect/>
          </a:stretch>
        </p:blipFill>
        <p:spPr>
          <a:xfrm>
            <a:off x="5596502" y="244217"/>
            <a:ext cx="4808262" cy="6295128"/>
          </a:xfrm>
          <a:prstGeom prst="rect">
            <a:avLst/>
          </a:prstGeom>
        </p:spPr>
      </p:pic>
    </p:spTree>
    <p:extLst>
      <p:ext uri="{BB962C8B-B14F-4D97-AF65-F5344CB8AC3E}">
        <p14:creationId xmlns:p14="http://schemas.microsoft.com/office/powerpoint/2010/main" val="317935765"/>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68036" y="471054"/>
            <a:ext cx="9481817" cy="5777345"/>
          </a:xfrm>
        </p:spPr>
        <p:txBody>
          <a:bodyPr/>
          <a:lstStyle/>
          <a:p>
            <a:pPr marL="0" indent="0">
              <a:buNone/>
            </a:pPr>
            <a:r>
              <a:rPr lang="ru-RU" b="1" dirty="0"/>
              <a:t>2</a:t>
            </a:r>
            <a:r>
              <a:rPr lang="ru-RU" dirty="0"/>
              <a:t> </a:t>
            </a:r>
            <a:r>
              <a:rPr lang="ru-RU" b="1" u="sng" dirty="0"/>
              <a:t>Математические игры</a:t>
            </a:r>
            <a:r>
              <a:rPr lang="ru-RU" dirty="0"/>
              <a:t>. </a:t>
            </a:r>
            <a:r>
              <a:rPr lang="ru-RU" dirty="0" err="1"/>
              <a:t>Геоборд</a:t>
            </a:r>
            <a:r>
              <a:rPr lang="ru-RU" dirty="0"/>
              <a:t> можно использовать для развития у детей математических способностей. Ребенку можно объяснить и показать на примерах, что такое квадрат, прямоугольник, и треугольник и т.д. После этого он должен суметь изобразить эти фигуры самостоятельно</a:t>
            </a:r>
            <a:r>
              <a:rPr lang="ru-RU" dirty="0" smtClean="0"/>
              <a:t>.</a:t>
            </a:r>
          </a:p>
          <a:p>
            <a:pPr marL="0" indent="0">
              <a:buNone/>
            </a:pPr>
            <a:endParaRPr lang="ru-RU" dirty="0"/>
          </a:p>
          <a:p>
            <a:pPr marL="0" indent="0">
              <a:buNone/>
            </a:pPr>
            <a:endParaRPr lang="ru-RU" dirty="0" smtClean="0"/>
          </a:p>
          <a:p>
            <a:pPr marL="0" indent="0">
              <a:buNone/>
            </a:pPr>
            <a:endParaRPr lang="ru-RU" dirty="0"/>
          </a:p>
          <a:p>
            <a:pPr marL="0" indent="0">
              <a:buNone/>
            </a:pPr>
            <a:endParaRPr lang="ru-RU" dirty="0"/>
          </a:p>
        </p:txBody>
      </p:sp>
      <p:sp>
        <p:nvSpPr>
          <p:cNvPr id="4" name="Прямоугольник 3"/>
          <p:cNvSpPr/>
          <p:nvPr/>
        </p:nvSpPr>
        <p:spPr>
          <a:xfrm>
            <a:off x="706581" y="2286000"/>
            <a:ext cx="9227127" cy="4524315"/>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r>
              <a:rPr lang="ru-RU" b="1" u="sng" dirty="0" smtClean="0"/>
              <a:t>3 </a:t>
            </a:r>
            <a:r>
              <a:rPr lang="ru-RU" b="1" u="sng" dirty="0"/>
              <a:t>Симметрия окружающего мира</a:t>
            </a:r>
            <a:r>
              <a:rPr lang="ru-RU" dirty="0"/>
              <a:t>. Для уяснения понятия симметрии можно предложить ребенку следующую игру. Доску необходимо разделить на 2-е равные части и на каждой изобразить геометрические фигуры. При этом симметрия должна быть немного нарушена. Ребенок должен обнаружить и исправить неточности</a:t>
            </a:r>
            <a:r>
              <a:rPr lang="ru-RU" dirty="0" smtClean="0"/>
              <a:t>.</a:t>
            </a:r>
          </a:p>
          <a:p>
            <a:endParaRPr lang="ru-RU" dirty="0"/>
          </a:p>
        </p:txBody>
      </p:sp>
      <p:pic>
        <p:nvPicPr>
          <p:cNvPr id="5" name="Рисунок 4"/>
          <p:cNvPicPr>
            <a:picLocks noChangeAspect="1"/>
          </p:cNvPicPr>
          <p:nvPr/>
        </p:nvPicPr>
        <p:blipFill>
          <a:blip r:embed="rId2"/>
          <a:stretch>
            <a:fillRect/>
          </a:stretch>
        </p:blipFill>
        <p:spPr>
          <a:xfrm>
            <a:off x="590437" y="2286000"/>
            <a:ext cx="3815310" cy="2604654"/>
          </a:xfrm>
          <a:prstGeom prst="rect">
            <a:avLst/>
          </a:prstGeom>
        </p:spPr>
      </p:pic>
      <p:pic>
        <p:nvPicPr>
          <p:cNvPr id="6" name="Рисунок 5"/>
          <p:cNvPicPr>
            <a:picLocks noChangeAspect="1"/>
          </p:cNvPicPr>
          <p:nvPr/>
        </p:nvPicPr>
        <p:blipFill>
          <a:blip r:embed="rId3"/>
          <a:stretch>
            <a:fillRect/>
          </a:stretch>
        </p:blipFill>
        <p:spPr>
          <a:xfrm>
            <a:off x="5140036" y="2285999"/>
            <a:ext cx="4281055" cy="2604655"/>
          </a:xfrm>
          <a:prstGeom prst="rect">
            <a:avLst/>
          </a:prstGeom>
        </p:spPr>
      </p:pic>
    </p:spTree>
    <p:extLst>
      <p:ext uri="{BB962C8B-B14F-4D97-AF65-F5344CB8AC3E}">
        <p14:creationId xmlns:p14="http://schemas.microsoft.com/office/powerpoint/2010/main" val="447228563"/>
      </p:ext>
    </p:extLst>
  </p:cSld>
  <p:clrMapOvr>
    <a:masterClrMapping/>
  </p:clrMapOvr>
  <mc:AlternateContent xmlns:mc="http://schemas.openxmlformats.org/markup-compatibility/2006" xmlns:p14="http://schemas.microsoft.com/office/powerpoint/2010/main">
    <mc:Choice Requires="p14">
      <p:transition spd="slow" p14:dur="7000" advClick="0" advTm="15000">
        <p:split orient="vert"/>
      </p:transition>
    </mc:Choice>
    <mc:Fallback xmlns="">
      <p:transition spd="slow" advClick="0" advTm="15000">
        <p:split orient="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Синий">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766</TotalTime>
  <Words>711</Words>
  <Application>Microsoft Office PowerPoint</Application>
  <PresentationFormat>Широкоэкранный</PresentationFormat>
  <Paragraphs>79</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Century Gothic</vt:lpstr>
      <vt:lpstr>Wingdings 3</vt:lpstr>
      <vt:lpstr>Ион</vt:lpstr>
      <vt:lpstr>МАДОУ Усадовский д/с комбинированного вида «Дубок»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МАДОУ Усадовский д/с комбинированного вида «Дубок»</dc:title>
  <dc:creator>admin</dc:creator>
  <cp:lastModifiedBy>admin</cp:lastModifiedBy>
  <cp:revision>42</cp:revision>
  <cp:lastPrinted>2020-02-20T22:00:44Z</cp:lastPrinted>
  <dcterms:created xsi:type="dcterms:W3CDTF">2020-02-10T06:52:42Z</dcterms:created>
  <dcterms:modified xsi:type="dcterms:W3CDTF">2021-02-19T04:05:17Z</dcterms:modified>
</cp:coreProperties>
</file>