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9" r:id="rId3"/>
    <p:sldId id="257" r:id="rId4"/>
    <p:sldId id="260" r:id="rId5"/>
    <p:sldId id="258" r:id="rId6"/>
    <p:sldId id="264" r:id="rId7"/>
    <p:sldId id="275" r:id="rId8"/>
    <p:sldId id="291" r:id="rId9"/>
    <p:sldId id="271" r:id="rId10"/>
    <p:sldId id="268" r:id="rId11"/>
    <p:sldId id="267" r:id="rId12"/>
    <p:sldId id="288" r:id="rId13"/>
    <p:sldId id="269" r:id="rId14"/>
    <p:sldId id="270" r:id="rId15"/>
    <p:sldId id="280" r:id="rId16"/>
    <p:sldId id="289" r:id="rId17"/>
    <p:sldId id="290" r:id="rId18"/>
    <p:sldId id="261" r:id="rId19"/>
    <p:sldId id="279" r:id="rId20"/>
    <p:sldId id="278" r:id="rId21"/>
    <p:sldId id="284" r:id="rId22"/>
    <p:sldId id="28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30" autoAdjust="0"/>
    <p:restoredTop sz="94660"/>
  </p:normalViewPr>
  <p:slideViewPr>
    <p:cSldViewPr>
      <p:cViewPr varScale="1">
        <p:scale>
          <a:sx n="66" d="100"/>
          <a:sy n="66" d="100"/>
        </p:scale>
        <p:origin x="-92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CE5A250-9BEF-494A-88E7-9725D73B87A5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54058656-B81E-4BD0-B725-6FFD3DE01A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firo04.firo.ru/wp-content/uploads/2010/12/07f179bcc972222f6d51eca3ae1ae2883052652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1tv.ru/news/culture/23917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firo04.firo.ru/wp-content/uploads/2010/12/oroki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-214338"/>
            <a:ext cx="7992888" cy="2857520"/>
          </a:xfrm>
          <a:effectLst>
            <a:innerShdw blurRad="114300">
              <a:prstClr val="black"/>
            </a:innerShdw>
          </a:effectLst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6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Проект</a:t>
            </a:r>
            <a:endParaRPr lang="ru-RU" sz="6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581128"/>
            <a:ext cx="7488832" cy="244827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Коренные народы Сахалина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3352" y="5301208"/>
            <a:ext cx="487184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НАНАЙЦЫ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Рисунок 2" descr="File:Hezhe (Nanai) family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352" y="1420327"/>
            <a:ext cx="4958080" cy="4003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84955" y="404664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FF0000"/>
                </a:solidFill>
              </a:rPr>
              <a:t>Нана́йцы</a:t>
            </a:r>
            <a:r>
              <a:rPr lang="ru-RU" sz="2000" dirty="0">
                <a:solidFill>
                  <a:srgbClr val="FF0000"/>
                </a:solidFill>
              </a:rPr>
              <a:t> ( устаревшее </a:t>
            </a:r>
            <a:r>
              <a:rPr lang="ru-RU" sz="2000" b="1" dirty="0">
                <a:solidFill>
                  <a:srgbClr val="FF0000"/>
                </a:solidFill>
              </a:rPr>
              <a:t>гольды</a:t>
            </a:r>
            <a:r>
              <a:rPr lang="ru-RU" sz="2000" dirty="0">
                <a:solidFill>
                  <a:srgbClr val="FF0000"/>
                </a:solidFill>
              </a:rPr>
              <a:t>) — </a:t>
            </a:r>
            <a:r>
              <a:rPr lang="ru-RU" sz="2000" u="sng" dirty="0">
                <a:solidFill>
                  <a:srgbClr val="FF0000"/>
                </a:solidFill>
              </a:rPr>
              <a:t>коренной малочисленный народ</a:t>
            </a:r>
            <a:r>
              <a:rPr lang="ru-RU" sz="2000" dirty="0">
                <a:solidFill>
                  <a:srgbClr val="FF0000"/>
                </a:solidFill>
              </a:rPr>
              <a:t> </a:t>
            </a:r>
            <a:r>
              <a:rPr lang="ru-RU" sz="2000" u="sng" dirty="0">
                <a:solidFill>
                  <a:srgbClr val="FF0000"/>
                </a:solidFill>
              </a:rPr>
              <a:t>Дальнего Востока</a:t>
            </a:r>
            <a:r>
              <a:rPr lang="ru-RU" sz="2000" dirty="0">
                <a:solidFill>
                  <a:srgbClr val="FF0000"/>
                </a:solidFill>
              </a:rPr>
              <a:t>, проживающий по берегам </a:t>
            </a:r>
            <a:r>
              <a:rPr lang="ru-RU" sz="2000" u="sng" dirty="0">
                <a:solidFill>
                  <a:srgbClr val="FF0000"/>
                </a:solidFill>
              </a:rPr>
              <a:t>Амура</a:t>
            </a:r>
            <a:r>
              <a:rPr lang="ru-RU" sz="2000" dirty="0">
                <a:solidFill>
                  <a:srgbClr val="FF0000"/>
                </a:solidFill>
              </a:rPr>
              <a:t> и его притоков </a:t>
            </a:r>
            <a:r>
              <a:rPr lang="ru-RU" sz="2000" u="sng" dirty="0">
                <a:solidFill>
                  <a:srgbClr val="FF0000"/>
                </a:solidFill>
              </a:rPr>
              <a:t>Уссури</a:t>
            </a:r>
            <a:r>
              <a:rPr lang="ru-RU" sz="2000" dirty="0">
                <a:solidFill>
                  <a:srgbClr val="FF0000"/>
                </a:solidFill>
              </a:rPr>
              <a:t> и </a:t>
            </a:r>
            <a:r>
              <a:rPr lang="ru-RU" sz="2000" u="sng" dirty="0">
                <a:solidFill>
                  <a:srgbClr val="FF0000"/>
                </a:solidFill>
              </a:rPr>
              <a:t>Сунгари</a:t>
            </a:r>
            <a:r>
              <a:rPr lang="ru-RU" sz="2000" dirty="0">
                <a:solidFill>
                  <a:srgbClr val="FF0000"/>
                </a:solidFill>
              </a:rPr>
              <a:t> в </a:t>
            </a:r>
            <a:r>
              <a:rPr lang="ru-RU" sz="2000" u="sng" dirty="0">
                <a:solidFill>
                  <a:srgbClr val="FF0000"/>
                </a:solidFill>
              </a:rPr>
              <a:t>России</a:t>
            </a:r>
            <a:r>
              <a:rPr lang="ru-RU" sz="2000" dirty="0">
                <a:solidFill>
                  <a:srgbClr val="FF0000"/>
                </a:solidFill>
              </a:rPr>
              <a:t> и </a:t>
            </a:r>
            <a:r>
              <a:rPr lang="ru-RU" sz="2000" u="sng" dirty="0">
                <a:solidFill>
                  <a:srgbClr val="FF0000"/>
                </a:solidFill>
              </a:rPr>
              <a:t>Китае</a:t>
            </a:r>
            <a:r>
              <a:rPr lang="ru-RU" sz="2000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1379939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0_e4c3c_c7e60d9b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28800"/>
            <a:ext cx="4788024" cy="3597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23402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0_e4c35_8336adb5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4664"/>
            <a:ext cx="4441503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3505111"/>
            <a:ext cx="64807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Орнаменты показывали социальные и половозрастные различия, а некоторые декоративные элементы служили чем-то вроде календарей. Было в украшениях и ритуальное значение - считалось, что звон металлических подвесок отпугивает злых духов и защищает владельца.</a:t>
            </a:r>
          </a:p>
        </p:txBody>
      </p:sp>
    </p:spTree>
    <p:extLst>
      <p:ext uri="{BB962C8B-B14F-4D97-AF65-F5344CB8AC3E}">
        <p14:creationId xmlns="" xmlns:p14="http://schemas.microsoft.com/office/powerpoint/2010/main" val="8511733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iro04.firo.ru/wp-content/uploads/2010/12/07f179bcc972222f6d51eca3ae1ae28830526520-300x200.jpg">
            <a:hlinkClick r:id="rId2" tooltip="&quot;07f179bcc972222f6d51eca3ae1ae28830526520&quot;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409" y="2494480"/>
            <a:ext cx="2854960" cy="203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34369" y="519311"/>
            <a:ext cx="2974246" cy="194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1346" y="519311"/>
            <a:ext cx="2759495" cy="196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-131649" y="5179050"/>
            <a:ext cx="935038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Занятия оленеводством</a:t>
            </a:r>
            <a:endParaRPr lang="ru-RU" sz="66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42992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1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268760"/>
            <a:ext cx="2614629" cy="35283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5301208"/>
            <a:ext cx="6912768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ТРАДИЦИОННАЯ ПИЩА КОРЕННЫХ НАРОДОВ СЕВЕРА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006" y="692696"/>
            <a:ext cx="21632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Колбаса из вареного оленьего мяса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60231" y="1700808"/>
            <a:ext cx="197938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Палочки из оленины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382" y="1700808"/>
            <a:ext cx="173528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Отварная губа лося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16215" y="548680"/>
            <a:ext cx="212340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Муксун в кедровых орешках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3402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91266" y="1793653"/>
            <a:ext cx="2561465" cy="1921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63094" y="522908"/>
            <a:ext cx="2272052" cy="19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7659" y="522909"/>
            <a:ext cx="2503165" cy="166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429000"/>
            <a:ext cx="2487975" cy="166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63094" y="3475644"/>
            <a:ext cx="2348664" cy="157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636963" y="5119839"/>
            <a:ext cx="55446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Обычаи, обряды и праздники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756084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Медвежий праздник</a:t>
            </a:r>
            <a:endParaRPr lang="ru-RU" sz="2800" dirty="0">
              <a:solidFill>
                <a:srgbClr val="C00000"/>
              </a:solidFill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Это самый любимый праздник </a:t>
            </a:r>
            <a:r>
              <a:rPr lang="ru-RU" sz="2000" dirty="0" err="1">
                <a:solidFill>
                  <a:srgbClr val="FF0000"/>
                </a:solidFill>
              </a:rPr>
              <a:t>хантов</a:t>
            </a:r>
            <a:r>
              <a:rPr lang="ru-RU" sz="2000" dirty="0">
                <a:solidFill>
                  <a:srgbClr val="FF0000"/>
                </a:solidFill>
              </a:rPr>
              <a:t> и манси. Медведь считается сыном верховного божества </a:t>
            </a:r>
            <a:r>
              <a:rPr lang="ru-RU" sz="2000" dirty="0" err="1">
                <a:solidFill>
                  <a:srgbClr val="FF0000"/>
                </a:solidFill>
              </a:rPr>
              <a:t>Торума</a:t>
            </a:r>
            <a:r>
              <a:rPr lang="ru-RU" sz="2000" dirty="0">
                <a:solidFill>
                  <a:srgbClr val="FF0000"/>
                </a:solidFill>
              </a:rPr>
              <a:t>, вместе с тем он сын женщины-прародительницы и брат ее детей, поэтому ханты и манси воспринимают его как брата. И наконец, он олицетворение верховной справедливости, хозяин тайги. Каждая успешная охота на медведя сопровождается праздником, на котором люди стараются снять с себя вину за его убийство и совершают обряды, которые должны привести к благополучию всех участников праздника. Шкуру медведя свертывали, голову и лапы украшали кольцами, лентами, платками и укладывали в переднем углу дома в так называемой жертвенной позе, с головой, положенной между вытянутыми передними лапами. Затем устраивали представления в масках. В первой половине ночи обязательно исполняют танцы, посвященные главным богам. Особое значение имела середина ночи и ее вторая половина, когда съедали медвежье мясо, провожали душу медведя на небо, гадали о предстоящей охоте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7303042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74846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Вороний день</a:t>
            </a:r>
            <a:endParaRPr lang="ru-RU" sz="2800" dirty="0">
              <a:solidFill>
                <a:srgbClr val="C00000"/>
              </a:solidFill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Ворона на Север прилетает одной из первых, в апреле, когда еще лежит снег и бывают заморозки. Своим криком она как бы пробуждает природу и, кажется, приносит саму жизнь. Наверное, поэтому ханты и манси считают эту птицу покровительницей женщин и детей и посвящают ей специальный праздник.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В вороньей песне, записанной на реке Северной Сосьве, есть такие слова: «С моим появлением маленькие девочки, маленькие мальчики пусть родятся! На ямку с талыми гнилушками (из их люлек) я присяду. Замерзшие руки свои отогрею, замерзшие ноги свои отогрею. Долго живущие девочки пусть родятся, долго живущие мальчики пусть родятся!» По обычаям </a:t>
            </a:r>
            <a:r>
              <a:rPr lang="ru-RU" sz="2000" dirty="0" err="1">
                <a:solidFill>
                  <a:srgbClr val="FF0000"/>
                </a:solidFill>
              </a:rPr>
              <a:t>хантов</a:t>
            </a:r>
            <a:r>
              <a:rPr lang="ru-RU" sz="2000" dirty="0">
                <a:solidFill>
                  <a:srgbClr val="FF0000"/>
                </a:solidFill>
              </a:rPr>
              <a:t> и манси, за всеми вещами маленьких детей нужно строго следить, чтобы с ребенком не случилось несчастье. Это касается и тех предметов, которые младенцу уже не нужны. Поэтому гнилушки — стружки мягкой древесины, которые насыпали в люльку вместо пеленок, складывали после использования в укромном месте. Ханты считали, что ворона, прилетев с юга, в холодные дни греет лапки на этих теплых стружках и приговаривает: «Побольше бы детей на землю приходило, чтобы было мне где погреть свои </a:t>
            </a:r>
            <a:r>
              <a:rPr lang="ru-RU" sz="2000" dirty="0" smtClean="0">
                <a:solidFill>
                  <a:srgbClr val="FF0000"/>
                </a:solidFill>
              </a:rPr>
              <a:t>лапки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89119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509120"/>
            <a:ext cx="7128792" cy="1600200"/>
          </a:xfrm>
        </p:spPr>
        <p:txBody>
          <a:bodyPr>
            <a:noAutofit/>
          </a:bodyPr>
          <a:lstStyle/>
          <a:p>
            <a:pPr algn="ctr"/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 Поронайском районе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332656"/>
            <a:ext cx="7543800" cy="38862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Народный ансамбль «</a:t>
            </a:r>
            <a:r>
              <a:rPr lang="ru-RU" sz="2800" dirty="0" err="1" smtClean="0">
                <a:solidFill>
                  <a:srgbClr val="C00000"/>
                </a:solidFill>
              </a:rPr>
              <a:t>МэнгумэИлга</a:t>
            </a:r>
            <a:r>
              <a:rPr lang="ru-RU" sz="2800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Филиал областного краеведческого музея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Технологический лицей традиционных промыслов народов Севера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Родовые, семейные общины, занимающиеся промыслом и обработкой рыбы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628800"/>
            <a:ext cx="4863364" cy="3648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81128"/>
            <a:ext cx="7920880" cy="16002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Актуальность проекта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476672"/>
            <a:ext cx="7543800" cy="3886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900" b="1" i="1" dirty="0" smtClean="0">
                <a:solidFill>
                  <a:srgbClr val="FF0000"/>
                </a:solidFill>
              </a:rPr>
              <a:t>С</a:t>
            </a:r>
            <a:r>
              <a:rPr lang="ru-RU" sz="2900" b="1" i="1" dirty="0" smtClean="0">
                <a:solidFill>
                  <a:srgbClr val="00B0F0"/>
                </a:solidFill>
              </a:rPr>
              <a:t>а</a:t>
            </a:r>
            <a:r>
              <a:rPr lang="ru-RU" sz="2900" b="1" i="1" dirty="0" smtClean="0">
                <a:solidFill>
                  <a:srgbClr val="FF0000"/>
                </a:solidFill>
              </a:rPr>
              <a:t>х</a:t>
            </a:r>
            <a:r>
              <a:rPr lang="ru-RU" sz="2900" b="1" i="1" dirty="0" smtClean="0">
                <a:solidFill>
                  <a:srgbClr val="00B0F0"/>
                </a:solidFill>
              </a:rPr>
              <a:t>а</a:t>
            </a:r>
            <a:r>
              <a:rPr lang="ru-RU" sz="2900" b="1" i="1" dirty="0" smtClean="0">
                <a:solidFill>
                  <a:srgbClr val="FF0000"/>
                </a:solidFill>
              </a:rPr>
              <a:t>л</a:t>
            </a:r>
            <a:r>
              <a:rPr lang="ru-RU" sz="2900" b="1" i="1" dirty="0" smtClean="0">
                <a:solidFill>
                  <a:srgbClr val="00B0F0"/>
                </a:solidFill>
              </a:rPr>
              <a:t>и</a:t>
            </a:r>
            <a:r>
              <a:rPr lang="ru-RU" sz="2900" b="1" i="1" dirty="0" smtClean="0">
                <a:solidFill>
                  <a:srgbClr val="FF0000"/>
                </a:solidFill>
              </a:rPr>
              <a:t>н</a:t>
            </a:r>
            <a:r>
              <a:rPr lang="ru-RU" sz="2900" b="1" i="1" dirty="0" smtClean="0">
                <a:solidFill>
                  <a:srgbClr val="00B0F0"/>
                </a:solidFill>
              </a:rPr>
              <a:t>с</a:t>
            </a:r>
            <a:r>
              <a:rPr lang="ru-RU" sz="2900" b="1" i="1" dirty="0" smtClean="0">
                <a:solidFill>
                  <a:srgbClr val="FF0000"/>
                </a:solidFill>
              </a:rPr>
              <a:t>к</a:t>
            </a:r>
            <a:r>
              <a:rPr lang="ru-RU" sz="2900" b="1" i="1" dirty="0" smtClean="0">
                <a:solidFill>
                  <a:srgbClr val="00B0F0"/>
                </a:solidFill>
              </a:rPr>
              <a:t>а</a:t>
            </a:r>
            <a:r>
              <a:rPr lang="ru-RU" sz="2900" b="1" i="1" dirty="0" smtClean="0">
                <a:solidFill>
                  <a:srgbClr val="FF0000"/>
                </a:solidFill>
              </a:rPr>
              <a:t>я</a:t>
            </a:r>
            <a:r>
              <a:rPr lang="ru-RU" sz="2900" i="1" dirty="0" smtClean="0">
                <a:solidFill>
                  <a:srgbClr val="FF0000"/>
                </a:solidFill>
              </a:rPr>
              <a:t> </a:t>
            </a:r>
            <a:r>
              <a:rPr lang="ru-RU" sz="2900" b="1" i="1" dirty="0" smtClean="0">
                <a:solidFill>
                  <a:srgbClr val="00B0F0"/>
                </a:solidFill>
              </a:rPr>
              <a:t>о</a:t>
            </a:r>
            <a:r>
              <a:rPr lang="ru-RU" sz="2900" b="1" i="1" dirty="0" smtClean="0">
                <a:solidFill>
                  <a:srgbClr val="FF0000"/>
                </a:solidFill>
              </a:rPr>
              <a:t>б</a:t>
            </a:r>
            <a:r>
              <a:rPr lang="ru-RU" sz="2900" b="1" i="1" dirty="0" smtClean="0">
                <a:solidFill>
                  <a:srgbClr val="00B0F0"/>
                </a:solidFill>
              </a:rPr>
              <a:t>л</a:t>
            </a:r>
            <a:r>
              <a:rPr lang="ru-RU" sz="2900" b="1" i="1" dirty="0" smtClean="0">
                <a:solidFill>
                  <a:srgbClr val="FF0000"/>
                </a:solidFill>
              </a:rPr>
              <a:t>а</a:t>
            </a:r>
            <a:r>
              <a:rPr lang="ru-RU" sz="2900" b="1" i="1" dirty="0" smtClean="0">
                <a:solidFill>
                  <a:srgbClr val="00B0F0"/>
                </a:solidFill>
              </a:rPr>
              <a:t>с</a:t>
            </a:r>
            <a:r>
              <a:rPr lang="ru-RU" sz="2900" b="1" i="1" dirty="0" smtClean="0">
                <a:solidFill>
                  <a:srgbClr val="FF0000"/>
                </a:solidFill>
              </a:rPr>
              <a:t>т</a:t>
            </a:r>
            <a:r>
              <a:rPr lang="ru-RU" sz="2900" b="1" i="1" dirty="0" smtClean="0">
                <a:solidFill>
                  <a:srgbClr val="00B0F0"/>
                </a:solidFill>
              </a:rPr>
              <a:t>ь</a:t>
            </a:r>
            <a:r>
              <a:rPr lang="ru-RU" sz="2900" i="1" dirty="0" smtClean="0">
                <a:solidFill>
                  <a:srgbClr val="FF0000"/>
                </a:solidFill>
              </a:rPr>
              <a:t>- и</a:t>
            </a:r>
            <a:r>
              <a:rPr lang="ru-RU" sz="2900" i="1" dirty="0" smtClean="0">
                <a:solidFill>
                  <a:srgbClr val="00B0F0"/>
                </a:solidFill>
              </a:rPr>
              <a:t>с</a:t>
            </a:r>
            <a:r>
              <a:rPr lang="ru-RU" sz="2900" i="1" dirty="0" smtClean="0">
                <a:solidFill>
                  <a:srgbClr val="FF0000"/>
                </a:solidFill>
              </a:rPr>
              <a:t>т</a:t>
            </a:r>
            <a:r>
              <a:rPr lang="ru-RU" sz="2900" i="1" dirty="0" smtClean="0">
                <a:solidFill>
                  <a:srgbClr val="00B0F0"/>
                </a:solidFill>
              </a:rPr>
              <a:t>о</a:t>
            </a:r>
            <a:r>
              <a:rPr lang="ru-RU" sz="2900" i="1" dirty="0" smtClean="0">
                <a:solidFill>
                  <a:srgbClr val="FF0000"/>
                </a:solidFill>
              </a:rPr>
              <a:t>р</a:t>
            </a:r>
            <a:r>
              <a:rPr lang="ru-RU" sz="2900" i="1" dirty="0" smtClean="0">
                <a:solidFill>
                  <a:srgbClr val="00B0F0"/>
                </a:solidFill>
              </a:rPr>
              <a:t>и</a:t>
            </a:r>
            <a:r>
              <a:rPr lang="ru-RU" sz="2900" i="1" dirty="0" smtClean="0">
                <a:solidFill>
                  <a:srgbClr val="FF0000"/>
                </a:solidFill>
              </a:rPr>
              <a:t>ч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с</a:t>
            </a:r>
            <a:r>
              <a:rPr lang="ru-RU" sz="2900" i="1" dirty="0" smtClean="0">
                <a:solidFill>
                  <a:srgbClr val="00B0F0"/>
                </a:solidFill>
              </a:rPr>
              <a:t>к</a:t>
            </a:r>
            <a:r>
              <a:rPr lang="ru-RU" sz="2900" i="1" dirty="0" smtClean="0">
                <a:solidFill>
                  <a:srgbClr val="FF0000"/>
                </a:solidFill>
              </a:rPr>
              <a:t>а</a:t>
            </a:r>
            <a:r>
              <a:rPr lang="ru-RU" sz="2900" i="1" dirty="0" smtClean="0">
                <a:solidFill>
                  <a:srgbClr val="00B0F0"/>
                </a:solidFill>
              </a:rPr>
              <a:t>я</a:t>
            </a:r>
            <a:r>
              <a:rPr lang="ru-RU" sz="2900" i="1" dirty="0" smtClean="0">
                <a:solidFill>
                  <a:srgbClr val="FF0000"/>
                </a:solidFill>
              </a:rPr>
              <a:t> р</a:t>
            </a:r>
            <a:r>
              <a:rPr lang="ru-RU" sz="2900" i="1" dirty="0" smtClean="0">
                <a:solidFill>
                  <a:srgbClr val="00B0F0"/>
                </a:solidFill>
              </a:rPr>
              <a:t>о</a:t>
            </a:r>
            <a:r>
              <a:rPr lang="ru-RU" sz="2900" i="1" dirty="0" smtClean="0">
                <a:solidFill>
                  <a:srgbClr val="FF0000"/>
                </a:solidFill>
              </a:rPr>
              <a:t>д</a:t>
            </a:r>
            <a:r>
              <a:rPr lang="ru-RU" sz="2900" i="1" dirty="0" smtClean="0">
                <a:solidFill>
                  <a:srgbClr val="00B0F0"/>
                </a:solidFill>
              </a:rPr>
              <a:t>и</a:t>
            </a:r>
            <a:r>
              <a:rPr lang="ru-RU" sz="2900" i="1" dirty="0" smtClean="0">
                <a:solidFill>
                  <a:srgbClr val="FF0000"/>
                </a:solidFill>
              </a:rPr>
              <a:t>н</a:t>
            </a:r>
            <a:r>
              <a:rPr lang="ru-RU" sz="2900" i="1" dirty="0" smtClean="0">
                <a:solidFill>
                  <a:srgbClr val="00B0F0"/>
                </a:solidFill>
              </a:rPr>
              <a:t>а м</a:t>
            </a:r>
            <a:r>
              <a:rPr lang="ru-RU" sz="2900" i="1" dirty="0" smtClean="0">
                <a:solidFill>
                  <a:srgbClr val="FF0000"/>
                </a:solidFill>
              </a:rPr>
              <a:t>а</a:t>
            </a:r>
            <a:r>
              <a:rPr lang="ru-RU" sz="2900" i="1" dirty="0" smtClean="0">
                <a:solidFill>
                  <a:srgbClr val="00B0F0"/>
                </a:solidFill>
              </a:rPr>
              <a:t>л</a:t>
            </a:r>
            <a:r>
              <a:rPr lang="ru-RU" sz="2900" i="1" dirty="0" smtClean="0">
                <a:solidFill>
                  <a:srgbClr val="FF0000"/>
                </a:solidFill>
              </a:rPr>
              <a:t>о</a:t>
            </a:r>
            <a:r>
              <a:rPr lang="ru-RU" sz="2900" i="1" dirty="0" smtClean="0">
                <a:solidFill>
                  <a:srgbClr val="00B0F0"/>
                </a:solidFill>
              </a:rPr>
              <a:t>ч</a:t>
            </a:r>
            <a:r>
              <a:rPr lang="ru-RU" sz="2900" i="1" dirty="0" smtClean="0">
                <a:solidFill>
                  <a:srgbClr val="FF0000"/>
                </a:solidFill>
              </a:rPr>
              <a:t>и</a:t>
            </a:r>
            <a:r>
              <a:rPr lang="ru-RU" sz="2900" i="1" dirty="0" smtClean="0">
                <a:solidFill>
                  <a:srgbClr val="00B0F0"/>
                </a:solidFill>
              </a:rPr>
              <a:t>с</a:t>
            </a:r>
            <a:r>
              <a:rPr lang="ru-RU" sz="2900" i="1" dirty="0" smtClean="0">
                <a:solidFill>
                  <a:srgbClr val="FF0000"/>
                </a:solidFill>
              </a:rPr>
              <a:t>л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н</a:t>
            </a:r>
            <a:r>
              <a:rPr lang="ru-RU" sz="2900" i="1" dirty="0" smtClean="0">
                <a:solidFill>
                  <a:srgbClr val="00B0F0"/>
                </a:solidFill>
              </a:rPr>
              <a:t>н</a:t>
            </a:r>
            <a:r>
              <a:rPr lang="ru-RU" sz="2900" i="1" dirty="0" smtClean="0">
                <a:solidFill>
                  <a:srgbClr val="FF0000"/>
                </a:solidFill>
              </a:rPr>
              <a:t>ы</a:t>
            </a:r>
            <a:r>
              <a:rPr lang="ru-RU" sz="2900" i="1" dirty="0" smtClean="0">
                <a:solidFill>
                  <a:srgbClr val="00B0F0"/>
                </a:solidFill>
              </a:rPr>
              <a:t>х</a:t>
            </a:r>
            <a:r>
              <a:rPr lang="ru-RU" sz="2900" i="1" dirty="0" smtClean="0">
                <a:solidFill>
                  <a:srgbClr val="FF0000"/>
                </a:solidFill>
              </a:rPr>
              <a:t> н</a:t>
            </a:r>
            <a:r>
              <a:rPr lang="ru-RU" sz="2900" i="1" dirty="0" smtClean="0">
                <a:solidFill>
                  <a:srgbClr val="00B0F0"/>
                </a:solidFill>
              </a:rPr>
              <a:t>а</a:t>
            </a:r>
            <a:r>
              <a:rPr lang="ru-RU" sz="2900" i="1" dirty="0" smtClean="0">
                <a:solidFill>
                  <a:srgbClr val="FF0000"/>
                </a:solidFill>
              </a:rPr>
              <a:t>р</a:t>
            </a:r>
            <a:r>
              <a:rPr lang="ru-RU" sz="2900" i="1" dirty="0" smtClean="0">
                <a:solidFill>
                  <a:srgbClr val="00B0F0"/>
                </a:solidFill>
              </a:rPr>
              <a:t>о</a:t>
            </a:r>
            <a:r>
              <a:rPr lang="ru-RU" sz="2900" i="1" dirty="0" smtClean="0">
                <a:solidFill>
                  <a:srgbClr val="FF0000"/>
                </a:solidFill>
              </a:rPr>
              <a:t>д</a:t>
            </a:r>
            <a:r>
              <a:rPr lang="ru-RU" sz="2900" i="1" dirty="0" smtClean="0">
                <a:solidFill>
                  <a:srgbClr val="00B0F0"/>
                </a:solidFill>
              </a:rPr>
              <a:t>о</a:t>
            </a:r>
            <a:r>
              <a:rPr lang="ru-RU" sz="2900" i="1" dirty="0" smtClean="0">
                <a:solidFill>
                  <a:srgbClr val="FF0000"/>
                </a:solidFill>
              </a:rPr>
              <a:t>в </a:t>
            </a:r>
            <a:r>
              <a:rPr lang="ru-RU" sz="2900" i="1" dirty="0" smtClean="0">
                <a:solidFill>
                  <a:srgbClr val="00B0F0"/>
                </a:solidFill>
              </a:rPr>
              <a:t>К</a:t>
            </a:r>
            <a:r>
              <a:rPr lang="ru-RU" sz="2900" i="1" dirty="0" smtClean="0">
                <a:solidFill>
                  <a:srgbClr val="FF0000"/>
                </a:solidFill>
              </a:rPr>
              <a:t>р</a:t>
            </a:r>
            <a:r>
              <a:rPr lang="ru-RU" sz="2900" i="1" dirty="0" smtClean="0">
                <a:solidFill>
                  <a:srgbClr val="00B0F0"/>
                </a:solidFill>
              </a:rPr>
              <a:t>а</a:t>
            </a:r>
            <a:r>
              <a:rPr lang="ru-RU" sz="2900" i="1" dirty="0" smtClean="0">
                <a:solidFill>
                  <a:srgbClr val="FF0000"/>
                </a:solidFill>
              </a:rPr>
              <a:t>й</a:t>
            </a:r>
            <a:r>
              <a:rPr lang="ru-RU" sz="2900" i="1" dirty="0" smtClean="0">
                <a:solidFill>
                  <a:srgbClr val="00B0F0"/>
                </a:solidFill>
              </a:rPr>
              <a:t>н</a:t>
            </a:r>
            <a:r>
              <a:rPr lang="ru-RU" sz="2900" i="1" dirty="0" smtClean="0">
                <a:solidFill>
                  <a:srgbClr val="FF0000"/>
                </a:solidFill>
              </a:rPr>
              <a:t>е</a:t>
            </a:r>
            <a:r>
              <a:rPr lang="ru-RU" sz="2900" i="1" dirty="0" smtClean="0">
                <a:solidFill>
                  <a:srgbClr val="00B0F0"/>
                </a:solidFill>
              </a:rPr>
              <a:t>г</a:t>
            </a:r>
            <a:r>
              <a:rPr lang="ru-RU" sz="2900" i="1" dirty="0" smtClean="0">
                <a:solidFill>
                  <a:srgbClr val="FF0000"/>
                </a:solidFill>
              </a:rPr>
              <a:t>о </a:t>
            </a:r>
            <a:r>
              <a:rPr lang="ru-RU" sz="2900" i="1" dirty="0" smtClean="0">
                <a:solidFill>
                  <a:srgbClr val="00B0F0"/>
                </a:solidFill>
              </a:rPr>
              <a:t>С</a:t>
            </a:r>
            <a:r>
              <a:rPr lang="ru-RU" sz="2900" i="1" dirty="0" smtClean="0">
                <a:solidFill>
                  <a:srgbClr val="FF0000"/>
                </a:solidFill>
              </a:rPr>
              <a:t>е</a:t>
            </a:r>
            <a:r>
              <a:rPr lang="ru-RU" sz="2900" i="1" dirty="0" smtClean="0">
                <a:solidFill>
                  <a:srgbClr val="00B0F0"/>
                </a:solidFill>
              </a:rPr>
              <a:t>в</a:t>
            </a:r>
            <a:r>
              <a:rPr lang="ru-RU" sz="2900" i="1" dirty="0" smtClean="0">
                <a:solidFill>
                  <a:srgbClr val="FF0000"/>
                </a:solidFill>
              </a:rPr>
              <a:t>ер</a:t>
            </a:r>
            <a:r>
              <a:rPr lang="ru-RU" sz="2900" i="1" dirty="0" smtClean="0">
                <a:solidFill>
                  <a:srgbClr val="00B0F0"/>
                </a:solidFill>
              </a:rPr>
              <a:t>а</a:t>
            </a:r>
            <a:r>
              <a:rPr lang="ru-RU" sz="2900" i="1" dirty="0" smtClean="0">
                <a:solidFill>
                  <a:srgbClr val="FF0000"/>
                </a:solidFill>
              </a:rPr>
              <a:t>, </a:t>
            </a:r>
            <a:r>
              <a:rPr lang="ru-RU" sz="2900" i="1" dirty="0" smtClean="0">
                <a:solidFill>
                  <a:srgbClr val="00B0F0"/>
                </a:solidFill>
              </a:rPr>
              <a:t>к</a:t>
            </a:r>
            <a:r>
              <a:rPr lang="ru-RU" sz="2900" i="1" dirty="0" smtClean="0">
                <a:solidFill>
                  <a:srgbClr val="FF0000"/>
                </a:solidFill>
              </a:rPr>
              <a:t>о</a:t>
            </a:r>
            <a:r>
              <a:rPr lang="ru-RU" sz="2900" i="1" dirty="0" smtClean="0">
                <a:solidFill>
                  <a:srgbClr val="00B0F0"/>
                </a:solidFill>
              </a:rPr>
              <a:t>т</a:t>
            </a:r>
            <a:r>
              <a:rPr lang="ru-RU" sz="2900" i="1" dirty="0" smtClean="0">
                <a:solidFill>
                  <a:srgbClr val="FF0000"/>
                </a:solidFill>
              </a:rPr>
              <a:t>о</a:t>
            </a:r>
            <a:r>
              <a:rPr lang="ru-RU" sz="2900" i="1" dirty="0" smtClean="0">
                <a:solidFill>
                  <a:srgbClr val="00B0F0"/>
                </a:solidFill>
              </a:rPr>
              <a:t>р</a:t>
            </a:r>
            <a:r>
              <a:rPr lang="ru-RU" sz="2900" i="1" dirty="0" smtClean="0">
                <a:solidFill>
                  <a:srgbClr val="FF0000"/>
                </a:solidFill>
              </a:rPr>
              <a:t>ы</a:t>
            </a:r>
            <a:r>
              <a:rPr lang="ru-RU" sz="2900" i="1" dirty="0" smtClean="0">
                <a:solidFill>
                  <a:srgbClr val="00B0F0"/>
                </a:solidFill>
              </a:rPr>
              <a:t>х</a:t>
            </a:r>
            <a:r>
              <a:rPr lang="ru-RU" sz="2900" i="1" dirty="0" smtClean="0">
                <a:solidFill>
                  <a:srgbClr val="FF0000"/>
                </a:solidFill>
              </a:rPr>
              <a:t> о</a:t>
            </a:r>
            <a:r>
              <a:rPr lang="ru-RU" sz="2900" i="1" dirty="0" smtClean="0">
                <a:solidFill>
                  <a:srgbClr val="00B0F0"/>
                </a:solidFill>
              </a:rPr>
              <a:t>с</a:t>
            </a:r>
            <a:r>
              <a:rPr lang="ru-RU" sz="2900" i="1" dirty="0" smtClean="0">
                <a:solidFill>
                  <a:srgbClr val="FF0000"/>
                </a:solidFill>
              </a:rPr>
              <a:t>т</a:t>
            </a:r>
            <a:r>
              <a:rPr lang="ru-RU" sz="2900" i="1" dirty="0" smtClean="0">
                <a:solidFill>
                  <a:srgbClr val="00B0F0"/>
                </a:solidFill>
              </a:rPr>
              <a:t>а</a:t>
            </a:r>
            <a:r>
              <a:rPr lang="ru-RU" sz="2900" i="1" dirty="0" smtClean="0">
                <a:solidFill>
                  <a:srgbClr val="FF0000"/>
                </a:solidFill>
              </a:rPr>
              <a:t>л</a:t>
            </a:r>
            <a:r>
              <a:rPr lang="ru-RU" sz="2900" i="1" dirty="0" smtClean="0">
                <a:solidFill>
                  <a:srgbClr val="00B0F0"/>
                </a:solidFill>
              </a:rPr>
              <a:t>о</a:t>
            </a:r>
            <a:r>
              <a:rPr lang="ru-RU" sz="2900" i="1" dirty="0" smtClean="0">
                <a:solidFill>
                  <a:srgbClr val="FF0000"/>
                </a:solidFill>
              </a:rPr>
              <a:t>с</a:t>
            </a:r>
            <a:r>
              <a:rPr lang="ru-RU" sz="2900" i="1" dirty="0" smtClean="0">
                <a:solidFill>
                  <a:srgbClr val="00B0F0"/>
                </a:solidFill>
              </a:rPr>
              <a:t>ь</a:t>
            </a:r>
            <a:r>
              <a:rPr lang="ru-RU" sz="2900" i="1" dirty="0" smtClean="0">
                <a:solidFill>
                  <a:srgbClr val="FF0000"/>
                </a:solidFill>
              </a:rPr>
              <a:t> н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 т</a:t>
            </a:r>
            <a:r>
              <a:rPr lang="ru-RU" sz="2900" i="1" dirty="0" smtClean="0">
                <a:solidFill>
                  <a:srgbClr val="00B0F0"/>
                </a:solidFill>
              </a:rPr>
              <a:t>а</a:t>
            </a:r>
            <a:r>
              <a:rPr lang="ru-RU" sz="2900" i="1" dirty="0" smtClean="0">
                <a:solidFill>
                  <a:srgbClr val="FF0000"/>
                </a:solidFill>
              </a:rPr>
              <a:t>к </a:t>
            </a:r>
            <a:r>
              <a:rPr lang="ru-RU" sz="2900" i="1" dirty="0" smtClean="0">
                <a:solidFill>
                  <a:srgbClr val="00B0F0"/>
                </a:solidFill>
              </a:rPr>
              <a:t>м</a:t>
            </a:r>
            <a:r>
              <a:rPr lang="ru-RU" sz="2900" i="1" dirty="0" smtClean="0">
                <a:solidFill>
                  <a:srgbClr val="FF0000"/>
                </a:solidFill>
              </a:rPr>
              <a:t>н</a:t>
            </a:r>
            <a:r>
              <a:rPr lang="ru-RU" sz="2900" i="1" dirty="0" smtClean="0">
                <a:solidFill>
                  <a:srgbClr val="00B0F0"/>
                </a:solidFill>
              </a:rPr>
              <a:t>о</a:t>
            </a:r>
            <a:r>
              <a:rPr lang="ru-RU" sz="2900" i="1" dirty="0" smtClean="0">
                <a:solidFill>
                  <a:srgbClr val="FF0000"/>
                </a:solidFill>
              </a:rPr>
              <a:t>г</a:t>
            </a:r>
            <a:r>
              <a:rPr lang="ru-RU" sz="2900" i="1" dirty="0" smtClean="0">
                <a:solidFill>
                  <a:srgbClr val="00B0F0"/>
                </a:solidFill>
              </a:rPr>
              <a:t>о</a:t>
            </a:r>
            <a:r>
              <a:rPr lang="ru-RU" sz="2900" i="1" dirty="0" smtClean="0">
                <a:solidFill>
                  <a:srgbClr val="FF0000"/>
                </a:solidFill>
              </a:rPr>
              <a:t>. </a:t>
            </a:r>
            <a:r>
              <a:rPr lang="ru-RU" sz="2900" i="1" dirty="0" smtClean="0">
                <a:solidFill>
                  <a:srgbClr val="00B0F0"/>
                </a:solidFill>
              </a:rPr>
              <a:t>П</a:t>
            </a:r>
            <a:r>
              <a:rPr lang="ru-RU" sz="2900" i="1" dirty="0" smtClean="0">
                <a:solidFill>
                  <a:srgbClr val="FF0000"/>
                </a:solidFill>
              </a:rPr>
              <a:t>о </a:t>
            </a:r>
            <a:r>
              <a:rPr lang="ru-RU" sz="2900" i="1" dirty="0" smtClean="0">
                <a:solidFill>
                  <a:srgbClr val="00B0F0"/>
                </a:solidFill>
              </a:rPr>
              <a:t>д</a:t>
            </a:r>
            <a:r>
              <a:rPr lang="ru-RU" sz="2900" i="1" dirty="0" smtClean="0">
                <a:solidFill>
                  <a:srgbClr val="FF0000"/>
                </a:solidFill>
              </a:rPr>
              <a:t>а</a:t>
            </a:r>
            <a:r>
              <a:rPr lang="ru-RU" sz="2900" i="1" dirty="0" smtClean="0">
                <a:solidFill>
                  <a:srgbClr val="00B0F0"/>
                </a:solidFill>
              </a:rPr>
              <a:t>н</a:t>
            </a:r>
            <a:r>
              <a:rPr lang="ru-RU" sz="2900" i="1" dirty="0" smtClean="0">
                <a:solidFill>
                  <a:srgbClr val="FF0000"/>
                </a:solidFill>
              </a:rPr>
              <a:t>н</a:t>
            </a:r>
            <a:r>
              <a:rPr lang="ru-RU" sz="2900" i="1" dirty="0" smtClean="0">
                <a:solidFill>
                  <a:srgbClr val="00B0F0"/>
                </a:solidFill>
              </a:rPr>
              <a:t>ы</a:t>
            </a:r>
            <a:r>
              <a:rPr lang="ru-RU" sz="2900" i="1" dirty="0" smtClean="0">
                <a:solidFill>
                  <a:srgbClr val="FF0000"/>
                </a:solidFill>
              </a:rPr>
              <a:t>м </a:t>
            </a:r>
            <a:r>
              <a:rPr lang="ru-RU" sz="2900" i="1" dirty="0" smtClean="0">
                <a:solidFill>
                  <a:srgbClr val="00B0F0"/>
                </a:solidFill>
              </a:rPr>
              <a:t>В</a:t>
            </a:r>
            <a:r>
              <a:rPr lang="ru-RU" sz="2900" i="1" dirty="0" smtClean="0">
                <a:solidFill>
                  <a:srgbClr val="FF0000"/>
                </a:solidFill>
              </a:rPr>
              <a:t>с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р</a:t>
            </a:r>
            <a:r>
              <a:rPr lang="ru-RU" sz="2900" i="1" dirty="0" smtClean="0">
                <a:solidFill>
                  <a:srgbClr val="00B0F0"/>
                </a:solidFill>
              </a:rPr>
              <a:t>о</a:t>
            </a:r>
            <a:r>
              <a:rPr lang="ru-RU" sz="2900" i="1" dirty="0" smtClean="0">
                <a:solidFill>
                  <a:srgbClr val="FF0000"/>
                </a:solidFill>
              </a:rPr>
              <a:t>с</a:t>
            </a:r>
            <a:r>
              <a:rPr lang="ru-RU" sz="2900" i="1" dirty="0" smtClean="0">
                <a:solidFill>
                  <a:srgbClr val="00B0F0"/>
                </a:solidFill>
              </a:rPr>
              <a:t>с</a:t>
            </a:r>
            <a:r>
              <a:rPr lang="ru-RU" sz="2900" i="1" dirty="0" smtClean="0">
                <a:solidFill>
                  <a:srgbClr val="FF0000"/>
                </a:solidFill>
              </a:rPr>
              <a:t>и</a:t>
            </a:r>
            <a:r>
              <a:rPr lang="ru-RU" sz="2900" i="1" dirty="0" smtClean="0">
                <a:solidFill>
                  <a:srgbClr val="00B0F0"/>
                </a:solidFill>
              </a:rPr>
              <a:t>й</a:t>
            </a:r>
            <a:r>
              <a:rPr lang="ru-RU" sz="2900" i="1" dirty="0" smtClean="0">
                <a:solidFill>
                  <a:srgbClr val="FF0000"/>
                </a:solidFill>
              </a:rPr>
              <a:t>с</a:t>
            </a:r>
            <a:r>
              <a:rPr lang="ru-RU" sz="2900" i="1" dirty="0" smtClean="0">
                <a:solidFill>
                  <a:srgbClr val="00B0F0"/>
                </a:solidFill>
              </a:rPr>
              <a:t>к</a:t>
            </a:r>
            <a:r>
              <a:rPr lang="ru-RU" sz="2900" i="1" dirty="0" smtClean="0">
                <a:solidFill>
                  <a:srgbClr val="FF0000"/>
                </a:solidFill>
              </a:rPr>
              <a:t>о</a:t>
            </a:r>
            <a:r>
              <a:rPr lang="ru-RU" sz="2900" i="1" dirty="0" smtClean="0">
                <a:solidFill>
                  <a:srgbClr val="00B0F0"/>
                </a:solidFill>
              </a:rPr>
              <a:t>й</a:t>
            </a:r>
            <a:r>
              <a:rPr lang="ru-RU" sz="2900" i="1" dirty="0" smtClean="0">
                <a:solidFill>
                  <a:srgbClr val="FF0000"/>
                </a:solidFill>
              </a:rPr>
              <a:t> п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р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п</a:t>
            </a:r>
            <a:r>
              <a:rPr lang="ru-RU" sz="2900" i="1" dirty="0" smtClean="0">
                <a:solidFill>
                  <a:srgbClr val="00B0F0"/>
                </a:solidFill>
              </a:rPr>
              <a:t>и</a:t>
            </a:r>
            <a:r>
              <a:rPr lang="ru-RU" sz="2900" i="1" dirty="0" smtClean="0">
                <a:solidFill>
                  <a:srgbClr val="FF0000"/>
                </a:solidFill>
              </a:rPr>
              <a:t>с</a:t>
            </a:r>
            <a:r>
              <a:rPr lang="ru-RU" sz="2900" i="1" dirty="0" smtClean="0">
                <a:solidFill>
                  <a:srgbClr val="00B0F0"/>
                </a:solidFill>
              </a:rPr>
              <a:t>и</a:t>
            </a:r>
            <a:r>
              <a:rPr lang="ru-RU" sz="2900" i="1" dirty="0" smtClean="0">
                <a:solidFill>
                  <a:srgbClr val="FF0000"/>
                </a:solidFill>
              </a:rPr>
              <a:t> н</a:t>
            </a:r>
            <a:r>
              <a:rPr lang="ru-RU" sz="2900" i="1" dirty="0" smtClean="0">
                <a:solidFill>
                  <a:srgbClr val="00B0F0"/>
                </a:solidFill>
              </a:rPr>
              <a:t>а</a:t>
            </a:r>
            <a:r>
              <a:rPr lang="ru-RU" sz="2900" i="1" dirty="0" smtClean="0">
                <a:solidFill>
                  <a:srgbClr val="FF0000"/>
                </a:solidFill>
              </a:rPr>
              <a:t>с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л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н</a:t>
            </a:r>
            <a:r>
              <a:rPr lang="ru-RU" sz="2900" i="1" dirty="0" smtClean="0">
                <a:solidFill>
                  <a:srgbClr val="00B0F0"/>
                </a:solidFill>
              </a:rPr>
              <a:t>и</a:t>
            </a:r>
            <a:r>
              <a:rPr lang="ru-RU" sz="2900" i="1" dirty="0" smtClean="0">
                <a:solidFill>
                  <a:srgbClr val="FF0000"/>
                </a:solidFill>
              </a:rPr>
              <a:t>я </a:t>
            </a:r>
            <a:r>
              <a:rPr lang="ru-RU" sz="2900" i="1" dirty="0" smtClean="0">
                <a:solidFill>
                  <a:srgbClr val="00B0F0"/>
                </a:solidFill>
              </a:rPr>
              <a:t>р</a:t>
            </a:r>
            <a:r>
              <a:rPr lang="ru-RU" sz="2900" i="1" dirty="0" smtClean="0">
                <a:solidFill>
                  <a:srgbClr val="FF0000"/>
                </a:solidFill>
              </a:rPr>
              <a:t>е</a:t>
            </a:r>
            <a:r>
              <a:rPr lang="ru-RU" sz="2900" i="1" dirty="0" smtClean="0">
                <a:solidFill>
                  <a:srgbClr val="00B0F0"/>
                </a:solidFill>
              </a:rPr>
              <a:t>з</a:t>
            </a:r>
            <a:r>
              <a:rPr lang="ru-RU" sz="2900" i="1" dirty="0" smtClean="0">
                <a:solidFill>
                  <a:srgbClr val="FF0000"/>
                </a:solidFill>
              </a:rPr>
              <a:t>у</a:t>
            </a:r>
            <a:r>
              <a:rPr lang="ru-RU" sz="2900" i="1" dirty="0" smtClean="0">
                <a:solidFill>
                  <a:srgbClr val="00B0F0"/>
                </a:solidFill>
              </a:rPr>
              <a:t>л</a:t>
            </a:r>
            <a:r>
              <a:rPr lang="ru-RU" sz="2900" i="1" dirty="0" smtClean="0">
                <a:solidFill>
                  <a:srgbClr val="FF0000"/>
                </a:solidFill>
              </a:rPr>
              <a:t>ь</a:t>
            </a:r>
            <a:r>
              <a:rPr lang="ru-RU" sz="2900" i="1" dirty="0" smtClean="0">
                <a:solidFill>
                  <a:srgbClr val="00B0F0"/>
                </a:solidFill>
              </a:rPr>
              <a:t>т</a:t>
            </a:r>
            <a:r>
              <a:rPr lang="ru-RU" sz="2900" i="1" dirty="0" smtClean="0">
                <a:solidFill>
                  <a:srgbClr val="FF0000"/>
                </a:solidFill>
              </a:rPr>
              <a:t>а</a:t>
            </a:r>
            <a:r>
              <a:rPr lang="ru-RU" sz="2900" i="1" dirty="0" smtClean="0">
                <a:solidFill>
                  <a:srgbClr val="00B0F0"/>
                </a:solidFill>
              </a:rPr>
              <a:t>т</a:t>
            </a:r>
            <a:r>
              <a:rPr lang="ru-RU" sz="2900" i="1" dirty="0" smtClean="0">
                <a:solidFill>
                  <a:srgbClr val="FF0000"/>
                </a:solidFill>
              </a:rPr>
              <a:t>ы </a:t>
            </a:r>
            <a:r>
              <a:rPr lang="ru-RU" sz="2900" i="1" dirty="0" smtClean="0">
                <a:solidFill>
                  <a:srgbClr val="00B0F0"/>
                </a:solidFill>
              </a:rPr>
              <a:t>п</a:t>
            </a:r>
            <a:r>
              <a:rPr lang="ru-RU" sz="2900" i="1" dirty="0" smtClean="0">
                <a:solidFill>
                  <a:srgbClr val="FF0000"/>
                </a:solidFill>
              </a:rPr>
              <a:t>р</a:t>
            </a:r>
            <a:r>
              <a:rPr lang="ru-RU" sz="2900" i="1" dirty="0" smtClean="0">
                <a:solidFill>
                  <a:srgbClr val="00B0F0"/>
                </a:solidFill>
              </a:rPr>
              <a:t>и</a:t>
            </a:r>
            <a:r>
              <a:rPr lang="ru-RU" sz="2900" i="1" dirty="0" smtClean="0">
                <a:solidFill>
                  <a:srgbClr val="FF0000"/>
                </a:solidFill>
              </a:rPr>
              <a:t>м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р</a:t>
            </a:r>
            <a:r>
              <a:rPr lang="ru-RU" sz="2900" i="1" dirty="0" smtClean="0">
                <a:solidFill>
                  <a:srgbClr val="00B0F0"/>
                </a:solidFill>
              </a:rPr>
              <a:t>н</a:t>
            </a:r>
            <a:r>
              <a:rPr lang="ru-RU" sz="2900" i="1" dirty="0" smtClean="0">
                <a:solidFill>
                  <a:srgbClr val="FF0000"/>
                </a:solidFill>
              </a:rPr>
              <a:t>о </a:t>
            </a:r>
            <a:r>
              <a:rPr lang="ru-RU" sz="2900" i="1" dirty="0" smtClean="0">
                <a:solidFill>
                  <a:srgbClr val="00B0F0"/>
                </a:solidFill>
              </a:rPr>
              <a:t>т</a:t>
            </a:r>
            <a:r>
              <a:rPr lang="ru-RU" sz="2900" i="1" dirty="0" smtClean="0">
                <a:solidFill>
                  <a:srgbClr val="FF0000"/>
                </a:solidFill>
              </a:rPr>
              <a:t>а</a:t>
            </a:r>
            <a:r>
              <a:rPr lang="ru-RU" sz="2900" i="1" dirty="0" smtClean="0">
                <a:solidFill>
                  <a:srgbClr val="00B0F0"/>
                </a:solidFill>
              </a:rPr>
              <a:t>к</a:t>
            </a:r>
            <a:r>
              <a:rPr lang="ru-RU" sz="2900" i="1" dirty="0" smtClean="0">
                <a:solidFill>
                  <a:srgbClr val="FF0000"/>
                </a:solidFill>
              </a:rPr>
              <a:t>и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ru-RU" sz="2900" i="1" dirty="0" smtClean="0">
                <a:solidFill>
                  <a:srgbClr val="00B0F0"/>
                </a:solidFill>
              </a:rPr>
              <a:t>Нивхи</a:t>
            </a:r>
            <a:r>
              <a:rPr lang="ru-RU" sz="2900" i="1" dirty="0" smtClean="0">
                <a:solidFill>
                  <a:srgbClr val="FF0000"/>
                </a:solidFill>
              </a:rPr>
              <a:t> -2220ч, </a:t>
            </a:r>
            <a:r>
              <a:rPr lang="ru-RU" sz="2900" i="1" dirty="0" err="1" smtClean="0">
                <a:solidFill>
                  <a:srgbClr val="FF0000"/>
                </a:solidFill>
              </a:rPr>
              <a:t>уйльта</a:t>
            </a:r>
            <a:r>
              <a:rPr lang="ru-RU" sz="2900" i="1" dirty="0" smtClean="0">
                <a:solidFill>
                  <a:srgbClr val="FF0000"/>
                </a:solidFill>
              </a:rPr>
              <a:t> -277ч</a:t>
            </a:r>
            <a:r>
              <a:rPr lang="ru-RU" sz="2900" i="1" dirty="0" smtClean="0">
                <a:solidFill>
                  <a:srgbClr val="00B0F0"/>
                </a:solidFill>
              </a:rPr>
              <a:t>, эвенки </a:t>
            </a:r>
            <a:r>
              <a:rPr lang="ru-RU" sz="2900" i="1" dirty="0" smtClean="0">
                <a:solidFill>
                  <a:srgbClr val="FF0000"/>
                </a:solidFill>
              </a:rPr>
              <a:t>-207 ч, нанайцы -90ч. </a:t>
            </a:r>
            <a:r>
              <a:rPr lang="ru-RU" sz="2900" i="1" dirty="0" smtClean="0">
                <a:solidFill>
                  <a:srgbClr val="00B0F0"/>
                </a:solidFill>
              </a:rPr>
              <a:t>П</a:t>
            </a:r>
            <a:r>
              <a:rPr lang="ru-RU" sz="2900" i="1" dirty="0" smtClean="0">
                <a:solidFill>
                  <a:srgbClr val="FF0000"/>
                </a:solidFill>
              </a:rPr>
              <a:t>о</a:t>
            </a:r>
            <a:r>
              <a:rPr lang="ru-RU" sz="2900" i="1" dirty="0" smtClean="0">
                <a:solidFill>
                  <a:srgbClr val="00B0F0"/>
                </a:solidFill>
              </a:rPr>
              <a:t>с</a:t>
            </a:r>
            <a:r>
              <a:rPr lang="ru-RU" sz="2900" i="1" dirty="0" smtClean="0">
                <a:solidFill>
                  <a:srgbClr val="FF0000"/>
                </a:solidFill>
              </a:rPr>
              <a:t>т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п</a:t>
            </a:r>
            <a:r>
              <a:rPr lang="ru-RU" sz="2900" i="1" dirty="0" smtClean="0">
                <a:solidFill>
                  <a:srgbClr val="00B0F0"/>
                </a:solidFill>
              </a:rPr>
              <a:t>е</a:t>
            </a:r>
            <a:r>
              <a:rPr lang="ru-RU" sz="2900" i="1" dirty="0" smtClean="0">
                <a:solidFill>
                  <a:srgbClr val="FF0000"/>
                </a:solidFill>
              </a:rPr>
              <a:t>н</a:t>
            </a:r>
            <a:r>
              <a:rPr lang="ru-RU" sz="2900" i="1" dirty="0" smtClean="0">
                <a:solidFill>
                  <a:srgbClr val="00B0F0"/>
                </a:solidFill>
              </a:rPr>
              <a:t>н</a:t>
            </a:r>
            <a:r>
              <a:rPr lang="ru-RU" sz="2900" i="1" dirty="0" smtClean="0">
                <a:solidFill>
                  <a:srgbClr val="FF0000"/>
                </a:solidFill>
              </a:rPr>
              <a:t>о </a:t>
            </a:r>
            <a:r>
              <a:rPr lang="ru-RU" sz="2900" i="1" dirty="0" smtClean="0">
                <a:solidFill>
                  <a:srgbClr val="00B0F0"/>
                </a:solidFill>
              </a:rPr>
              <a:t>з</a:t>
            </a:r>
            <a:r>
              <a:rPr lang="ru-RU" sz="2900" i="1" dirty="0" smtClean="0">
                <a:solidFill>
                  <a:srgbClr val="FF0000"/>
                </a:solidFill>
              </a:rPr>
              <a:t>а</a:t>
            </a:r>
            <a:r>
              <a:rPr lang="ru-RU" sz="2900" i="1" dirty="0" smtClean="0">
                <a:solidFill>
                  <a:srgbClr val="00B0F0"/>
                </a:solidFill>
              </a:rPr>
              <a:t>б</a:t>
            </a:r>
            <a:r>
              <a:rPr lang="ru-RU" sz="2900" i="1" dirty="0" smtClean="0">
                <a:solidFill>
                  <a:srgbClr val="FF0000"/>
                </a:solidFill>
              </a:rPr>
              <a:t>ы</a:t>
            </a:r>
            <a:r>
              <a:rPr lang="ru-RU" sz="2900" i="1" dirty="0" smtClean="0">
                <a:solidFill>
                  <a:srgbClr val="00B0F0"/>
                </a:solidFill>
              </a:rPr>
              <a:t>в</a:t>
            </a:r>
            <a:r>
              <a:rPr lang="ru-RU" sz="2900" i="1" dirty="0" smtClean="0">
                <a:solidFill>
                  <a:srgbClr val="FF0000"/>
                </a:solidFill>
              </a:rPr>
              <a:t>а</a:t>
            </a:r>
            <a:r>
              <a:rPr lang="ru-RU" sz="2900" i="1" dirty="0" smtClean="0">
                <a:solidFill>
                  <a:srgbClr val="00B0F0"/>
                </a:solidFill>
              </a:rPr>
              <a:t>ю</a:t>
            </a:r>
            <a:r>
              <a:rPr lang="ru-RU" sz="2900" i="1" dirty="0" smtClean="0">
                <a:solidFill>
                  <a:srgbClr val="FF0000"/>
                </a:solidFill>
              </a:rPr>
              <a:t>т</a:t>
            </a:r>
            <a:r>
              <a:rPr lang="ru-RU" sz="2900" i="1" dirty="0" smtClean="0">
                <a:solidFill>
                  <a:srgbClr val="00B0F0"/>
                </a:solidFill>
              </a:rPr>
              <a:t>с</a:t>
            </a:r>
            <a:r>
              <a:rPr lang="ru-RU" sz="2900" i="1" dirty="0" smtClean="0">
                <a:solidFill>
                  <a:srgbClr val="FF0000"/>
                </a:solidFill>
              </a:rPr>
              <a:t>я </a:t>
            </a:r>
            <a:r>
              <a:rPr lang="ru-RU" sz="2900" i="1" dirty="0" smtClean="0">
                <a:solidFill>
                  <a:srgbClr val="00B0F0"/>
                </a:solidFill>
              </a:rPr>
              <a:t>к</a:t>
            </a:r>
            <a:r>
              <a:rPr lang="ru-RU" sz="2900" i="1" dirty="0" smtClean="0">
                <a:solidFill>
                  <a:srgbClr val="FF0000"/>
                </a:solidFill>
              </a:rPr>
              <a:t>у</a:t>
            </a:r>
            <a:r>
              <a:rPr lang="ru-RU" sz="2900" i="1" dirty="0" smtClean="0">
                <a:solidFill>
                  <a:srgbClr val="00B0F0"/>
                </a:solidFill>
              </a:rPr>
              <a:t>л</a:t>
            </a:r>
            <a:r>
              <a:rPr lang="ru-RU" sz="2900" i="1" dirty="0" smtClean="0">
                <a:solidFill>
                  <a:srgbClr val="FF0000"/>
                </a:solidFill>
              </a:rPr>
              <a:t>ь</a:t>
            </a:r>
            <a:r>
              <a:rPr lang="ru-RU" sz="2900" i="1" dirty="0" smtClean="0">
                <a:solidFill>
                  <a:srgbClr val="00B0F0"/>
                </a:solidFill>
              </a:rPr>
              <a:t>т</a:t>
            </a:r>
            <a:r>
              <a:rPr lang="ru-RU" sz="2900" i="1" dirty="0" smtClean="0">
                <a:solidFill>
                  <a:srgbClr val="FF0000"/>
                </a:solidFill>
              </a:rPr>
              <a:t>у</a:t>
            </a:r>
            <a:r>
              <a:rPr lang="ru-RU" sz="2900" i="1" dirty="0" smtClean="0">
                <a:solidFill>
                  <a:srgbClr val="00B0F0"/>
                </a:solidFill>
              </a:rPr>
              <a:t>р</a:t>
            </a:r>
            <a:r>
              <a:rPr lang="ru-RU" sz="2900" i="1" dirty="0" smtClean="0">
                <a:solidFill>
                  <a:srgbClr val="FF0000"/>
                </a:solidFill>
              </a:rPr>
              <a:t>а</a:t>
            </a:r>
            <a:r>
              <a:rPr lang="ru-RU" sz="2900" i="1" dirty="0" smtClean="0">
                <a:solidFill>
                  <a:srgbClr val="00B0F0"/>
                </a:solidFill>
              </a:rPr>
              <a:t> и</a:t>
            </a:r>
            <a:r>
              <a:rPr lang="ru-RU" sz="2900" i="1" dirty="0" smtClean="0">
                <a:solidFill>
                  <a:srgbClr val="FF0000"/>
                </a:solidFill>
              </a:rPr>
              <a:t> т</a:t>
            </a:r>
            <a:r>
              <a:rPr lang="ru-RU" sz="2900" i="1" dirty="0" smtClean="0">
                <a:solidFill>
                  <a:srgbClr val="00B0F0"/>
                </a:solidFill>
              </a:rPr>
              <a:t>р</a:t>
            </a:r>
            <a:r>
              <a:rPr lang="ru-RU" sz="2900" i="1" dirty="0" smtClean="0">
                <a:solidFill>
                  <a:srgbClr val="FF0000"/>
                </a:solidFill>
              </a:rPr>
              <a:t>а</a:t>
            </a:r>
            <a:r>
              <a:rPr lang="ru-RU" sz="2900" i="1" dirty="0" smtClean="0">
                <a:solidFill>
                  <a:srgbClr val="00B0F0"/>
                </a:solidFill>
              </a:rPr>
              <a:t>д</a:t>
            </a:r>
            <a:r>
              <a:rPr lang="ru-RU" sz="2900" i="1" dirty="0" smtClean="0">
                <a:solidFill>
                  <a:srgbClr val="FF0000"/>
                </a:solidFill>
              </a:rPr>
              <a:t>и</a:t>
            </a:r>
            <a:r>
              <a:rPr lang="ru-RU" sz="2900" i="1" dirty="0" smtClean="0">
                <a:solidFill>
                  <a:srgbClr val="00B0F0"/>
                </a:solidFill>
              </a:rPr>
              <a:t>ц</a:t>
            </a:r>
            <a:r>
              <a:rPr lang="ru-RU" sz="2900" i="1" dirty="0" smtClean="0">
                <a:solidFill>
                  <a:srgbClr val="FF0000"/>
                </a:solidFill>
              </a:rPr>
              <a:t>и</a:t>
            </a:r>
            <a:r>
              <a:rPr lang="ru-RU" sz="2900" i="1" dirty="0" smtClean="0">
                <a:solidFill>
                  <a:srgbClr val="00B0F0"/>
                </a:solidFill>
              </a:rPr>
              <a:t>и</a:t>
            </a:r>
            <a:r>
              <a:rPr lang="ru-RU" sz="2900" i="1" dirty="0" smtClean="0">
                <a:solidFill>
                  <a:srgbClr val="FF0000"/>
                </a:solidFill>
              </a:rPr>
              <a:t> э</a:t>
            </a:r>
            <a:r>
              <a:rPr lang="ru-RU" sz="2900" i="1" dirty="0" smtClean="0">
                <a:solidFill>
                  <a:srgbClr val="00B0F0"/>
                </a:solidFill>
              </a:rPr>
              <a:t>т</a:t>
            </a:r>
            <a:r>
              <a:rPr lang="ru-RU" sz="2900" i="1" dirty="0" smtClean="0">
                <a:solidFill>
                  <a:srgbClr val="FF0000"/>
                </a:solidFill>
              </a:rPr>
              <a:t>и</a:t>
            </a:r>
            <a:r>
              <a:rPr lang="ru-RU" sz="2900" i="1" dirty="0" smtClean="0">
                <a:solidFill>
                  <a:srgbClr val="00B0F0"/>
                </a:solidFill>
              </a:rPr>
              <a:t>х</a:t>
            </a:r>
            <a:r>
              <a:rPr lang="ru-RU" sz="2900" i="1" dirty="0" smtClean="0">
                <a:solidFill>
                  <a:srgbClr val="FF0000"/>
                </a:solidFill>
              </a:rPr>
              <a:t> н</a:t>
            </a:r>
            <a:r>
              <a:rPr lang="ru-RU" sz="2900" i="1" dirty="0" smtClean="0">
                <a:solidFill>
                  <a:srgbClr val="00B0F0"/>
                </a:solidFill>
              </a:rPr>
              <a:t>а</a:t>
            </a:r>
            <a:r>
              <a:rPr lang="ru-RU" sz="2900" i="1" dirty="0" smtClean="0">
                <a:solidFill>
                  <a:srgbClr val="FF0000"/>
                </a:solidFill>
              </a:rPr>
              <a:t>р</a:t>
            </a:r>
            <a:r>
              <a:rPr lang="ru-RU" sz="2900" i="1" dirty="0" smtClean="0">
                <a:solidFill>
                  <a:srgbClr val="00B0F0"/>
                </a:solidFill>
              </a:rPr>
              <a:t>о</a:t>
            </a:r>
            <a:r>
              <a:rPr lang="ru-RU" sz="2900" i="1" dirty="0" smtClean="0">
                <a:solidFill>
                  <a:srgbClr val="FF0000"/>
                </a:solidFill>
              </a:rPr>
              <a:t>д</a:t>
            </a:r>
            <a:r>
              <a:rPr lang="ru-RU" sz="2900" i="1" dirty="0" smtClean="0">
                <a:solidFill>
                  <a:srgbClr val="00B0F0"/>
                </a:solidFill>
              </a:rPr>
              <a:t>о</a:t>
            </a:r>
            <a:r>
              <a:rPr lang="ru-RU" sz="2900" i="1" dirty="0" smtClean="0">
                <a:solidFill>
                  <a:srgbClr val="FF0000"/>
                </a:solidFill>
              </a:rPr>
              <a:t>в</a:t>
            </a:r>
            <a:r>
              <a:rPr lang="ru-RU" sz="2900" dirty="0" smtClean="0">
                <a:solidFill>
                  <a:srgbClr val="FF0000"/>
                </a:solidFill>
              </a:rPr>
              <a:t>.</a:t>
            </a:r>
            <a:endParaRPr lang="ru-RU" sz="29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772816"/>
            <a:ext cx="2919971" cy="21899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79512" y="5229200"/>
            <a:ext cx="88569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Музей  города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поронайск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6" name="Picture 2" descr="C:\Users\HOME\Desktop\fa008ae2c1f8bb73dfb365c7b5d597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043" y="592555"/>
            <a:ext cx="2736304" cy="18208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HOME\Desktop\debc37cc5ad191075c6ea3bb58db46f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08920"/>
            <a:ext cx="2360233" cy="2648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764704"/>
            <a:ext cx="3948580" cy="2773796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051720" y="393305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Муниципальное бюджетное общеобразовательное учреждение лицей-интернат № 3 "Технологии традиционных промыслов народов Севера" г. Поронайска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916832"/>
            <a:ext cx="3816424" cy="2777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755576" y="4660394"/>
            <a:ext cx="732880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Ансамбль </a:t>
            </a:r>
            <a:r>
              <a:rPr lang="ru-RU" sz="48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МэнгумэИлга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Цель проекта: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8640"/>
            <a:ext cx="7543800" cy="38862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Формирование представлений о малочисленных народах Севера, их жизни, традиций, культуры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29652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 проекта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908720"/>
            <a:ext cx="7543800" cy="38862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>
              <a:buNone/>
            </a:pP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Познакомить 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 коренными жителями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Сахалина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Пропагандировать традиции и самобытную культуру</a:t>
            </a:r>
          </a:p>
          <a:p>
            <a:pPr marL="0" indent="0">
              <a:buNone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Предотвращать  и снижать негативное отношение к коренным малочисленным народам</a:t>
            </a:r>
          </a:p>
          <a:p>
            <a:pPr marL="0" indent="0">
              <a:buNone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marL="0" indent="0">
              <a:buNone/>
            </a:pP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7632848" cy="16002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Основные представители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04664"/>
            <a:ext cx="8346504" cy="3886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Нивхи</a:t>
            </a:r>
            <a:b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эвенки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b="1" i="1" dirty="0" err="1" smtClean="0">
                <a:solidFill>
                  <a:schemeClr val="accent1">
                    <a:lumMod val="75000"/>
                  </a:schemeClr>
                </a:solidFill>
              </a:rPr>
              <a:t>Уильта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ru-RU" sz="3200" b="1" i="1" dirty="0" err="1" smtClean="0">
                <a:solidFill>
                  <a:schemeClr val="accent1">
                    <a:lumMod val="75000"/>
                  </a:schemeClr>
                </a:solidFill>
              </a:rPr>
              <a:t>ороки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Нанайцы 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HOME\Desktop\imag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2656"/>
            <a:ext cx="2032719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images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60848"/>
            <a:ext cx="1944217" cy="15404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OME\Desktop\images 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608082"/>
            <a:ext cx="1944216" cy="14920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3487" y="4869160"/>
            <a:ext cx="435965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</a:t>
            </a:r>
            <a:r>
              <a:rPr lang="ru-RU" sz="88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ивхи</a:t>
            </a:r>
            <a:endParaRPr lang="ru-RU" sz="88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04664"/>
            <a:ext cx="91621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Предполагают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, что Нивхи - прямые потомки древнейшего населения Сахалина и низовьев Амура, расселённого в прошлом значительно шире, чем в настоящее время. </a:t>
            </a:r>
          </a:p>
        </p:txBody>
      </p:sp>
      <p:pic>
        <p:nvPicPr>
          <p:cNvPr id="4" name="Picture 3" descr="C:\Users\HOME\Desktop\220px-Gilya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079" y="1420328"/>
            <a:ext cx="2392817" cy="3687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Nivkh me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984" y="1333126"/>
            <a:ext cx="2592288" cy="3774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319330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1" y="5229200"/>
            <a:ext cx="404630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уильта</a:t>
            </a:r>
            <a:endParaRPr lang="ru-RU" sz="7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 descr="На Сахалине издан уникальный букварь для малочисленного северного народа – уильта">
            <a:hlinkClick r:id="rId2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602951"/>
            <a:ext cx="3048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://firo04.firo.ru/wp-content/uploads/2010/12/oroki-300x297.jpg">
            <a:hlinkClick r:id="rId4" tooltip="&quot;oroki&quot;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132856"/>
            <a:ext cx="2854960" cy="2824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40262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FF0000"/>
                </a:solidFill>
              </a:rPr>
              <a:t>Оро́ки</a:t>
            </a:r>
            <a:r>
              <a:rPr lang="ru-RU" sz="2400" dirty="0">
                <a:solidFill>
                  <a:srgbClr val="FF0000"/>
                </a:solidFill>
              </a:rPr>
              <a:t> (самоназвание: </a:t>
            </a:r>
            <a:r>
              <a:rPr lang="ru-RU" sz="2400" i="1" dirty="0" err="1">
                <a:solidFill>
                  <a:srgbClr val="FF0000"/>
                </a:solidFill>
              </a:rPr>
              <a:t>ульта</a:t>
            </a:r>
            <a:r>
              <a:rPr lang="ru-RU" sz="2400" i="1" dirty="0">
                <a:solidFill>
                  <a:srgbClr val="FF0000"/>
                </a:solidFill>
              </a:rPr>
              <a:t>́, </a:t>
            </a:r>
            <a:r>
              <a:rPr lang="ru-RU" sz="2400" i="1" dirty="0" err="1">
                <a:solidFill>
                  <a:srgbClr val="FF0000"/>
                </a:solidFill>
              </a:rPr>
              <a:t>уйльта</a:t>
            </a:r>
            <a:r>
              <a:rPr lang="ru-RU" sz="2400" i="1" dirty="0">
                <a:solidFill>
                  <a:srgbClr val="FF0000"/>
                </a:solidFill>
              </a:rPr>
              <a:t>, </a:t>
            </a:r>
            <a:r>
              <a:rPr lang="ru-RU" sz="2400" i="1" dirty="0" err="1">
                <a:solidFill>
                  <a:srgbClr val="FF0000"/>
                </a:solidFill>
              </a:rPr>
              <a:t>на́ни</a:t>
            </a:r>
            <a:r>
              <a:rPr lang="ru-RU" sz="2400" dirty="0">
                <a:solidFill>
                  <a:srgbClr val="FF0000"/>
                </a:solidFill>
              </a:rPr>
              <a:t>) — тунгусо-маньчжурский народ, один из коренных малочисленных народов </a:t>
            </a:r>
          </a:p>
        </p:txBody>
      </p:sp>
    </p:spTree>
    <p:extLst>
      <p:ext uri="{BB962C8B-B14F-4D97-AF65-F5344CB8AC3E}">
        <p14:creationId xmlns="" xmlns:p14="http://schemas.microsoft.com/office/powerpoint/2010/main" val="11880049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7359" y="4869160"/>
            <a:ext cx="386368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  <a:r>
              <a:rPr lang="ru-RU" sz="80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дежда</a:t>
            </a:r>
            <a:endParaRPr lang="ru-RU" sz="80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170" name="Picture 2" descr="C:\Users\HOME\Desktop\0_e4c44_11b6de5d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84784"/>
            <a:ext cx="4090543" cy="2642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025243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653136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Издавна зимнюю одежду шили из шкур оленя, летнюю – из </a:t>
            </a:r>
            <a:r>
              <a:rPr lang="ru-RU" sz="2400" dirty="0" err="1">
                <a:solidFill>
                  <a:srgbClr val="C00000"/>
                </a:solidFill>
              </a:rPr>
              <a:t>ровдуги</a:t>
            </a:r>
            <a:r>
              <a:rPr lang="ru-RU" sz="2400" dirty="0">
                <a:solidFill>
                  <a:srgbClr val="C00000"/>
                </a:solidFill>
              </a:rPr>
              <a:t> (выделанной оленьей кожи). Сейчас традиционную одежду в основном носят либо во время праздников, либо комбинируют с современной одеждой.</a:t>
            </a:r>
          </a:p>
        </p:txBody>
      </p:sp>
      <p:pic>
        <p:nvPicPr>
          <p:cNvPr id="1026" name="Picture 2" descr="C:\Users\HOME\Desktop\0_e4c39_cb2c07d4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96752"/>
            <a:ext cx="2831542" cy="2195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0_e4c22_cda02408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04864"/>
            <a:ext cx="2925788" cy="2301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23402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293</TotalTime>
  <Words>488</Words>
  <Application>Microsoft Office PowerPoint</Application>
  <PresentationFormat>Экран (4:3)</PresentationFormat>
  <Paragraphs>49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NewsPrint</vt:lpstr>
      <vt:lpstr>Проект</vt:lpstr>
      <vt:lpstr>Актуальность проекта</vt:lpstr>
      <vt:lpstr>Цель проекта:</vt:lpstr>
      <vt:lpstr>Задачи проекта</vt:lpstr>
      <vt:lpstr>Основные представители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 Поронайском районе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учащихся 6А класса</dc:title>
  <dc:creator>ГЕРБСТ</dc:creator>
  <cp:lastModifiedBy>Ирина</cp:lastModifiedBy>
  <cp:revision>39</cp:revision>
  <dcterms:created xsi:type="dcterms:W3CDTF">2014-05-02T10:28:23Z</dcterms:created>
  <dcterms:modified xsi:type="dcterms:W3CDTF">2022-02-21T10:49:46Z</dcterms:modified>
</cp:coreProperties>
</file>