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256" r:id="rId2"/>
    <p:sldId id="318" r:id="rId3"/>
    <p:sldId id="303" r:id="rId4"/>
    <p:sldId id="305" r:id="rId5"/>
    <p:sldId id="306" r:id="rId6"/>
    <p:sldId id="307" r:id="rId7"/>
    <p:sldId id="308" r:id="rId8"/>
    <p:sldId id="309" r:id="rId9"/>
    <p:sldId id="310" r:id="rId10"/>
    <p:sldId id="311" r:id="rId11"/>
    <p:sldId id="312" r:id="rId12"/>
    <p:sldId id="313" r:id="rId13"/>
    <p:sldId id="314" r:id="rId14"/>
    <p:sldId id="315" r:id="rId15"/>
    <p:sldId id="316" r:id="rId16"/>
    <p:sldId id="317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780" y="24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 /><Relationship Id="rId13" Type="http://schemas.openxmlformats.org/officeDocument/2006/relationships/slide" Target="slides/slide12.xml" /><Relationship Id="rId18" Type="http://schemas.openxmlformats.org/officeDocument/2006/relationships/notesMaster" Target="notesMasters/notesMaster1.xml" /><Relationship Id="rId3" Type="http://schemas.openxmlformats.org/officeDocument/2006/relationships/slide" Target="slides/slide2.xml" /><Relationship Id="rId21" Type="http://schemas.openxmlformats.org/officeDocument/2006/relationships/theme" Target="theme/theme1.xml" /><Relationship Id="rId7" Type="http://schemas.openxmlformats.org/officeDocument/2006/relationships/slide" Target="slides/slide6.xml" /><Relationship Id="rId12" Type="http://schemas.openxmlformats.org/officeDocument/2006/relationships/slide" Target="slides/slide11.xml" /><Relationship Id="rId17" Type="http://schemas.openxmlformats.org/officeDocument/2006/relationships/slide" Target="slides/slide16.xml" /><Relationship Id="rId2" Type="http://schemas.openxmlformats.org/officeDocument/2006/relationships/slide" Target="slides/slide1.xml" /><Relationship Id="rId16" Type="http://schemas.openxmlformats.org/officeDocument/2006/relationships/slide" Target="slides/slide15.xml" /><Relationship Id="rId20" Type="http://schemas.openxmlformats.org/officeDocument/2006/relationships/viewProps" Target="viewProps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11" Type="http://schemas.openxmlformats.org/officeDocument/2006/relationships/slide" Target="slides/slide10.xml" /><Relationship Id="rId5" Type="http://schemas.openxmlformats.org/officeDocument/2006/relationships/slide" Target="slides/slide4.xml" /><Relationship Id="rId15" Type="http://schemas.openxmlformats.org/officeDocument/2006/relationships/slide" Target="slides/slide14.xml" /><Relationship Id="rId10" Type="http://schemas.openxmlformats.org/officeDocument/2006/relationships/slide" Target="slides/slide9.xml" /><Relationship Id="rId19" Type="http://schemas.openxmlformats.org/officeDocument/2006/relationships/presProps" Target="presProps.xml" /><Relationship Id="rId4" Type="http://schemas.openxmlformats.org/officeDocument/2006/relationships/slide" Target="slides/slide3.xml" /><Relationship Id="rId9" Type="http://schemas.openxmlformats.org/officeDocument/2006/relationships/slide" Target="slides/slide8.xml" /><Relationship Id="rId14" Type="http://schemas.openxmlformats.org/officeDocument/2006/relationships/slide" Target="slides/slide13.xml" /><Relationship Id="rId22" Type="http://schemas.openxmlformats.org/officeDocument/2006/relationships/tableStyles" Target="tableStyles.xml" 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 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1"/>
  <c:style val="34"/>
  <c:chart>
    <c:autoTitleDeleted val="1"/>
    <c:plotArea>
      <c:layout/>
      <c:barChart>
        <c:barDir val="col"/>
        <c:grouping val="clustered"/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1-2 неделя </c:v>
                </c:pt>
              </c:strCache>
            </c:strRef>
          </c:tx>
          <c:invertIfNegative val="1"/>
          <c:dLbls>
            <c:spPr>
              <a:noFill/>
              <a:ln>
                <a:noFill/>
              </a:ln>
              <a:effectLst/>
            </c:spPr>
            <c:showLegendKey val="1"/>
            <c:showVal val="1"/>
            <c:showCatName val="1"/>
            <c:showSerName val="1"/>
            <c:showPercent val="1"/>
            <c:showBubbleSize val="1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низкий</c:v>
                </c:pt>
                <c:pt idx="1">
                  <c:v>средний</c:v>
                </c:pt>
                <c:pt idx="2">
                  <c:v>высокий </c:v>
                </c:pt>
              </c:strCache>
            </c:strRef>
          </c:cat>
          <c:val>
            <c:numRef>
              <c:f>Лист1!$B$2:$B$4</c:f>
              <c:numCache>
                <c:formatCode>0%</c:formatCode>
                <c:ptCount val="3"/>
                <c:pt idx="0">
                  <c:v>0.2</c:v>
                </c:pt>
                <c:pt idx="1">
                  <c:v>0.5</c:v>
                </c:pt>
                <c:pt idx="2">
                  <c:v>0.30000000000000032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F61-1049-B197-12E8B17493A6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3-4 неделя </c:v>
                </c:pt>
              </c:strCache>
            </c:strRef>
          </c:tx>
          <c:invertIfNegative val="1"/>
          <c:dLbls>
            <c:spPr>
              <a:noFill/>
              <a:ln>
                <a:noFill/>
              </a:ln>
              <a:effectLst/>
            </c:spPr>
            <c:showLegendKey val="1"/>
            <c:showVal val="1"/>
            <c:showCatName val="1"/>
            <c:showSerName val="1"/>
            <c:showPercent val="1"/>
            <c:showBubbleSize val="1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низкий</c:v>
                </c:pt>
                <c:pt idx="1">
                  <c:v>средний</c:v>
                </c:pt>
                <c:pt idx="2">
                  <c:v>высокий </c:v>
                </c:pt>
              </c:strCache>
            </c:strRef>
          </c:cat>
          <c:val>
            <c:numRef>
              <c:f>Лист1!$C$2:$C$4</c:f>
              <c:numCache>
                <c:formatCode>0%</c:formatCode>
                <c:ptCount val="3"/>
                <c:pt idx="0">
                  <c:v>0.1</c:v>
                </c:pt>
                <c:pt idx="1">
                  <c:v>0.30000000000000032</c:v>
                </c:pt>
                <c:pt idx="2">
                  <c:v>0.60000000000000064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F61-1049-B197-12E8B17493A6}"/>
            </c:ext>
          </c:extLst>
        </c:ser>
        <c:dLbls>
          <c:showLegendKey val="1"/>
          <c:showVal val="1"/>
          <c:showCatName val="1"/>
          <c:showSerName val="1"/>
          <c:showPercent val="1"/>
          <c:showBubbleSize val="1"/>
        </c:dLbls>
        <c:gapWidth val="150"/>
        <c:overlap val="-25"/>
        <c:axId val="57059584"/>
        <c:axId val="66715648"/>
      </c:barChart>
      <c:catAx>
        <c:axId val="57059584"/>
        <c:scaling>
          <c:orientation val="minMax"/>
        </c:scaling>
        <c:delete val="1"/>
        <c:axPos val="b"/>
        <c:numFmt formatCode="General" sourceLinked="0"/>
        <c:majorTickMark val="none"/>
        <c:minorTickMark val="cross"/>
        <c:tickLblPos val="nextTo"/>
        <c:crossAx val="66715648"/>
        <c:crosses val="autoZero"/>
        <c:auto val="1"/>
        <c:lblAlgn val="ctr"/>
        <c:lblOffset val="100"/>
        <c:noMultiLvlLbl val="1"/>
      </c:catAx>
      <c:valAx>
        <c:axId val="66715648"/>
        <c:scaling>
          <c:orientation val="minMax"/>
        </c:scaling>
        <c:delete val="1"/>
        <c:axPos val="l"/>
        <c:numFmt formatCode="0%" sourceLinked="1"/>
        <c:majorTickMark val="cross"/>
        <c:minorTickMark val="cross"/>
        <c:tickLblPos val="nextTo"/>
        <c:crossAx val="57059584"/>
        <c:crosses val="autoZero"/>
        <c:crossBetween val="between"/>
      </c:valAx>
    </c:plotArea>
    <c:legend>
      <c:legendPos val="t"/>
      <c:overlay val="1"/>
    </c:legend>
    <c:plotVisOnly val="1"/>
    <c:dispBlanksAs val="gap"/>
    <c:showDLblsOverMax val="1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DF068E-150A-454C-AABA-6F67146A5AA7}" type="datetimeFigureOut">
              <a:rPr lang="ru-RU" smtClean="0"/>
              <a:pPr/>
              <a:t>20.02.2022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65B668-B1AF-419A-9B76-250B8B2D205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 /><Relationship Id="rId1" Type="http://schemas.openxmlformats.org/officeDocument/2006/relationships/notesMaster" Target="../notesMasters/notesMaster1.xml" 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65B668-B1AF-419A-9B76-250B8B2D2055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20.02.2022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20.02.2022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20.02.2022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20.02.2022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20.02.2022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20.02.2022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 /><Relationship Id="rId1" Type="http://schemas.openxmlformats.org/officeDocument/2006/relationships/slideLayout" Target="../slideLayouts/slideLayout1.xml" 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 /><Relationship Id="rId2" Type="http://schemas.openxmlformats.org/officeDocument/2006/relationships/image" Target="../media/image3.jpeg" /><Relationship Id="rId1" Type="http://schemas.openxmlformats.org/officeDocument/2006/relationships/slideLayout" Target="../slideLayouts/slideLayout1.xml" /><Relationship Id="rId5" Type="http://schemas.openxmlformats.org/officeDocument/2006/relationships/image" Target="../media/image6.jpeg" /><Relationship Id="rId4" Type="http://schemas.openxmlformats.org/officeDocument/2006/relationships/image" Target="../media/image5.jpeg" 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 /><Relationship Id="rId2" Type="http://schemas.openxmlformats.org/officeDocument/2006/relationships/image" Target="../media/image3.jpeg" /><Relationship Id="rId1" Type="http://schemas.openxmlformats.org/officeDocument/2006/relationships/slideLayout" Target="../slideLayouts/slideLayout1.xml" /><Relationship Id="rId4" Type="http://schemas.openxmlformats.org/officeDocument/2006/relationships/image" Target="../media/image8.jpeg" 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 /><Relationship Id="rId2" Type="http://schemas.openxmlformats.org/officeDocument/2006/relationships/image" Target="../media/image3.jpeg" /><Relationship Id="rId1" Type="http://schemas.openxmlformats.org/officeDocument/2006/relationships/slideLayout" Target="../slideLayouts/slideLayout1.xml" /><Relationship Id="rId4" Type="http://schemas.openxmlformats.org/officeDocument/2006/relationships/image" Target="../media/image10.jpeg" 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 /><Relationship Id="rId2" Type="http://schemas.openxmlformats.org/officeDocument/2006/relationships/image" Target="../media/image3.jpeg" /><Relationship Id="rId1" Type="http://schemas.openxmlformats.org/officeDocument/2006/relationships/slideLayout" Target="../slideLayouts/slideLayout1.xml" /><Relationship Id="rId4" Type="http://schemas.openxmlformats.org/officeDocument/2006/relationships/image" Target="../media/image12.jpeg" 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 /><Relationship Id="rId2" Type="http://schemas.openxmlformats.org/officeDocument/2006/relationships/image" Target="../media/image3.jpeg" /><Relationship Id="rId1" Type="http://schemas.openxmlformats.org/officeDocument/2006/relationships/slideLayout" Target="../slideLayouts/slideLayout1.xml" /><Relationship Id="rId6" Type="http://schemas.openxmlformats.org/officeDocument/2006/relationships/image" Target="../media/image16.jpeg" /><Relationship Id="rId5" Type="http://schemas.openxmlformats.org/officeDocument/2006/relationships/image" Target="../media/image15.jpeg" /><Relationship Id="rId4" Type="http://schemas.openxmlformats.org/officeDocument/2006/relationships/image" Target="../media/image14.jpeg" 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 /><Relationship Id="rId2" Type="http://schemas.openxmlformats.org/officeDocument/2006/relationships/image" Target="../media/image3.jpeg" /><Relationship Id="rId1" Type="http://schemas.openxmlformats.org/officeDocument/2006/relationships/slideLayout" Target="../slideLayouts/slideLayout1.xml" 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 /><Relationship Id="rId2" Type="http://schemas.openxmlformats.org/officeDocument/2006/relationships/image" Target="../media/image3.jpeg" /><Relationship Id="rId1" Type="http://schemas.openxmlformats.org/officeDocument/2006/relationships/slideLayout" Target="../slideLayouts/slideLayout1.xml" /><Relationship Id="rId4" Type="http://schemas.openxmlformats.org/officeDocument/2006/relationships/image" Target="../media/image19.jpeg" 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 /><Relationship Id="rId1" Type="http://schemas.openxmlformats.org/officeDocument/2006/relationships/slideLayout" Target="../slideLayouts/slideLayout1.xml" 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 /><Relationship Id="rId1" Type="http://schemas.openxmlformats.org/officeDocument/2006/relationships/slideLayout" Target="../slideLayouts/slideLayout1.xml" 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 /><Relationship Id="rId1" Type="http://schemas.openxmlformats.org/officeDocument/2006/relationships/slideLayout" Target="../slideLayouts/slideLayout1.xml" 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 /><Relationship Id="rId1" Type="http://schemas.openxmlformats.org/officeDocument/2006/relationships/slideLayout" Target="../slideLayouts/slideLayout1.xml" 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 /><Relationship Id="rId2" Type="http://schemas.openxmlformats.org/officeDocument/2006/relationships/notesSlide" Target="../notesSlides/notesSlide1.xml" /><Relationship Id="rId1" Type="http://schemas.openxmlformats.org/officeDocument/2006/relationships/slideLayout" Target="../slideLayouts/slideLayout1.xml" 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 /><Relationship Id="rId1" Type="http://schemas.openxmlformats.org/officeDocument/2006/relationships/slideLayout" Target="../slideLayouts/slideLayout1.xml" 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 /><Relationship Id="rId1" Type="http://schemas.openxmlformats.org/officeDocument/2006/relationships/slideLayout" Target="../slideLayouts/slideLayout1.xml" 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 /><Relationship Id="rId2" Type="http://schemas.openxmlformats.org/officeDocument/2006/relationships/image" Target="../media/image3.jpeg" /><Relationship Id="rId1" Type="http://schemas.openxmlformats.org/officeDocument/2006/relationships/slideLayout" Target="../slideLayouts/slideLayout1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1000" y="2071679"/>
            <a:ext cx="8458200" cy="2571767"/>
          </a:xfrm>
        </p:spPr>
        <p:txBody>
          <a:bodyPr>
            <a:noAutofit/>
          </a:bodyPr>
          <a:lstStyle/>
          <a:p>
            <a:pPr algn="ctr"/>
            <a:r>
              <a:rPr lang="ru-RU" sz="2400" b="1" cap="all" dirty="0">
                <a:latin typeface="Times New Roman" pitchFamily="18" charset="0"/>
                <a:cs typeface="Times New Roman" pitchFamily="18" charset="0"/>
              </a:rPr>
              <a:t>Тема: «Игра как средство развитие познавательной деятельности детей младшего дошкольного возраста»</a:t>
            </a:r>
            <a:br>
              <a:rPr lang="ru-RU" sz="2400" b="1" cap="all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КУРСОВАЯ РАБОТА</a:t>
            </a:r>
            <a:br>
              <a:rPr lang="ru-RU" sz="2000" b="1" i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(направление: 44.03.01 «Педагогическое образование», </a:t>
            </a:r>
            <a:br>
              <a:rPr lang="ru-RU" sz="2000" b="1" i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профиль: «Дошкольное образование»)</a:t>
            </a:r>
            <a:br>
              <a:rPr lang="ru-RU" sz="2400" b="1" i="1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2400" b="1" i="1" dirty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1000" y="357166"/>
            <a:ext cx="8458200" cy="1143008"/>
          </a:xfrm>
        </p:spPr>
        <p:txBody>
          <a:bodyPr>
            <a:normAutofit fontScale="70000" lnSpcReduction="20000"/>
          </a:bodyPr>
          <a:lstStyle/>
          <a:p>
            <a:pPr algn="ctr"/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Министерство образования и науки Российской Федерации</a:t>
            </a:r>
            <a:br>
              <a:rPr lang="ru-RU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ФГАОУ ВПО «Северо-Восточный федеральный университет им. М.К. </a:t>
            </a:r>
            <a:r>
              <a:rPr lang="ru-RU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Аммосова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br>
              <a:rPr lang="ru-RU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Педагогический институт</a:t>
            </a:r>
            <a:br>
              <a:rPr lang="ru-RU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Кафедра дошкольного образования</a:t>
            </a:r>
            <a:br>
              <a:rPr lang="ru-RU" i="1" dirty="0">
                <a:solidFill>
                  <a:schemeClr val="tx1"/>
                </a:solidFill>
              </a:rPr>
            </a:br>
            <a:r>
              <a:rPr lang="ru-RU" dirty="0">
                <a:solidFill>
                  <a:schemeClr val="bg1"/>
                </a:solidFill>
              </a:rPr>
              <a:t> 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286000" y="4500570"/>
            <a:ext cx="6500842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Выполнил (а): студентка 3 курса</a:t>
            </a:r>
            <a:endParaRPr lang="ru-RU" sz="1600" b="1" i="1" dirty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группы З-Б-ДО-19  ПИ СВФУ</a:t>
            </a:r>
            <a:endParaRPr lang="ru-RU" sz="1600" b="1" i="1" dirty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Игнатьева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Анисия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Юрьевна </a:t>
            </a:r>
            <a:endParaRPr lang="ru-RU" sz="1600" b="1" i="1" dirty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1600" dirty="0"/>
              <a:t>Руководитель: </a:t>
            </a:r>
            <a:endParaRPr lang="ru-RU" sz="1600" b="1" i="1" dirty="0"/>
          </a:p>
          <a:p>
            <a:pPr algn="r"/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Божедонова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Анна Петровна </a:t>
            </a:r>
            <a:endParaRPr lang="ru-RU" sz="1600" b="1" i="1" dirty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доцент кафедры ДО ПИ СВФУ, к. п. н., </a:t>
            </a:r>
            <a:endParaRPr lang="ru-RU" sz="1600" b="1" i="1" dirty="0"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r"/>
            <a:endParaRPr lang="ru-RU" dirty="0"/>
          </a:p>
        </p:txBody>
      </p:sp>
      <p:pic>
        <p:nvPicPr>
          <p:cNvPr id="1026" name="Picture 2" descr="C:\Users\hp\Desktop\зеленый фон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143000" y="-657225"/>
            <a:ext cx="11430000" cy="8172450"/>
          </a:xfrm>
          <a:prstGeom prst="rect">
            <a:avLst/>
          </a:prstGeom>
          <a:noFill/>
        </p:spPr>
      </p:pic>
      <p:sp>
        <p:nvSpPr>
          <p:cNvPr id="7" name="Подзаголовок 2"/>
          <p:cNvSpPr txBox="1">
            <a:spLocks/>
          </p:cNvSpPr>
          <p:nvPr/>
        </p:nvSpPr>
        <p:spPr>
          <a:xfrm>
            <a:off x="533400" y="285728"/>
            <a:ext cx="8458200" cy="1714512"/>
          </a:xfrm>
          <a:prstGeom prst="rect">
            <a:avLst/>
          </a:prstGeom>
        </p:spPr>
        <p:txBody>
          <a:bodyPr vert="horz" anchor="b">
            <a:normAutofit fontScale="8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Министерство образования и науки Российской Федерации</a:t>
            </a:r>
            <a:br>
              <a:rPr kumimoji="0" lang="ru-RU" sz="2400" b="1" i="1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ФГАОУ ВПО «Северо-Восточный федеральный университет им.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М.К. </a:t>
            </a:r>
            <a:r>
              <a:rPr kumimoji="0" lang="ru-RU" sz="24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Аммосова</a:t>
            </a: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»</a:t>
            </a:r>
            <a:br>
              <a:rPr kumimoji="0" lang="ru-RU" sz="2400" b="1" i="1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Педагогический институт</a:t>
            </a:r>
            <a:br>
              <a:rPr kumimoji="0" lang="ru-RU" sz="2400" b="1" i="1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Кафедра дошкольного образования</a:t>
            </a:r>
            <a:br>
              <a:rPr kumimoji="0" lang="ru-RU" sz="2400" b="1" i="1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 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shade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533400" y="2224079"/>
            <a:ext cx="8458200" cy="2571767"/>
          </a:xfrm>
          <a:prstGeom prst="rect">
            <a:avLst/>
          </a:prstGeom>
        </p:spPr>
        <p:txBody>
          <a:bodyPr vert="horz" anchor="t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all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Тема: «Игра как средство развитие познавательной деятельности детей младшего дошкольного возраста»</a:t>
            </a:r>
            <a:br>
              <a:rPr kumimoji="0" lang="ru-RU" sz="2400" b="1" i="0" u="none" strike="noStrike" kern="1200" cap="all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2000" b="0" i="0" u="none" strike="noStrike" kern="1200" cap="all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КУРСОВАЯ РАБОТА</a:t>
            </a:r>
            <a:br>
              <a:rPr kumimoji="0" lang="ru-RU" sz="2000" b="1" i="1" u="none" strike="noStrike" kern="1200" cap="all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2000" b="0" i="0" u="none" strike="noStrike" kern="1200" cap="all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(направление: 44.03.01 «Педагогическое образование», </a:t>
            </a:r>
            <a:br>
              <a:rPr kumimoji="0" lang="ru-RU" sz="2000" b="1" i="1" u="none" strike="noStrike" kern="1200" cap="all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2000" b="0" i="0" u="none" strike="noStrike" kern="1200" cap="all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профиль: «Дошкольное образование»)</a:t>
            </a:r>
            <a:br>
              <a:rPr kumimoji="0" lang="ru-RU" sz="2400" b="1" i="1" u="none" strike="noStrike" kern="1200" cap="all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2400" b="0" i="0" u="none" strike="noStrike" kern="1200" cap="all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 </a:t>
            </a:r>
            <a:br>
              <a:rPr kumimoji="0" lang="ru-RU" sz="2400" b="1" i="1" u="none" strike="noStrike" kern="1200" cap="all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endParaRPr kumimoji="0" lang="ru-RU" sz="2400" b="0" i="0" u="none" strike="noStrike" kern="1200" cap="all" spc="0" normalizeH="0" baseline="0" noProof="0" dirty="0">
              <a:ln>
                <a:noFill/>
              </a:ln>
              <a:solidFill>
                <a:schemeClr val="tx2"/>
              </a:solidFill>
              <a:effectLst>
                <a:reflection blurRad="12700" stA="48000" endA="300" endPos="55000" dir="5400000" sy="-90000" algn="bl" rotWithShape="0"/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438400" y="4652970"/>
            <a:ext cx="6500842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Выполнил (а): студентка 3 курса</a:t>
            </a:r>
            <a:endParaRPr lang="ru-RU" sz="1600" b="1" i="1" dirty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группы З-Б-ДО-19  ПИ СВФУ</a:t>
            </a:r>
            <a:endParaRPr lang="ru-RU" sz="1600" b="1" i="1" dirty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Игнатьева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Анисия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Юрьевна </a:t>
            </a:r>
            <a:endParaRPr lang="ru-RU" sz="1600" b="1" i="1" dirty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Руководитель:</a:t>
            </a:r>
            <a:r>
              <a:rPr lang="ru-RU" sz="1600" dirty="0"/>
              <a:t> </a:t>
            </a:r>
            <a:endParaRPr lang="ru-RU" sz="1600" b="1" i="1" dirty="0"/>
          </a:p>
          <a:p>
            <a:pPr algn="r"/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Божедонова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Анна Петровна </a:t>
            </a:r>
            <a:endParaRPr lang="ru-RU" sz="1600" b="1" i="1" dirty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доцент кафедры ДО ПИ СВФУ, к. п. н., </a:t>
            </a:r>
            <a:endParaRPr lang="ru-RU" sz="1600" b="1" i="1" dirty="0"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r"/>
            <a:endParaRPr lang="ru-RU" dirty="0"/>
          </a:p>
        </p:txBody>
      </p:sp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1000" y="2071679"/>
            <a:ext cx="8458200" cy="2571767"/>
          </a:xfrm>
        </p:spPr>
        <p:txBody>
          <a:bodyPr>
            <a:noAutofit/>
          </a:bodyPr>
          <a:lstStyle/>
          <a:p>
            <a:pPr algn="ctr"/>
            <a:r>
              <a:rPr lang="ru-RU" sz="2400" b="1" cap="all" dirty="0">
                <a:latin typeface="Times New Roman" pitchFamily="18" charset="0"/>
                <a:cs typeface="Times New Roman" pitchFamily="18" charset="0"/>
              </a:rPr>
              <a:t>Тема: «Игра как средство развитие познавательной деятельности детей младшего дошкольного возраста»</a:t>
            </a:r>
            <a:br>
              <a:rPr lang="ru-RU" sz="2400" b="1" cap="all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КУРСОВАЯ РАБОТА</a:t>
            </a:r>
            <a:br>
              <a:rPr lang="ru-RU" sz="2000" b="1" i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(направление: 44.03.01 «Педагогическое образование», </a:t>
            </a:r>
            <a:br>
              <a:rPr lang="ru-RU" sz="2000" b="1" i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профиль: «Дошкольное образование»)</a:t>
            </a:r>
            <a:br>
              <a:rPr lang="ru-RU" sz="2400" b="1" i="1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2400" b="1" i="1" dirty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1000" y="357166"/>
            <a:ext cx="8458200" cy="1143008"/>
          </a:xfrm>
        </p:spPr>
        <p:txBody>
          <a:bodyPr>
            <a:normAutofit fontScale="70000" lnSpcReduction="20000"/>
          </a:bodyPr>
          <a:lstStyle/>
          <a:p>
            <a:pPr algn="ctr"/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Министерство образования и науки Российской Федерации</a:t>
            </a:r>
            <a:br>
              <a:rPr lang="ru-RU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ФГАОУ ВПО «Северо-Восточный федеральный университет им. М.К. </a:t>
            </a:r>
            <a:r>
              <a:rPr lang="ru-RU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Аммосова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br>
              <a:rPr lang="ru-RU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Педагогический институт</a:t>
            </a:r>
            <a:br>
              <a:rPr lang="ru-RU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Кафедра дошкольного образования</a:t>
            </a:r>
            <a:br>
              <a:rPr lang="ru-RU" i="1" dirty="0">
                <a:solidFill>
                  <a:schemeClr val="tx1"/>
                </a:solidFill>
              </a:rPr>
            </a:br>
            <a:r>
              <a:rPr lang="ru-RU" dirty="0">
                <a:solidFill>
                  <a:schemeClr val="bg1"/>
                </a:solidFill>
              </a:rPr>
              <a:t> 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286000" y="4500570"/>
            <a:ext cx="6500842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Выполнил (а): студентка 3 курса</a:t>
            </a:r>
            <a:endParaRPr lang="ru-RU" sz="1600" b="1" i="1" dirty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группы З-Б-ДО-19  ПИ СВФУ</a:t>
            </a:r>
            <a:endParaRPr lang="ru-RU" sz="1600" b="1" i="1" dirty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Игнатьева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Анисия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Юрьевна </a:t>
            </a:r>
            <a:endParaRPr lang="ru-RU" sz="1600" b="1" i="1" dirty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1600" dirty="0"/>
              <a:t>Руководитель: </a:t>
            </a:r>
            <a:endParaRPr lang="ru-RU" sz="1600" b="1" i="1" dirty="0"/>
          </a:p>
          <a:p>
            <a:pPr algn="r"/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Божедонова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Анна Петровна </a:t>
            </a:r>
            <a:endParaRPr lang="ru-RU" sz="1600" b="1" i="1" dirty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доцент кафедры ДО ПИ СВФУ, к. п. н., </a:t>
            </a:r>
            <a:endParaRPr lang="ru-RU" sz="1600" b="1" i="1" dirty="0"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r"/>
            <a:endParaRPr lang="ru-RU" dirty="0"/>
          </a:p>
        </p:txBody>
      </p:sp>
      <p:pic>
        <p:nvPicPr>
          <p:cNvPr id="1026" name="Picture 2" descr="C:\Users\hp\Desktop\зеленый фон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143000" y="-657225"/>
            <a:ext cx="11430000" cy="8172450"/>
          </a:xfrm>
          <a:prstGeom prst="rect">
            <a:avLst/>
          </a:prstGeom>
          <a:noFill/>
        </p:spPr>
      </p:pic>
      <p:pic>
        <p:nvPicPr>
          <p:cNvPr id="6" name="Объект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3309941" y="3119423"/>
            <a:ext cx="3000372" cy="4476781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</p:pic>
      <p:pic>
        <p:nvPicPr>
          <p:cNvPr id="7" name="Объект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>
          <a:xfrm rot="5400000">
            <a:off x="5929322" y="642918"/>
            <a:ext cx="2571768" cy="3429024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1214413" y="1053687"/>
            <a:ext cx="3452837" cy="2589627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</p:pic>
      <p:sp>
        <p:nvSpPr>
          <p:cNvPr id="10" name="Заголовок 1"/>
          <p:cNvSpPr txBox="1">
            <a:spLocks/>
          </p:cNvSpPr>
          <p:nvPr/>
        </p:nvSpPr>
        <p:spPr>
          <a:xfrm>
            <a:off x="457200" y="142852"/>
            <a:ext cx="8229600" cy="645334"/>
          </a:xfrm>
          <a:prstGeom prst="rect">
            <a:avLst/>
          </a:prstGeom>
        </p:spPr>
        <p:txBody>
          <a:bodyPr vert="horz" anchor="t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all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Дидактическая игра</a:t>
            </a:r>
            <a:br>
              <a:rPr kumimoji="0" lang="ru-RU" sz="2400" b="1" i="0" u="none" strike="noStrike" kern="1200" cap="all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2400" b="1" i="0" u="none" strike="noStrike" kern="1200" cap="all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«Мин </a:t>
            </a:r>
            <a:r>
              <a:rPr kumimoji="0" lang="ru-RU" sz="2400" b="1" i="0" u="none" strike="noStrike" kern="1200" cap="all" spc="0" normalizeH="0" baseline="0" noProof="0" dirty="0" err="1">
                <a:ln>
                  <a:noFill/>
                </a:ln>
                <a:solidFill>
                  <a:srgbClr val="FF0000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Сахам</a:t>
            </a:r>
            <a:r>
              <a:rPr kumimoji="0" lang="ru-RU" sz="2400" b="1" i="0" u="none" strike="noStrike" kern="1200" cap="all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kumimoji="0" lang="ru-RU" sz="2400" b="1" i="0" u="none" strike="noStrike" kern="1200" cap="all" spc="0" normalizeH="0" baseline="0" noProof="0" dirty="0" err="1">
                <a:ln>
                  <a:noFill/>
                </a:ln>
                <a:solidFill>
                  <a:srgbClr val="FF0000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сирэ</a:t>
            </a:r>
            <a:r>
              <a:rPr kumimoji="0" lang="ru-RU" sz="2400" b="1" i="0" u="none" strike="noStrike" kern="1200" cap="all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»</a:t>
            </a:r>
          </a:p>
        </p:txBody>
      </p:sp>
    </p:spTree>
  </p:cSld>
  <p:clrMapOvr>
    <a:masterClrMapping/>
  </p:clrMapOvr>
  <p:transition>
    <p:checker dir="vert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1000" y="2071679"/>
            <a:ext cx="8458200" cy="2571767"/>
          </a:xfrm>
        </p:spPr>
        <p:txBody>
          <a:bodyPr>
            <a:noAutofit/>
          </a:bodyPr>
          <a:lstStyle/>
          <a:p>
            <a:pPr algn="ctr"/>
            <a:r>
              <a:rPr lang="ru-RU" sz="2400" b="1" cap="all" dirty="0">
                <a:latin typeface="Times New Roman" pitchFamily="18" charset="0"/>
                <a:cs typeface="Times New Roman" pitchFamily="18" charset="0"/>
              </a:rPr>
              <a:t>Тема: «Игра как средство развитие познавательной деятельности детей младшего дошкольного возраста»</a:t>
            </a:r>
            <a:br>
              <a:rPr lang="ru-RU" sz="2400" b="1" cap="all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КУРСОВАЯ РАБОТА</a:t>
            </a:r>
            <a:br>
              <a:rPr lang="ru-RU" sz="2000" b="1" i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(направление: 44.03.01 «Педагогическое образование», </a:t>
            </a:r>
            <a:br>
              <a:rPr lang="ru-RU" sz="2000" b="1" i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профиль: «Дошкольное образование»)</a:t>
            </a:r>
            <a:br>
              <a:rPr lang="ru-RU" sz="2400" b="1" i="1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2400" b="1" i="1" dirty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1000" y="357166"/>
            <a:ext cx="8458200" cy="1143008"/>
          </a:xfrm>
        </p:spPr>
        <p:txBody>
          <a:bodyPr>
            <a:normAutofit fontScale="70000" lnSpcReduction="20000"/>
          </a:bodyPr>
          <a:lstStyle/>
          <a:p>
            <a:pPr algn="ctr"/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Министерство образования и науки Российской Федерации</a:t>
            </a:r>
            <a:br>
              <a:rPr lang="ru-RU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ФГАОУ ВПО «Северо-Восточный федеральный университет им. М.К. </a:t>
            </a:r>
            <a:r>
              <a:rPr lang="ru-RU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Аммосова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br>
              <a:rPr lang="ru-RU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Педагогический институт</a:t>
            </a:r>
            <a:br>
              <a:rPr lang="ru-RU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Кафедра дошкольного образования</a:t>
            </a:r>
            <a:br>
              <a:rPr lang="ru-RU" i="1" dirty="0">
                <a:solidFill>
                  <a:schemeClr val="tx1"/>
                </a:solidFill>
              </a:rPr>
            </a:br>
            <a:r>
              <a:rPr lang="ru-RU" dirty="0">
                <a:solidFill>
                  <a:schemeClr val="bg1"/>
                </a:solidFill>
              </a:rPr>
              <a:t> 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286000" y="4500570"/>
            <a:ext cx="6500842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Выполнил (а): студентка 3 курса</a:t>
            </a:r>
            <a:endParaRPr lang="ru-RU" sz="1600" b="1" i="1" dirty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группы З-Б-ДО-19  ПИ СВФУ</a:t>
            </a:r>
            <a:endParaRPr lang="ru-RU" sz="1600" b="1" i="1" dirty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Игнатьева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Анисия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Юрьевна </a:t>
            </a:r>
            <a:endParaRPr lang="ru-RU" sz="1600" b="1" i="1" dirty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1600" dirty="0"/>
              <a:t>Руководитель: </a:t>
            </a:r>
            <a:endParaRPr lang="ru-RU" sz="1600" b="1" i="1" dirty="0"/>
          </a:p>
          <a:p>
            <a:pPr algn="r"/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Божедонова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Анна Петровна </a:t>
            </a:r>
            <a:endParaRPr lang="ru-RU" sz="1600" b="1" i="1" dirty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доцент кафедры ДО ПИ СВФУ, к. п. н., </a:t>
            </a:r>
            <a:endParaRPr lang="ru-RU" sz="1600" b="1" i="1" dirty="0"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r"/>
            <a:endParaRPr lang="ru-RU" dirty="0"/>
          </a:p>
        </p:txBody>
      </p:sp>
      <p:pic>
        <p:nvPicPr>
          <p:cNvPr id="1026" name="Picture 2" descr="C:\Users\hp\Desktop\зеленый фон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143000" y="-657225"/>
            <a:ext cx="11430000" cy="8172450"/>
          </a:xfrm>
          <a:prstGeom prst="rect">
            <a:avLst/>
          </a:prstGeom>
          <a:noFill/>
        </p:spPr>
      </p:pic>
      <p:pic>
        <p:nvPicPr>
          <p:cNvPr id="6" name="Объект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20" y="1643050"/>
            <a:ext cx="3286148" cy="439067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1934" y="1714488"/>
            <a:ext cx="4631731" cy="435771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</p:pic>
      <p:sp>
        <p:nvSpPr>
          <p:cNvPr id="8" name="Заголовок 1"/>
          <p:cNvSpPr txBox="1">
            <a:spLocks/>
          </p:cNvSpPr>
          <p:nvPr/>
        </p:nvSpPr>
        <p:spPr>
          <a:xfrm>
            <a:off x="457200" y="357166"/>
            <a:ext cx="8229600" cy="785818"/>
          </a:xfrm>
          <a:prstGeom prst="rect">
            <a:avLst/>
          </a:prstGeom>
        </p:spPr>
        <p:txBody>
          <a:bodyPr vert="horz" anchor="t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all" spc="0" normalizeH="0" baseline="0" noProof="0">
                <a:ln>
                  <a:noFill/>
                </a:ln>
                <a:solidFill>
                  <a:srgbClr val="FF0000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Дидактическая игра </a:t>
            </a:r>
            <a:br>
              <a:rPr kumimoji="0" lang="ru-RU" sz="3200" b="1" i="0" u="none" strike="noStrike" kern="1200" cap="all" spc="0" normalizeH="0" baseline="0" noProof="0">
                <a:ln>
                  <a:noFill/>
                </a:ln>
                <a:solidFill>
                  <a:srgbClr val="FF0000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3200" b="1" i="0" u="none" strike="noStrike" kern="1200" cap="all" spc="0" normalizeH="0" baseline="0" noProof="0">
                <a:ln>
                  <a:noFill/>
                </a:ln>
                <a:solidFill>
                  <a:srgbClr val="FF0000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«Мой двор» («Мин Тиэргэним») </a:t>
            </a:r>
            <a:endParaRPr kumimoji="0" lang="ru-RU" sz="3200" b="1" i="0" u="none" strike="noStrike" kern="1200" cap="all" spc="0" normalizeH="0" baseline="0" noProof="0" dirty="0">
              <a:ln>
                <a:noFill/>
              </a:ln>
              <a:solidFill>
                <a:srgbClr val="FF0000"/>
              </a:solidFill>
              <a:effectLst>
                <a:reflection blurRad="12700" stA="48000" endA="300" endPos="55000" dir="5400000" sy="-90000" algn="bl" rotWithShape="0"/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ransition>
    <p:comb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1000" y="2071679"/>
            <a:ext cx="8458200" cy="2571767"/>
          </a:xfrm>
        </p:spPr>
        <p:txBody>
          <a:bodyPr>
            <a:noAutofit/>
          </a:bodyPr>
          <a:lstStyle/>
          <a:p>
            <a:pPr algn="ctr"/>
            <a:r>
              <a:rPr lang="ru-RU" sz="2400" b="1" cap="all" dirty="0">
                <a:latin typeface="Times New Roman" pitchFamily="18" charset="0"/>
                <a:cs typeface="Times New Roman" pitchFamily="18" charset="0"/>
              </a:rPr>
              <a:t>Тема: «Игра как средство развитие познавательной деятельности детей младшего дошкольного возраста»</a:t>
            </a:r>
            <a:br>
              <a:rPr lang="ru-RU" sz="2400" b="1" cap="all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КУРСОВАЯ РАБОТА</a:t>
            </a:r>
            <a:br>
              <a:rPr lang="ru-RU" sz="2000" b="1" i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(направление: 44.03.01 «Педагогическое образование», </a:t>
            </a:r>
            <a:br>
              <a:rPr lang="ru-RU" sz="2000" b="1" i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профиль: «Дошкольное образование»)</a:t>
            </a:r>
            <a:br>
              <a:rPr lang="ru-RU" sz="2400" b="1" i="1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2400" b="1" i="1" dirty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1000" y="357166"/>
            <a:ext cx="8458200" cy="1143008"/>
          </a:xfrm>
        </p:spPr>
        <p:txBody>
          <a:bodyPr>
            <a:normAutofit fontScale="70000" lnSpcReduction="20000"/>
          </a:bodyPr>
          <a:lstStyle/>
          <a:p>
            <a:pPr algn="ctr"/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Министерство образования и науки Российской Федерации</a:t>
            </a:r>
            <a:br>
              <a:rPr lang="ru-RU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ФГАОУ ВПО «Северо-Восточный федеральный университет им. М.К. </a:t>
            </a:r>
            <a:r>
              <a:rPr lang="ru-RU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Аммосова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br>
              <a:rPr lang="ru-RU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Педагогический институт</a:t>
            </a:r>
            <a:br>
              <a:rPr lang="ru-RU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Кафедра дошкольного образования</a:t>
            </a:r>
            <a:br>
              <a:rPr lang="ru-RU" i="1" dirty="0">
                <a:solidFill>
                  <a:schemeClr val="tx1"/>
                </a:solidFill>
              </a:rPr>
            </a:br>
            <a:r>
              <a:rPr lang="ru-RU" dirty="0">
                <a:solidFill>
                  <a:schemeClr val="bg1"/>
                </a:solidFill>
              </a:rPr>
              <a:t> 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286000" y="4500570"/>
            <a:ext cx="6500842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Выполнил (а): студентка 3 курса</a:t>
            </a:r>
            <a:endParaRPr lang="ru-RU" sz="1600" b="1" i="1" dirty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группы З-Б-ДО-19  ПИ СВФУ</a:t>
            </a:r>
            <a:endParaRPr lang="ru-RU" sz="1600" b="1" i="1" dirty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Игнатьева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Анисия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Юрьевна </a:t>
            </a:r>
            <a:endParaRPr lang="ru-RU" sz="1600" b="1" i="1" dirty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1600" dirty="0"/>
              <a:t>Руководитель: </a:t>
            </a:r>
            <a:endParaRPr lang="ru-RU" sz="1600" b="1" i="1" dirty="0"/>
          </a:p>
          <a:p>
            <a:pPr algn="r"/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Божедонова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Анна Петровна </a:t>
            </a:r>
            <a:endParaRPr lang="ru-RU" sz="1600" b="1" i="1" dirty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доцент кафедры ДО ПИ СВФУ, к. п. н., </a:t>
            </a:r>
            <a:endParaRPr lang="ru-RU" sz="1600" b="1" i="1" dirty="0"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r"/>
            <a:endParaRPr lang="ru-RU" dirty="0"/>
          </a:p>
        </p:txBody>
      </p:sp>
      <p:pic>
        <p:nvPicPr>
          <p:cNvPr id="1026" name="Picture 2" descr="C:\Users\hp\Desktop\зеленый фон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143000" y="-657225"/>
            <a:ext cx="11430000" cy="8172450"/>
          </a:xfrm>
          <a:prstGeom prst="rect">
            <a:avLst/>
          </a:prstGeom>
          <a:noFill/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457200" y="0"/>
            <a:ext cx="8229600" cy="1214422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all" spc="0" normalizeH="0" baseline="0" noProof="0">
                <a:ln>
                  <a:noFill/>
                </a:ln>
                <a:solidFill>
                  <a:srgbClr val="FF0000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Дидактическая игра </a:t>
            </a:r>
            <a:br>
              <a:rPr kumimoji="0" lang="ru-RU" sz="2800" b="1" i="0" u="none" strike="noStrike" kern="1200" cap="all" spc="0" normalizeH="0" baseline="0" noProof="0">
                <a:ln>
                  <a:noFill/>
                </a:ln>
                <a:solidFill>
                  <a:srgbClr val="FF0000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2800" b="1" i="0" u="none" strike="noStrike" kern="1200" cap="all" spc="0" normalizeH="0" baseline="0" noProof="0">
                <a:ln>
                  <a:noFill/>
                </a:ln>
                <a:solidFill>
                  <a:srgbClr val="FF0000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«Найди пару»</a:t>
            </a:r>
            <a:endParaRPr kumimoji="0" lang="ru-RU" sz="2800" b="1" i="0" u="none" strike="noStrike" kern="1200" cap="all" spc="0" normalizeH="0" baseline="0" noProof="0" dirty="0">
              <a:ln>
                <a:noFill/>
              </a:ln>
              <a:solidFill>
                <a:srgbClr val="FF0000"/>
              </a:solidFill>
              <a:effectLst>
                <a:reflection blurRad="12700" stA="48000" endA="300" endPos="55000" dir="5400000" sy="-90000" algn="bl" rotWithShape="0"/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7" name="Объект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170556" y="901090"/>
            <a:ext cx="3429024" cy="391281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</p:pic>
      <p:pic>
        <p:nvPicPr>
          <p:cNvPr id="8" name="Рисунок 7" descr="20211116_13004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000627" y="1142984"/>
            <a:ext cx="3714777" cy="335758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</p:pic>
    </p:spTree>
  </p:cSld>
  <p:clrMapOvr>
    <a:masterClrMapping/>
  </p:clrMapOvr>
  <p:transition>
    <p:cover dir="ru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1000" y="2071679"/>
            <a:ext cx="8458200" cy="2571767"/>
          </a:xfrm>
        </p:spPr>
        <p:txBody>
          <a:bodyPr>
            <a:noAutofit/>
          </a:bodyPr>
          <a:lstStyle/>
          <a:p>
            <a:pPr algn="ctr"/>
            <a:r>
              <a:rPr lang="ru-RU" sz="2400" b="1" cap="all" dirty="0">
                <a:latin typeface="Times New Roman" pitchFamily="18" charset="0"/>
                <a:cs typeface="Times New Roman" pitchFamily="18" charset="0"/>
              </a:rPr>
              <a:t>Тема: «Игра как средство развитие познавательной деятельности детей младшего дошкольного возраста»</a:t>
            </a:r>
            <a:br>
              <a:rPr lang="ru-RU" sz="2400" b="1" cap="all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КУРСОВАЯ РАБОТА</a:t>
            </a:r>
            <a:br>
              <a:rPr lang="ru-RU" sz="2000" b="1" i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(направление: 44.03.01 «Педагогическое образование», </a:t>
            </a:r>
            <a:br>
              <a:rPr lang="ru-RU" sz="2000" b="1" i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профиль: «Дошкольное образование»)</a:t>
            </a:r>
            <a:br>
              <a:rPr lang="ru-RU" sz="2400" b="1" i="1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2400" b="1" i="1" dirty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1000" y="357166"/>
            <a:ext cx="8458200" cy="1143008"/>
          </a:xfrm>
        </p:spPr>
        <p:txBody>
          <a:bodyPr>
            <a:normAutofit fontScale="70000" lnSpcReduction="20000"/>
          </a:bodyPr>
          <a:lstStyle/>
          <a:p>
            <a:pPr algn="ctr"/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Министерство образования и науки Российской Федерации</a:t>
            </a:r>
            <a:br>
              <a:rPr lang="ru-RU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ФГАОУ ВПО «Северо-Восточный федеральный университет им. М.К. </a:t>
            </a:r>
            <a:r>
              <a:rPr lang="ru-RU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Аммосова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br>
              <a:rPr lang="ru-RU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Педагогический институт</a:t>
            </a:r>
            <a:br>
              <a:rPr lang="ru-RU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Кафедра дошкольного образования</a:t>
            </a:r>
            <a:br>
              <a:rPr lang="ru-RU" i="1" dirty="0">
                <a:solidFill>
                  <a:schemeClr val="tx1"/>
                </a:solidFill>
              </a:rPr>
            </a:br>
            <a:r>
              <a:rPr lang="ru-RU" dirty="0">
                <a:solidFill>
                  <a:schemeClr val="bg1"/>
                </a:solidFill>
              </a:rPr>
              <a:t> 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286000" y="4500570"/>
            <a:ext cx="6500842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Выполнил (а): студентка 3 курса</a:t>
            </a:r>
            <a:endParaRPr lang="ru-RU" sz="1600" b="1" i="1" dirty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группы З-Б-ДО-19  ПИ СВФУ</a:t>
            </a:r>
            <a:endParaRPr lang="ru-RU" sz="1600" b="1" i="1" dirty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Игнатьева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Анисия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Юрьевна </a:t>
            </a:r>
            <a:endParaRPr lang="ru-RU" sz="1600" b="1" i="1" dirty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1600" dirty="0"/>
              <a:t>Руководитель: </a:t>
            </a:r>
            <a:endParaRPr lang="ru-RU" sz="1600" b="1" i="1" dirty="0"/>
          </a:p>
          <a:p>
            <a:pPr algn="r"/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Божедонова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Анна Петровна </a:t>
            </a:r>
            <a:endParaRPr lang="ru-RU" sz="1600" b="1" i="1" dirty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доцент кафедры ДО ПИ СВФУ, к. п. н., </a:t>
            </a:r>
            <a:endParaRPr lang="ru-RU" sz="1600" b="1" i="1" dirty="0"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r"/>
            <a:endParaRPr lang="ru-RU" dirty="0"/>
          </a:p>
        </p:txBody>
      </p:sp>
      <p:pic>
        <p:nvPicPr>
          <p:cNvPr id="1026" name="Picture 2" descr="C:\Users\hp\Desktop\зеленый фон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285916" y="-214338"/>
            <a:ext cx="11430000" cy="8172450"/>
          </a:xfrm>
          <a:prstGeom prst="rect">
            <a:avLst/>
          </a:prstGeom>
          <a:noFill/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357158" y="285728"/>
            <a:ext cx="3500462" cy="928694"/>
          </a:xfrm>
          <a:prstGeom prst="rect">
            <a:avLst/>
          </a:prstGeom>
        </p:spPr>
        <p:txBody>
          <a:bodyPr vert="horz" anchor="t">
            <a:normAutofit fontScale="7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all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Игра на  восприятие </a:t>
            </a:r>
            <a:br>
              <a:rPr kumimoji="0" lang="ru-RU" sz="2800" b="1" i="0" u="none" strike="noStrike" kern="1200" cap="all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2800" b="1" i="0" u="none" strike="noStrike" kern="1200" cap="all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«Чудесный мешочек»</a:t>
            </a:r>
          </a:p>
        </p:txBody>
      </p:sp>
      <p:pic>
        <p:nvPicPr>
          <p:cNvPr id="7" name="Содержимое 3" descr="20211116_13022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8596" y="1571612"/>
            <a:ext cx="3667151" cy="350046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8" name="Заголовок 1"/>
          <p:cNvSpPr txBox="1">
            <a:spLocks/>
          </p:cNvSpPr>
          <p:nvPr/>
        </p:nvSpPr>
        <p:spPr>
          <a:xfrm>
            <a:off x="4929190" y="0"/>
            <a:ext cx="3643338" cy="1214422"/>
          </a:xfrm>
          <a:prstGeom prst="rect">
            <a:avLst/>
          </a:prstGeom>
        </p:spPr>
        <p:txBody>
          <a:bodyPr vert="horz" anchor="ctr">
            <a:normAutofit fontScale="850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all" spc="0" normalizeH="0" baseline="0" noProof="0" dirty="0">
                <a:ln>
                  <a:noFill/>
                </a:ln>
                <a:solidFill>
                  <a:srgbClr val="C00000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Дидактические игры </a:t>
            </a:r>
            <a:br>
              <a:rPr kumimoji="0" lang="ru-RU" sz="2400" b="1" i="0" u="none" strike="noStrike" kern="1200" cap="all" spc="0" normalizeH="0" baseline="0" noProof="0" dirty="0">
                <a:ln>
                  <a:noFill/>
                </a:ln>
                <a:solidFill>
                  <a:srgbClr val="C00000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kumimoji="0" lang="ru-RU" sz="2400" b="1" i="0" u="none" strike="noStrike" kern="1200" cap="all" spc="0" normalizeH="0" baseline="0" noProof="0" dirty="0">
                <a:ln>
                  <a:noFill/>
                </a:ln>
                <a:solidFill>
                  <a:srgbClr val="C00000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«Разрезные картинки » </a:t>
            </a:r>
            <a:br>
              <a:rPr kumimoji="0" lang="ru-RU" sz="2400" b="1" i="0" u="none" strike="noStrike" kern="1200" cap="all" spc="0" normalizeH="0" baseline="0" noProof="0" dirty="0">
                <a:ln>
                  <a:noFill/>
                </a:ln>
                <a:solidFill>
                  <a:srgbClr val="C00000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endParaRPr kumimoji="0" lang="ru-RU" sz="2400" b="1" i="0" u="none" strike="noStrike" kern="1200" cap="all" spc="0" normalizeH="0" baseline="0" noProof="0" dirty="0">
              <a:ln>
                <a:noFill/>
              </a:ln>
              <a:solidFill>
                <a:srgbClr val="C00000"/>
              </a:solidFill>
              <a:effectLst>
                <a:reflection blurRad="12700" stA="48000" endA="300" endPos="55000" dir="5400000" sy="-90000" algn="bl" rotWithShape="0"/>
              </a:effectLst>
              <a:uLnTx/>
              <a:uFillTx/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pic>
        <p:nvPicPr>
          <p:cNvPr id="9" name="Объект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0562" y="1928802"/>
            <a:ext cx="4429125" cy="421484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pic>
    </p:spTree>
  </p:cSld>
  <p:clrMapOvr>
    <a:masterClrMapping/>
  </p:clrMapOvr>
  <p:transition>
    <p:wheel spokes="1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1000" y="2071679"/>
            <a:ext cx="8458200" cy="2571767"/>
          </a:xfrm>
        </p:spPr>
        <p:txBody>
          <a:bodyPr>
            <a:noAutofit/>
          </a:bodyPr>
          <a:lstStyle/>
          <a:p>
            <a:pPr algn="ctr"/>
            <a:r>
              <a:rPr lang="ru-RU" sz="2400" b="1" cap="all" dirty="0">
                <a:latin typeface="Times New Roman" pitchFamily="18" charset="0"/>
                <a:cs typeface="Times New Roman" pitchFamily="18" charset="0"/>
              </a:rPr>
              <a:t>Тема: «Игра как средство развитие познавательной деятельности детей младшего дошкольного возраста»</a:t>
            </a:r>
            <a:br>
              <a:rPr lang="ru-RU" sz="2400" b="1" cap="all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КУРСОВАЯ РАБОТА</a:t>
            </a:r>
            <a:br>
              <a:rPr lang="ru-RU" sz="2000" b="1" i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(направление: 44.03.01 «Педагогическое образование», </a:t>
            </a:r>
            <a:br>
              <a:rPr lang="ru-RU" sz="2000" b="1" i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профиль: «Дошкольное образование»)</a:t>
            </a:r>
            <a:br>
              <a:rPr lang="ru-RU" sz="2400" b="1" i="1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2400" b="1" i="1" dirty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1000" y="357166"/>
            <a:ext cx="8458200" cy="1143008"/>
          </a:xfrm>
        </p:spPr>
        <p:txBody>
          <a:bodyPr>
            <a:normAutofit fontScale="70000" lnSpcReduction="20000"/>
          </a:bodyPr>
          <a:lstStyle/>
          <a:p>
            <a:pPr algn="ctr"/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Министерство образования и науки Российской Федерации</a:t>
            </a:r>
            <a:br>
              <a:rPr lang="ru-RU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ФГАОУ ВПО «Северо-Восточный федеральный университет им. М.К. </a:t>
            </a:r>
            <a:r>
              <a:rPr lang="ru-RU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Аммосова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br>
              <a:rPr lang="ru-RU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Педагогический институт</a:t>
            </a:r>
            <a:br>
              <a:rPr lang="ru-RU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Кафедра дошкольного образования</a:t>
            </a:r>
            <a:br>
              <a:rPr lang="ru-RU" i="1" dirty="0">
                <a:solidFill>
                  <a:schemeClr val="tx1"/>
                </a:solidFill>
              </a:rPr>
            </a:br>
            <a:r>
              <a:rPr lang="ru-RU" dirty="0">
                <a:solidFill>
                  <a:schemeClr val="bg1"/>
                </a:solidFill>
              </a:rPr>
              <a:t> 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286000" y="4500570"/>
            <a:ext cx="6500842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Выполнил (а): студентка 3 курса</a:t>
            </a:r>
            <a:endParaRPr lang="ru-RU" sz="1600" b="1" i="1" dirty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группы З-Б-ДО-19  ПИ СВФУ</a:t>
            </a:r>
            <a:endParaRPr lang="ru-RU" sz="1600" b="1" i="1" dirty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Игнатьева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Анисия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Юрьевна </a:t>
            </a:r>
            <a:endParaRPr lang="ru-RU" sz="1600" b="1" i="1" dirty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1600" dirty="0"/>
              <a:t>Руководитель: </a:t>
            </a:r>
            <a:endParaRPr lang="ru-RU" sz="1600" b="1" i="1" dirty="0"/>
          </a:p>
          <a:p>
            <a:pPr algn="r"/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Божедонова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Анна Петровна </a:t>
            </a:r>
            <a:endParaRPr lang="ru-RU" sz="1600" b="1" i="1" dirty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доцент кафедры ДО ПИ СВФУ, к. п. н., </a:t>
            </a:r>
            <a:endParaRPr lang="ru-RU" sz="1600" b="1" i="1" dirty="0"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r"/>
            <a:endParaRPr lang="ru-RU" dirty="0"/>
          </a:p>
        </p:txBody>
      </p:sp>
      <p:pic>
        <p:nvPicPr>
          <p:cNvPr id="1026" name="Picture 2" descr="C:\Users\hp\Desktop\зеленый фон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143000" y="-657225"/>
            <a:ext cx="11430000" cy="8172450"/>
          </a:xfrm>
          <a:prstGeom prst="rect">
            <a:avLst/>
          </a:prstGeom>
          <a:noFill/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0" y="-500090"/>
            <a:ext cx="4071934" cy="2214578"/>
          </a:xfrm>
          <a:prstGeom prst="rect">
            <a:avLst/>
          </a:prstGeom>
        </p:spPr>
        <p:txBody>
          <a:bodyPr vert="horz" anchor="t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all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Сюжетно-ролевые игры:</a:t>
            </a:r>
            <a:br>
              <a:rPr kumimoji="0" lang="ru-RU" sz="2400" b="1" i="0" u="none" strike="noStrike" kern="1200" cap="all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2400" b="1" i="0" u="none" strike="noStrike" kern="1200" cap="all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«Пожарник»,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all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«Врач»,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all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«Полиция</a:t>
            </a:r>
            <a:r>
              <a:rPr kumimoji="0" lang="ru-RU" sz="3600" b="1" i="0" u="none" strike="noStrike" kern="1200" cap="all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»</a:t>
            </a:r>
          </a:p>
        </p:txBody>
      </p:sp>
      <p:pic>
        <p:nvPicPr>
          <p:cNvPr id="7" name="Содержимое 11" descr="20200903_09250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0034" y="1571612"/>
            <a:ext cx="3143271" cy="235745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</p:pic>
      <p:pic>
        <p:nvPicPr>
          <p:cNvPr id="8" name="Рисунок 7" descr="20200903_09261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28596" y="4214818"/>
            <a:ext cx="3214710" cy="296954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</p:pic>
      <p:pic>
        <p:nvPicPr>
          <p:cNvPr id="9" name="Содержимое 3" descr="IMG-20210227-WA0041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43504" y="1285860"/>
            <a:ext cx="3000396" cy="225029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</p:pic>
      <p:pic>
        <p:nvPicPr>
          <p:cNvPr id="11" name="Рисунок 10" descr="IMG-20210227-WA0042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429124" y="3929066"/>
            <a:ext cx="3824709" cy="324268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</p:pic>
      <p:sp>
        <p:nvSpPr>
          <p:cNvPr id="12" name="Заголовок 1"/>
          <p:cNvSpPr txBox="1">
            <a:spLocks/>
          </p:cNvSpPr>
          <p:nvPr/>
        </p:nvSpPr>
        <p:spPr>
          <a:xfrm>
            <a:off x="4286248" y="-571528"/>
            <a:ext cx="4643470" cy="2000264"/>
          </a:xfrm>
          <a:prstGeom prst="rect">
            <a:avLst/>
          </a:prstGeom>
        </p:spPr>
        <p:txBody>
          <a:bodyPr vert="horz" anchor="t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all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Игра с предметами</a:t>
            </a:r>
            <a:br>
              <a:rPr kumimoji="0" lang="ru-RU" sz="3200" b="1" i="0" u="none" strike="noStrike" kern="1200" cap="all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3200" b="1" i="0" u="none" strike="noStrike" kern="1200" cap="all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«Животный мир» </a:t>
            </a:r>
          </a:p>
        </p:txBody>
      </p:sp>
    </p:spTree>
  </p:cSld>
  <p:clrMapOvr>
    <a:masterClrMapping/>
  </p:clrMapOvr>
  <p:transition>
    <p:wheel spokes="3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1000" y="2071679"/>
            <a:ext cx="8458200" cy="2571767"/>
          </a:xfrm>
        </p:spPr>
        <p:txBody>
          <a:bodyPr>
            <a:noAutofit/>
          </a:bodyPr>
          <a:lstStyle/>
          <a:p>
            <a:pPr algn="ctr"/>
            <a:r>
              <a:rPr lang="ru-RU" sz="2400" b="1" cap="all" dirty="0">
                <a:latin typeface="Times New Roman" pitchFamily="18" charset="0"/>
                <a:cs typeface="Times New Roman" pitchFamily="18" charset="0"/>
              </a:rPr>
              <a:t>Тема: «Игра как средство развитие познавательной деятельности детей младшего дошкольного возраста»</a:t>
            </a:r>
            <a:br>
              <a:rPr lang="ru-RU" sz="2400" b="1" cap="all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КУРСОВАЯ РАБОТА</a:t>
            </a:r>
            <a:br>
              <a:rPr lang="ru-RU" sz="2000" b="1" i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(направление: 44.03.01 «Педагогическое образование», </a:t>
            </a:r>
            <a:br>
              <a:rPr lang="ru-RU" sz="2000" b="1" i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профиль: «Дошкольное образование»)</a:t>
            </a:r>
            <a:br>
              <a:rPr lang="ru-RU" sz="2400" b="1" i="1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2400" b="1" i="1" dirty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1000" y="357166"/>
            <a:ext cx="8458200" cy="1143008"/>
          </a:xfrm>
        </p:spPr>
        <p:txBody>
          <a:bodyPr>
            <a:normAutofit fontScale="70000" lnSpcReduction="20000"/>
          </a:bodyPr>
          <a:lstStyle/>
          <a:p>
            <a:pPr algn="ctr"/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Министерство образования и науки Российской Федерации</a:t>
            </a:r>
            <a:br>
              <a:rPr lang="ru-RU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ФГАОУ ВПО «Северо-Восточный федеральный университет им. М.К. </a:t>
            </a:r>
            <a:r>
              <a:rPr lang="ru-RU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Аммосова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br>
              <a:rPr lang="ru-RU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Педагогический институт</a:t>
            </a:r>
            <a:br>
              <a:rPr lang="ru-RU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Кафедра дошкольного образования</a:t>
            </a:r>
            <a:br>
              <a:rPr lang="ru-RU" i="1" dirty="0">
                <a:solidFill>
                  <a:schemeClr val="tx1"/>
                </a:solidFill>
              </a:rPr>
            </a:br>
            <a:r>
              <a:rPr lang="ru-RU" dirty="0">
                <a:solidFill>
                  <a:schemeClr val="bg1"/>
                </a:solidFill>
              </a:rPr>
              <a:t> 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286000" y="4500570"/>
            <a:ext cx="6500842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Выполнил (а): студентка 3 курса</a:t>
            </a:r>
            <a:endParaRPr lang="ru-RU" sz="1600" b="1" i="1" dirty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группы З-Б-ДО-19  ПИ СВФУ</a:t>
            </a:r>
            <a:endParaRPr lang="ru-RU" sz="1600" b="1" i="1" dirty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Игнатьева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Анисия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Юрьевна </a:t>
            </a:r>
            <a:endParaRPr lang="ru-RU" sz="1600" b="1" i="1" dirty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1600" dirty="0"/>
              <a:t>Руководитель: </a:t>
            </a:r>
            <a:endParaRPr lang="ru-RU" sz="1600" b="1" i="1" dirty="0"/>
          </a:p>
          <a:p>
            <a:pPr algn="r"/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Божедонова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Анна Петровна </a:t>
            </a:r>
            <a:endParaRPr lang="ru-RU" sz="1600" b="1" i="1" dirty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доцент кафедры ДО ПИ СВФУ, к. п. н., </a:t>
            </a:r>
            <a:endParaRPr lang="ru-RU" sz="1600" b="1" i="1" dirty="0"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r"/>
            <a:endParaRPr lang="ru-RU" dirty="0"/>
          </a:p>
        </p:txBody>
      </p:sp>
      <p:pic>
        <p:nvPicPr>
          <p:cNvPr id="1026" name="Picture 2" descr="C:\Users\hp\Desktop\зеленый фон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143040" y="-214338"/>
            <a:ext cx="11430000" cy="8172450"/>
          </a:xfrm>
          <a:prstGeom prst="rect">
            <a:avLst/>
          </a:prstGeom>
          <a:noFill/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457200" y="0"/>
            <a:ext cx="7686700" cy="1428736"/>
          </a:xfrm>
          <a:prstGeom prst="rect">
            <a:avLst/>
          </a:prstGeom>
        </p:spPr>
        <p:txBody>
          <a:bodyPr vert="horz" anchor="t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all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Подвижная игра </a:t>
            </a:r>
            <a:br>
              <a:rPr kumimoji="0" lang="ru-RU" sz="3200" b="1" i="0" u="none" strike="noStrike" kern="1200" cap="all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3200" b="1" i="0" u="none" strike="noStrike" kern="1200" cap="all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«Воробьи»</a:t>
            </a:r>
          </a:p>
        </p:txBody>
      </p:sp>
      <p:pic>
        <p:nvPicPr>
          <p:cNvPr id="7" name="Picture 3" descr="C:\Users\hp\Desktop\IMG-20211123-WA007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14480" y="1428736"/>
            <a:ext cx="5691230" cy="426842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</p:pic>
    </p:spTree>
  </p:cSld>
  <p:clrMapOvr>
    <a:masterClrMapping/>
  </p:clrMapOvr>
  <p:transition>
    <p:newsflash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1000" y="2071679"/>
            <a:ext cx="8458200" cy="2571767"/>
          </a:xfrm>
        </p:spPr>
        <p:txBody>
          <a:bodyPr>
            <a:noAutofit/>
          </a:bodyPr>
          <a:lstStyle/>
          <a:p>
            <a:pPr algn="ctr"/>
            <a:r>
              <a:rPr lang="ru-RU" sz="2400" b="1" cap="all" dirty="0">
                <a:latin typeface="Times New Roman" pitchFamily="18" charset="0"/>
                <a:cs typeface="Times New Roman" pitchFamily="18" charset="0"/>
              </a:rPr>
              <a:t>Тема: «Игра как средство развитие познавательной деятельности детей младшего дошкольного возраста»</a:t>
            </a:r>
            <a:br>
              <a:rPr lang="ru-RU" sz="2400" b="1" cap="all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КУРСОВАЯ РАБОТА</a:t>
            </a:r>
            <a:br>
              <a:rPr lang="ru-RU" sz="2000" b="1" i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(направление: 44.03.01 «Педагогическое образование», </a:t>
            </a:r>
            <a:br>
              <a:rPr lang="ru-RU" sz="2000" b="1" i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профиль: «Дошкольное образование»)</a:t>
            </a:r>
            <a:br>
              <a:rPr lang="ru-RU" sz="2400" b="1" i="1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2400" b="1" i="1" dirty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1000" y="357166"/>
            <a:ext cx="8458200" cy="1143008"/>
          </a:xfrm>
        </p:spPr>
        <p:txBody>
          <a:bodyPr>
            <a:normAutofit fontScale="70000" lnSpcReduction="20000"/>
          </a:bodyPr>
          <a:lstStyle/>
          <a:p>
            <a:pPr algn="ctr"/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Министерство образования и науки Российской Федерации</a:t>
            </a:r>
            <a:br>
              <a:rPr lang="ru-RU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ФГАОУ ВПО «Северо-Восточный федеральный университет им. М.К. </a:t>
            </a:r>
            <a:r>
              <a:rPr lang="ru-RU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Аммосова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br>
              <a:rPr lang="ru-RU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Педагогический институт</a:t>
            </a:r>
            <a:br>
              <a:rPr lang="ru-RU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Кафедра дошкольного образования</a:t>
            </a:r>
            <a:br>
              <a:rPr lang="ru-RU" i="1" dirty="0">
                <a:solidFill>
                  <a:schemeClr val="tx1"/>
                </a:solidFill>
              </a:rPr>
            </a:br>
            <a:r>
              <a:rPr lang="ru-RU" dirty="0">
                <a:solidFill>
                  <a:schemeClr val="bg1"/>
                </a:solidFill>
              </a:rPr>
              <a:t> 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286000" y="4500570"/>
            <a:ext cx="6500842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Выполнил (а): студентка 3 курса</a:t>
            </a:r>
            <a:endParaRPr lang="ru-RU" sz="1600" b="1" i="1" dirty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группы З-Б-ДО-19  ПИ СВФУ</a:t>
            </a:r>
            <a:endParaRPr lang="ru-RU" sz="1600" b="1" i="1" dirty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Игнатьева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Анисия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Юрьевна </a:t>
            </a:r>
            <a:endParaRPr lang="ru-RU" sz="1600" b="1" i="1" dirty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1600" dirty="0"/>
              <a:t>Руководитель: </a:t>
            </a:r>
            <a:endParaRPr lang="ru-RU" sz="1600" b="1" i="1" dirty="0"/>
          </a:p>
          <a:p>
            <a:pPr algn="r"/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Божедонова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Анна Петровна </a:t>
            </a:r>
            <a:endParaRPr lang="ru-RU" sz="1600" b="1" i="1" dirty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доцент кафедры ДО ПИ СВФУ, к. п. н., </a:t>
            </a:r>
            <a:endParaRPr lang="ru-RU" sz="1600" b="1" i="1" dirty="0"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r"/>
            <a:endParaRPr lang="ru-RU" dirty="0"/>
          </a:p>
        </p:txBody>
      </p:sp>
      <p:pic>
        <p:nvPicPr>
          <p:cNvPr id="1026" name="Picture 2" descr="C:\Users\hp\Desktop\зеленый фон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143000" y="-657225"/>
            <a:ext cx="11430000" cy="8172450"/>
          </a:xfrm>
          <a:prstGeom prst="rect">
            <a:avLst/>
          </a:prstGeom>
          <a:noFill/>
        </p:spPr>
      </p:pic>
      <p:pic>
        <p:nvPicPr>
          <p:cNvPr id="6" name="Объект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5852" y="214290"/>
            <a:ext cx="3000396" cy="224625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214290"/>
            <a:ext cx="3054384" cy="228601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</p:pic>
      <p:sp>
        <p:nvSpPr>
          <p:cNvPr id="8" name="Содержимое 2"/>
          <p:cNvSpPr txBox="1">
            <a:spLocks/>
          </p:cNvSpPr>
          <p:nvPr/>
        </p:nvSpPr>
        <p:spPr>
          <a:xfrm>
            <a:off x="0" y="2214554"/>
            <a:ext cx="8991600" cy="3865571"/>
          </a:xfrm>
          <a:prstGeom prst="rect">
            <a:avLst/>
          </a:prstGeom>
        </p:spPr>
        <p:txBody>
          <a:bodyPr vert="horz" anchor="b">
            <a:normAutofit fontScale="85000" lnSpcReduction="20000"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endParaRPr kumimoji="0" lang="ru-RU" sz="2400" b="1" i="0" u="none" strike="noStrike" kern="1200" cap="all" spc="0" normalizeH="0" baseline="0" noProof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endParaRPr kumimoji="0" lang="ru-RU" sz="2400" b="1" i="0" u="none" strike="noStrike" kern="1200" cap="all" spc="0" normalizeH="0" baseline="0" noProof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endParaRPr kumimoji="0" lang="ru-RU" sz="2400" b="1" i="0" u="none" strike="noStrike" kern="1200" cap="all" spc="0" normalizeH="0" baseline="0" noProof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algn="ctr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endParaRPr lang="ru-RU" sz="3600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endParaRPr lang="ru-RU" sz="3600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endParaRPr lang="ru-RU" sz="3600" b="1" i="1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endParaRPr lang="ru-RU" sz="3600" b="1" i="1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endParaRPr lang="ru-RU" sz="3600" b="1" i="1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ctr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endParaRPr lang="ru-RU" sz="2200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endParaRPr lang="ru-RU" sz="2200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endParaRPr lang="ru-RU" sz="2200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endParaRPr lang="ru-RU" sz="2200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endParaRPr lang="ru-RU" sz="2200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endParaRPr lang="ru-RU" sz="2200" dirty="0"/>
          </a:p>
          <a:p>
            <a:pPr algn="ctr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endParaRPr lang="ru-RU" sz="8000" b="1" i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286000" y="1859340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928662" y="2428869"/>
            <a:ext cx="7143800" cy="89562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Заключение 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      Особенностью развития познавательной деятельности  детей младшего дошкольного возраста можно считать: проявление интереса к элементам творчества; заинтересованное слушание и дальнейшее принятие информации; познания, в дальнейшем применяя его в других ситуациях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Подводя итоги  исследования, приходим к  следующему выводу: познавательная деятельность у детей не возникает сама по себе ее необходимо  развивать  и очень эффективным   методом является игровая деятельность.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22955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940425" algn="l"/>
              </a:tabLst>
            </a:pPr>
            <a:r>
              <a:rPr kumimoji="0" lang="ru-RU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circl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1000" y="2071679"/>
            <a:ext cx="8458200" cy="2571767"/>
          </a:xfrm>
        </p:spPr>
        <p:txBody>
          <a:bodyPr>
            <a:noAutofit/>
          </a:bodyPr>
          <a:lstStyle/>
          <a:p>
            <a:pPr algn="ctr"/>
            <a:r>
              <a:rPr lang="ru-RU" sz="2400" b="1" cap="all" dirty="0">
                <a:latin typeface="Times New Roman" pitchFamily="18" charset="0"/>
                <a:cs typeface="Times New Roman" pitchFamily="18" charset="0"/>
              </a:rPr>
              <a:t>Тема: «Игра как средство развитие познавательной деятельности детей младшего дошкольного возраста»</a:t>
            </a:r>
            <a:br>
              <a:rPr lang="ru-RU" sz="2400" b="1" cap="all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КУРСОВАЯ РАБОТА</a:t>
            </a:r>
            <a:br>
              <a:rPr lang="ru-RU" sz="2000" b="1" i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(направление: 44.03.01 «Педагогическое образование», </a:t>
            </a:r>
            <a:br>
              <a:rPr lang="ru-RU" sz="2000" b="1" i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профиль: «Дошкольное образование»)</a:t>
            </a:r>
            <a:br>
              <a:rPr lang="ru-RU" sz="2400" b="1" i="1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2400" b="1" i="1" dirty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1000" y="357166"/>
            <a:ext cx="8458200" cy="1143008"/>
          </a:xfrm>
        </p:spPr>
        <p:txBody>
          <a:bodyPr>
            <a:normAutofit fontScale="70000" lnSpcReduction="20000"/>
          </a:bodyPr>
          <a:lstStyle/>
          <a:p>
            <a:pPr algn="ctr"/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Министерство образования и науки Российской Федерации</a:t>
            </a:r>
            <a:br>
              <a:rPr lang="ru-RU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ФГАОУ ВПО «Северо-Восточный федеральный университет им. М.К. </a:t>
            </a:r>
            <a:r>
              <a:rPr lang="ru-RU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Аммосова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br>
              <a:rPr lang="ru-RU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Педагогический институт</a:t>
            </a:r>
            <a:br>
              <a:rPr lang="ru-RU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Кафедра дошкольного образования</a:t>
            </a:r>
            <a:br>
              <a:rPr lang="ru-RU" i="1" dirty="0">
                <a:solidFill>
                  <a:schemeClr val="tx1"/>
                </a:solidFill>
              </a:rPr>
            </a:br>
            <a:r>
              <a:rPr lang="ru-RU" dirty="0">
                <a:solidFill>
                  <a:schemeClr val="bg1"/>
                </a:solidFill>
              </a:rPr>
              <a:t> 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286000" y="4500570"/>
            <a:ext cx="6500842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Выполнил (а): студентка 3 курса</a:t>
            </a:r>
            <a:endParaRPr lang="ru-RU" sz="1600" b="1" i="1" dirty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группы З-Б-ДО-19  ПИ СВФУ</a:t>
            </a:r>
            <a:endParaRPr lang="ru-RU" sz="1600" b="1" i="1" dirty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Игнатьева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Анисия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Юрьевна </a:t>
            </a:r>
            <a:endParaRPr lang="ru-RU" sz="1600" b="1" i="1" dirty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1600" dirty="0"/>
              <a:t>Руководитель: </a:t>
            </a:r>
            <a:endParaRPr lang="ru-RU" sz="1600" b="1" i="1" dirty="0"/>
          </a:p>
          <a:p>
            <a:pPr algn="r"/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Божедонова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Анна Петровна </a:t>
            </a:r>
            <a:endParaRPr lang="ru-RU" sz="1600" b="1" i="1" dirty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доцент кафедры ДО ПИ СВФУ, к. п. н., </a:t>
            </a:r>
            <a:endParaRPr lang="ru-RU" sz="1600" b="1" i="1" dirty="0"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r"/>
            <a:endParaRPr lang="ru-RU" dirty="0"/>
          </a:p>
        </p:txBody>
      </p:sp>
      <p:pic>
        <p:nvPicPr>
          <p:cNvPr id="1026" name="Picture 2" descr="C:\Users\hp\Desktop\зеленый фон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000164" y="-714404"/>
            <a:ext cx="11430000" cy="8172450"/>
          </a:xfrm>
          <a:prstGeom prst="rect">
            <a:avLst/>
          </a:prstGeom>
          <a:noFill/>
        </p:spPr>
      </p:pic>
      <p:sp>
        <p:nvSpPr>
          <p:cNvPr id="6" name="Содержимое 2"/>
          <p:cNvSpPr txBox="1">
            <a:spLocks/>
          </p:cNvSpPr>
          <p:nvPr/>
        </p:nvSpPr>
        <p:spPr>
          <a:xfrm>
            <a:off x="1928794" y="785794"/>
            <a:ext cx="6572296" cy="5294331"/>
          </a:xfrm>
          <a:prstGeom prst="rect">
            <a:avLst/>
          </a:prstGeom>
        </p:spPr>
        <p:txBody>
          <a:bodyPr vert="horz" anchor="b">
            <a:normAutofit fontScale="92500" lnSpcReduction="20000"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shade val="75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shade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Актуальность </a:t>
            </a:r>
            <a:r>
              <a:rPr kumimoji="0" lang="ru-RU" sz="40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shade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заключается в том, что именно в игре формируются все стороны личности ребенка, происходит развитие всех познавательных психических</a:t>
            </a:r>
            <a:r>
              <a:rPr kumimoji="0" lang="ru-RU" sz="4000" b="0" i="0" u="none" strike="noStrike" kern="1200" cap="none" spc="0" normalizeH="0" noProof="0" dirty="0">
                <a:ln>
                  <a:noFill/>
                </a:ln>
                <a:solidFill>
                  <a:schemeClr val="tx2">
                    <a:shade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      </a:t>
            </a:r>
            <a:r>
              <a:rPr kumimoji="0" lang="ru-RU" sz="40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shade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процессов. 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ru-RU" sz="40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shade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Этим объясняются воспитательные и обучающие возможности игры. </a:t>
            </a:r>
            <a:endParaRPr kumimoji="0" lang="ru-RU" sz="4000" b="1" i="1" u="none" strike="noStrike" kern="1200" cap="none" spc="0" normalizeH="0" baseline="0" noProof="0" dirty="0">
              <a:ln>
                <a:noFill/>
              </a:ln>
              <a:solidFill>
                <a:schemeClr val="tx2">
                  <a:shade val="75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shade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357158" y="0"/>
            <a:ext cx="5572164" cy="1142984"/>
          </a:xfrm>
          <a:prstGeom prst="rect">
            <a:avLst/>
          </a:prstGeom>
        </p:spPr>
        <p:txBody>
          <a:bodyPr vert="horz" anchor="t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br>
              <a:rPr kumimoji="0" lang="ru-RU" sz="2400" b="1" i="1" u="none" strike="noStrike" kern="1200" cap="all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endParaRPr kumimoji="0" lang="ru-RU" sz="2400" b="0" i="0" u="none" strike="noStrike" kern="1200" cap="all" spc="0" normalizeH="0" baseline="0" noProof="0" dirty="0">
              <a:ln>
                <a:noFill/>
              </a:ln>
              <a:solidFill>
                <a:schemeClr val="tx2"/>
              </a:solidFill>
              <a:effectLst>
                <a:reflection blurRad="12700" stA="48000" endA="300" endPos="55000" dir="5400000" sy="-90000" algn="bl" rotWithShape="0"/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8" name="Содержимое 2"/>
          <p:cNvSpPr txBox="1">
            <a:spLocks/>
          </p:cNvSpPr>
          <p:nvPr/>
        </p:nvSpPr>
        <p:spPr>
          <a:xfrm>
            <a:off x="2428860" y="-642966"/>
            <a:ext cx="4929222" cy="1928825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shade val="75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shade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Актуальность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shade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wheel spokes="3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1000" y="2071679"/>
            <a:ext cx="8458200" cy="2571767"/>
          </a:xfrm>
        </p:spPr>
        <p:txBody>
          <a:bodyPr>
            <a:noAutofit/>
          </a:bodyPr>
          <a:lstStyle/>
          <a:p>
            <a:pPr algn="ctr"/>
            <a:r>
              <a:rPr lang="ru-RU" sz="2400" b="1" cap="all" dirty="0">
                <a:latin typeface="Times New Roman" pitchFamily="18" charset="0"/>
                <a:cs typeface="Times New Roman" pitchFamily="18" charset="0"/>
              </a:rPr>
              <a:t>Тема: «Игра как средство развитие познавательной деятельности детей младшего дошкольного возраста»</a:t>
            </a:r>
            <a:br>
              <a:rPr lang="ru-RU" sz="2400" b="1" cap="all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КУРСОВАЯ РАБОТА</a:t>
            </a:r>
            <a:br>
              <a:rPr lang="ru-RU" sz="2000" b="1" i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(направление: 44.03.01 «Педагогическое образование», </a:t>
            </a:r>
            <a:br>
              <a:rPr lang="ru-RU" sz="2000" b="1" i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профиль: «Дошкольное образование»)</a:t>
            </a:r>
            <a:br>
              <a:rPr lang="ru-RU" sz="2400" b="1" i="1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2400" b="1" i="1" dirty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1000" y="357166"/>
            <a:ext cx="8458200" cy="1143008"/>
          </a:xfrm>
        </p:spPr>
        <p:txBody>
          <a:bodyPr>
            <a:normAutofit fontScale="70000" lnSpcReduction="20000"/>
          </a:bodyPr>
          <a:lstStyle/>
          <a:p>
            <a:pPr algn="ctr"/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Министерство образования и науки Российской Федерации</a:t>
            </a:r>
            <a:br>
              <a:rPr lang="ru-RU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ФГАОУ ВПО «Северо-Восточный федеральный университет им. М.К. </a:t>
            </a:r>
            <a:r>
              <a:rPr lang="ru-RU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Аммосова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br>
              <a:rPr lang="ru-RU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Педагогический институт</a:t>
            </a:r>
            <a:br>
              <a:rPr lang="ru-RU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Кафедра дошкольного образования</a:t>
            </a:r>
            <a:br>
              <a:rPr lang="ru-RU" i="1" dirty="0">
                <a:solidFill>
                  <a:schemeClr val="tx1"/>
                </a:solidFill>
              </a:rPr>
            </a:br>
            <a:r>
              <a:rPr lang="ru-RU" dirty="0">
                <a:solidFill>
                  <a:schemeClr val="bg1"/>
                </a:solidFill>
              </a:rPr>
              <a:t> 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286000" y="4500570"/>
            <a:ext cx="6500842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Выполнил (а): студентка 3 курса</a:t>
            </a:r>
            <a:endParaRPr lang="ru-RU" sz="1600" b="1" i="1" dirty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группы З-Б-ДО-19  ПИ СВФУ</a:t>
            </a:r>
            <a:endParaRPr lang="ru-RU" sz="1600" b="1" i="1" dirty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Игнатьева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Анисия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Юрьевна </a:t>
            </a:r>
            <a:endParaRPr lang="ru-RU" sz="1600" b="1" i="1" dirty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1600" dirty="0"/>
              <a:t>Руководитель: </a:t>
            </a:r>
            <a:endParaRPr lang="ru-RU" sz="1600" b="1" i="1" dirty="0"/>
          </a:p>
          <a:p>
            <a:pPr algn="r"/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Божедонова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Анна Петровна </a:t>
            </a:r>
            <a:endParaRPr lang="ru-RU" sz="1600" b="1" i="1" dirty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доцент кафедры ДО ПИ СВФУ, к. п. н., </a:t>
            </a:r>
            <a:endParaRPr lang="ru-RU" sz="1600" b="1" i="1" dirty="0"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r"/>
            <a:endParaRPr lang="ru-RU" dirty="0"/>
          </a:p>
        </p:txBody>
      </p:sp>
      <p:pic>
        <p:nvPicPr>
          <p:cNvPr id="1026" name="Picture 2" descr="C:\Users\hp\Desktop\зеленый фон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143000" y="-657225"/>
            <a:ext cx="11430000" cy="8172450"/>
          </a:xfrm>
          <a:prstGeom prst="rect">
            <a:avLst/>
          </a:prstGeom>
          <a:noFill/>
        </p:spPr>
      </p:pic>
      <p:sp>
        <p:nvSpPr>
          <p:cNvPr id="7" name="Содержимое 2"/>
          <p:cNvSpPr txBox="1">
            <a:spLocks/>
          </p:cNvSpPr>
          <p:nvPr/>
        </p:nvSpPr>
        <p:spPr>
          <a:xfrm>
            <a:off x="1428728" y="285728"/>
            <a:ext cx="7000924" cy="6572272"/>
          </a:xfrm>
          <a:prstGeom prst="rect">
            <a:avLst/>
          </a:prstGeom>
        </p:spPr>
        <p:txBody>
          <a:bodyPr vert="horz" anchor="b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ru-RU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shade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Объект исследования</a:t>
            </a:r>
            <a: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shade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: познавательная деятельность и активность детей младшего дошкольного возраста </a:t>
            </a:r>
            <a:endParaRPr kumimoji="0" lang="ru-RU" sz="1600" b="1" i="1" u="none" strike="noStrike" kern="1200" cap="none" spc="0" normalizeH="0" baseline="0" noProof="0" dirty="0">
              <a:ln>
                <a:noFill/>
              </a:ln>
              <a:solidFill>
                <a:schemeClr val="tx2">
                  <a:shade val="75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ru-RU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shade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Предмет исследования:</a:t>
            </a:r>
            <a: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shade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игровая деятельность детей младшего дошкольного возраста</a:t>
            </a:r>
            <a:endParaRPr kumimoji="0" lang="ru-RU" sz="1600" b="1" i="1" u="none" strike="noStrike" kern="1200" cap="none" spc="0" normalizeH="0" baseline="0" noProof="0" dirty="0">
              <a:ln>
                <a:noFill/>
              </a:ln>
              <a:solidFill>
                <a:schemeClr val="tx2">
                  <a:shade val="75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ru-RU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shade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Цель исследования:</a:t>
            </a:r>
            <a: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shade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Развивать познавательную деятельность детей младшего дошкольного возраста посредством игровой деятельности.</a:t>
            </a:r>
            <a:endParaRPr kumimoji="0" lang="ru-RU" sz="1600" b="1" i="1" u="none" strike="noStrike" kern="1200" cap="none" spc="0" normalizeH="0" baseline="0" noProof="0" dirty="0">
              <a:ln>
                <a:noFill/>
              </a:ln>
              <a:solidFill>
                <a:schemeClr val="tx2">
                  <a:shade val="75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ru-RU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shade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Гипотеза:</a:t>
            </a:r>
            <a: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shade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В процессе планомерной, целенаправленной игровой деятельности повышается уровень развития познавательной активности детей младшего дошкольного возраста.</a:t>
            </a:r>
            <a:endParaRPr kumimoji="0" lang="ru-RU" sz="1600" b="1" i="1" u="none" strike="noStrike" kern="1200" cap="none" spc="0" normalizeH="0" baseline="0" noProof="0" dirty="0">
              <a:ln>
                <a:noFill/>
              </a:ln>
              <a:solidFill>
                <a:schemeClr val="tx2">
                  <a:shade val="75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ru-RU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shade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Задачи:</a:t>
            </a:r>
            <a:endParaRPr kumimoji="0" lang="ru-RU" sz="1600" b="1" i="1" u="none" strike="noStrike" kern="1200" cap="none" spc="0" normalizeH="0" baseline="0" noProof="0" dirty="0">
              <a:ln>
                <a:noFill/>
              </a:ln>
              <a:solidFill>
                <a:schemeClr val="tx2">
                  <a:shade val="75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shade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1. изучить теоретические основы игровой деятельности и познавательной активности детей младшего дошкольного возраста</a:t>
            </a:r>
            <a:endParaRPr kumimoji="0" lang="ru-RU" sz="1600" b="1" i="1" u="none" strike="noStrike" kern="1200" cap="none" spc="0" normalizeH="0" baseline="0" noProof="0" dirty="0">
              <a:ln>
                <a:noFill/>
              </a:ln>
              <a:solidFill>
                <a:schemeClr val="tx2">
                  <a:shade val="75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shade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2. организовать планомерную работу с детьми младшего дошкольного возраста с целью развития познавательной активности</a:t>
            </a:r>
            <a:endParaRPr kumimoji="0" lang="ru-RU" sz="1600" b="1" i="1" u="none" strike="noStrike" kern="1200" cap="none" spc="0" normalizeH="0" baseline="0" noProof="0" dirty="0">
              <a:ln>
                <a:noFill/>
              </a:ln>
              <a:solidFill>
                <a:schemeClr val="tx2">
                  <a:shade val="75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shade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3. проанализировать влияние игровой деятельности на познавательную деятельность детей младшего дошкольного возраста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ru-RU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shade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Методологической основой явились </a:t>
            </a:r>
            <a: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shade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труды таких авторов, как А. Н. Леонтьева , А.В. Запорожец .</a:t>
            </a:r>
            <a:endParaRPr kumimoji="0" lang="ru-RU" sz="1600" b="1" i="1" u="none" strike="noStrike" kern="1200" cap="none" spc="0" normalizeH="0" baseline="0" noProof="0" dirty="0">
              <a:ln>
                <a:noFill/>
              </a:ln>
              <a:solidFill>
                <a:schemeClr val="tx2">
                  <a:shade val="75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ru-RU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shade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Методы исследования:</a:t>
            </a:r>
            <a:endParaRPr kumimoji="0" lang="ru-RU" sz="1600" b="1" i="1" u="none" strike="noStrike" kern="1200" cap="none" spc="0" normalizeH="0" baseline="0" noProof="0" dirty="0">
              <a:ln>
                <a:noFill/>
              </a:ln>
              <a:solidFill>
                <a:schemeClr val="tx2">
                  <a:shade val="75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shade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1. Анализ литературы по проблеме исследования</a:t>
            </a:r>
            <a:endParaRPr kumimoji="0" lang="ru-RU" sz="1600" b="1" i="1" u="none" strike="noStrike" kern="1200" cap="none" spc="0" normalizeH="0" baseline="0" noProof="0" dirty="0">
              <a:ln>
                <a:noFill/>
              </a:ln>
              <a:solidFill>
                <a:schemeClr val="tx2">
                  <a:shade val="75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shade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2. Практическое исследование по проблеме на примере 2 младшей группы МДОУ № 4 «</a:t>
            </a:r>
            <a:r>
              <a:rPr kumimoji="0" lang="ru-RU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2">
                    <a:shade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Сырдах</a:t>
            </a:r>
            <a: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shade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»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ru-RU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shade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База исследования:</a:t>
            </a:r>
            <a:r>
              <a:rPr kumimoji="0" lang="ru-RU" sz="1600" b="0" i="1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shade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shade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Муниципальное Дошкольное Образовательное Учреждение «МБДОУ Детский сад  № 4 «</a:t>
            </a:r>
            <a:r>
              <a:rPr kumimoji="0" lang="ru-RU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2">
                    <a:shade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Сырдах</a:t>
            </a:r>
            <a: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shade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»</a:t>
            </a:r>
            <a:endParaRPr kumimoji="0" lang="ru-RU" sz="1600" b="1" i="1" u="none" strike="noStrike" kern="1200" cap="none" spc="0" normalizeH="0" baseline="0" noProof="0" dirty="0">
              <a:ln>
                <a:noFill/>
              </a:ln>
              <a:solidFill>
                <a:schemeClr val="tx2">
                  <a:shade val="75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endParaRPr kumimoji="0" lang="ru-RU" sz="1600" b="1" i="1" u="none" strike="noStrike" kern="1200" cap="none" spc="0" normalizeH="0" baseline="0" noProof="0" dirty="0">
              <a:ln>
                <a:noFill/>
              </a:ln>
              <a:solidFill>
                <a:schemeClr val="tx2">
                  <a:shade val="75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1000" y="2071679"/>
            <a:ext cx="8458200" cy="2571767"/>
          </a:xfrm>
        </p:spPr>
        <p:txBody>
          <a:bodyPr>
            <a:noAutofit/>
          </a:bodyPr>
          <a:lstStyle/>
          <a:p>
            <a:pPr algn="ctr"/>
            <a:r>
              <a:rPr lang="ru-RU" sz="2400" b="1" cap="all" dirty="0">
                <a:latin typeface="Times New Roman" pitchFamily="18" charset="0"/>
                <a:cs typeface="Times New Roman" pitchFamily="18" charset="0"/>
              </a:rPr>
              <a:t>Тема: «Игра как средство развитие познавательной деятельности детей младшего дошкольного возраста»</a:t>
            </a:r>
            <a:br>
              <a:rPr lang="ru-RU" sz="2400" b="1" cap="all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КУРСОВАЯ РАБОТА</a:t>
            </a:r>
            <a:br>
              <a:rPr lang="ru-RU" sz="2000" b="1" i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(направление: 44.03.01 «Педагогическое образование», </a:t>
            </a:r>
            <a:br>
              <a:rPr lang="ru-RU" sz="2000" b="1" i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профиль: «Дошкольное образование»)</a:t>
            </a:r>
            <a:br>
              <a:rPr lang="ru-RU" sz="2400" b="1" i="1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2400" b="1" i="1" dirty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1000" y="357166"/>
            <a:ext cx="8458200" cy="1143008"/>
          </a:xfrm>
        </p:spPr>
        <p:txBody>
          <a:bodyPr>
            <a:normAutofit fontScale="70000" lnSpcReduction="20000"/>
          </a:bodyPr>
          <a:lstStyle/>
          <a:p>
            <a:pPr algn="ctr"/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Министерство образования и науки Российской Федерации</a:t>
            </a:r>
            <a:br>
              <a:rPr lang="ru-RU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ФГАОУ ВПО «Северо-Восточный федеральный университет им. М.К. </a:t>
            </a:r>
            <a:r>
              <a:rPr lang="ru-RU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Аммосова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br>
              <a:rPr lang="ru-RU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Педагогический институт</a:t>
            </a:r>
            <a:br>
              <a:rPr lang="ru-RU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Кафедра дошкольного образования</a:t>
            </a:r>
            <a:br>
              <a:rPr lang="ru-RU" i="1" dirty="0">
                <a:solidFill>
                  <a:schemeClr val="tx1"/>
                </a:solidFill>
              </a:rPr>
            </a:br>
            <a:r>
              <a:rPr lang="ru-RU" dirty="0">
                <a:solidFill>
                  <a:schemeClr val="bg1"/>
                </a:solidFill>
              </a:rPr>
              <a:t> 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286000" y="4500570"/>
            <a:ext cx="6500842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Выполнил (а): студентка 3 курса</a:t>
            </a:r>
            <a:endParaRPr lang="ru-RU" sz="1600" b="1" i="1" dirty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группы З-Б-ДО-19  ПИ СВФУ</a:t>
            </a:r>
            <a:endParaRPr lang="ru-RU" sz="1600" b="1" i="1" dirty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Игнатьева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Анисия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Юрьевна </a:t>
            </a:r>
            <a:endParaRPr lang="ru-RU" sz="1600" b="1" i="1" dirty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1600" dirty="0"/>
              <a:t>Руководитель: </a:t>
            </a:r>
            <a:endParaRPr lang="ru-RU" sz="1600" b="1" i="1" dirty="0"/>
          </a:p>
          <a:p>
            <a:pPr algn="r"/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Божедонова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Анна Петровна </a:t>
            </a:r>
            <a:endParaRPr lang="ru-RU" sz="1600" b="1" i="1" dirty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доцент кафедры ДО ПИ СВФУ, к. п. н., </a:t>
            </a:r>
            <a:endParaRPr lang="ru-RU" sz="1600" b="1" i="1" dirty="0"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r"/>
            <a:endParaRPr lang="ru-RU" dirty="0"/>
          </a:p>
        </p:txBody>
      </p:sp>
      <p:pic>
        <p:nvPicPr>
          <p:cNvPr id="1026" name="Picture 2" descr="C:\Users\hp\Desktop\зеленый фон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143000" y="-657225"/>
            <a:ext cx="11430000" cy="8172450"/>
          </a:xfrm>
          <a:prstGeom prst="rect">
            <a:avLst/>
          </a:prstGeom>
          <a:noFill/>
        </p:spPr>
      </p:pic>
      <p:sp>
        <p:nvSpPr>
          <p:cNvPr id="7" name="Содержимое 2"/>
          <p:cNvSpPr txBox="1">
            <a:spLocks/>
          </p:cNvSpPr>
          <p:nvPr/>
        </p:nvSpPr>
        <p:spPr>
          <a:xfrm>
            <a:off x="1214414" y="1071546"/>
            <a:ext cx="7572428" cy="5786454"/>
          </a:xfrm>
          <a:prstGeom prst="rect">
            <a:avLst/>
          </a:prstGeom>
        </p:spPr>
        <p:txBody>
          <a:bodyPr vert="horz" anchor="b">
            <a:normAutofit fontScale="92500" lnSpcReduction="1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shade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Для изучения познавательной деятельности и активности  детей младшего дошкольного возраста в процессе игровой деятельности, на базе МДОУ № 4 «</a:t>
            </a:r>
            <a:r>
              <a:rPr kumimoji="0" lang="ru-RU" sz="2400" b="0" i="0" u="none" strike="noStrike" kern="1200" cap="none" spc="0" normalizeH="0" baseline="0" noProof="0" dirty="0" err="1">
                <a:ln>
                  <a:noFill/>
                </a:ln>
                <a:solidFill>
                  <a:schemeClr val="tx2">
                    <a:shade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Сырдах</a:t>
            </a: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shade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» 2 младшая группа  был проведен эксперимент. </a:t>
            </a:r>
            <a:endParaRPr kumimoji="0" lang="ru-RU" sz="2400" b="1" i="1" u="none" strike="noStrike" kern="1200" cap="none" spc="0" normalizeH="0" baseline="0" noProof="0" dirty="0">
              <a:ln>
                <a:noFill/>
              </a:ln>
              <a:solidFill>
                <a:schemeClr val="tx2">
                  <a:shade val="75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shade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      В эксперименте приняли участие дети 2 младшей группы в количестве 10 человек.</a:t>
            </a:r>
            <a:endParaRPr kumimoji="0" lang="ru-RU" sz="2400" b="1" i="1" u="none" strike="noStrike" kern="1200" cap="none" spc="0" normalizeH="0" baseline="0" noProof="0" dirty="0">
              <a:ln>
                <a:noFill/>
              </a:ln>
              <a:solidFill>
                <a:schemeClr val="tx2">
                  <a:shade val="75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shade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Эксперимент состоял из трех этапов:</a:t>
            </a:r>
            <a:endParaRPr kumimoji="0" lang="ru-RU" sz="2400" b="1" i="1" u="none" strike="noStrike" kern="1200" cap="none" spc="0" normalizeH="0" baseline="0" noProof="0" dirty="0">
              <a:ln>
                <a:noFill/>
              </a:ln>
              <a:solidFill>
                <a:schemeClr val="tx2">
                  <a:shade val="75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shade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1 этап – констатирующий.</a:t>
            </a:r>
            <a:endParaRPr kumimoji="0" lang="ru-RU" sz="2400" b="1" i="1" u="none" strike="noStrike" kern="1200" cap="none" spc="0" normalizeH="0" baseline="0" noProof="0" dirty="0">
              <a:ln>
                <a:noFill/>
              </a:ln>
              <a:solidFill>
                <a:schemeClr val="tx2">
                  <a:shade val="75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shade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На этом этапе была проведена первичная диагностика уровня развития  познавательной деятельности  детей младшего дошкольного возраста.</a:t>
            </a:r>
            <a:endParaRPr kumimoji="0" lang="ru-RU" sz="2400" b="1" i="1" u="none" strike="noStrike" kern="1200" cap="none" spc="0" normalizeH="0" baseline="0" noProof="0" dirty="0">
              <a:ln>
                <a:noFill/>
              </a:ln>
              <a:solidFill>
                <a:schemeClr val="tx2">
                  <a:shade val="75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shade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2 этап - формирующий.</a:t>
            </a:r>
            <a:endParaRPr kumimoji="0" lang="ru-RU" sz="2400" b="1" i="1" u="none" strike="noStrike" kern="1200" cap="none" spc="0" normalizeH="0" baseline="0" noProof="0" dirty="0">
              <a:ln>
                <a:noFill/>
              </a:ln>
              <a:solidFill>
                <a:schemeClr val="tx2">
                  <a:shade val="75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shade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На этом этапе проводились занятия, направленные на развитие познавательной деятельности  детей младшего дошкольного возраста. </a:t>
            </a:r>
            <a:endParaRPr kumimoji="0" lang="ru-RU" sz="2400" b="1" i="1" u="none" strike="noStrike" kern="1200" cap="none" spc="0" normalizeH="0" baseline="0" noProof="0" dirty="0">
              <a:ln>
                <a:noFill/>
              </a:ln>
              <a:solidFill>
                <a:schemeClr val="tx2">
                  <a:shade val="75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shade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3 этап – контрольный.</a:t>
            </a:r>
            <a:endParaRPr kumimoji="0" lang="ru-RU" sz="2400" b="1" i="1" u="none" strike="noStrike" kern="1200" cap="none" spc="0" normalizeH="0" baseline="0" noProof="0" dirty="0">
              <a:ln>
                <a:noFill/>
              </a:ln>
              <a:solidFill>
                <a:schemeClr val="tx2">
                  <a:shade val="75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shade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000100" y="0"/>
            <a:ext cx="785818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Исследование особенностей развития познавательной деятельности и активности  детей младшего дошкольного возраста</a:t>
            </a:r>
            <a:endParaRPr lang="ru-RU" sz="2000" dirty="0"/>
          </a:p>
        </p:txBody>
      </p:sp>
    </p:spTree>
  </p:cSld>
  <p:clrMapOvr>
    <a:masterClrMapping/>
  </p:clrMapOvr>
  <p:transition>
    <p:pull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1000" y="2071679"/>
            <a:ext cx="8458200" cy="2571767"/>
          </a:xfrm>
        </p:spPr>
        <p:txBody>
          <a:bodyPr>
            <a:noAutofit/>
          </a:bodyPr>
          <a:lstStyle/>
          <a:p>
            <a:pPr algn="ctr"/>
            <a:r>
              <a:rPr lang="ru-RU" sz="2400" b="1" cap="all" dirty="0">
                <a:latin typeface="Times New Roman" pitchFamily="18" charset="0"/>
                <a:cs typeface="Times New Roman" pitchFamily="18" charset="0"/>
              </a:rPr>
              <a:t>Тема: «Игра как средство развитие познавательной деятельности детей младшего дошкольного возраста»</a:t>
            </a:r>
            <a:br>
              <a:rPr lang="ru-RU" sz="2400" b="1" cap="all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КУРСОВАЯ РАБОТА</a:t>
            </a:r>
            <a:br>
              <a:rPr lang="ru-RU" sz="2000" b="1" i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(направление: 44.03.01 «Педагогическое образование», </a:t>
            </a:r>
            <a:br>
              <a:rPr lang="ru-RU" sz="2000" b="1" i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профиль: «Дошкольное образование»)</a:t>
            </a:r>
            <a:br>
              <a:rPr lang="ru-RU" sz="2400" b="1" i="1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2400" b="1" i="1" dirty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1000" y="357166"/>
            <a:ext cx="8458200" cy="1143008"/>
          </a:xfrm>
        </p:spPr>
        <p:txBody>
          <a:bodyPr>
            <a:normAutofit fontScale="70000" lnSpcReduction="20000"/>
          </a:bodyPr>
          <a:lstStyle/>
          <a:p>
            <a:pPr algn="ctr"/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Министерство образования и науки Российской Федерации</a:t>
            </a:r>
            <a:br>
              <a:rPr lang="ru-RU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ФГАОУ ВПО «Северо-Восточный федеральный университет им. М.К. </a:t>
            </a:r>
            <a:r>
              <a:rPr lang="ru-RU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Аммосова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br>
              <a:rPr lang="ru-RU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Педагогический институт</a:t>
            </a:r>
            <a:br>
              <a:rPr lang="ru-RU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Кафедра дошкольного образования</a:t>
            </a:r>
            <a:br>
              <a:rPr lang="ru-RU" i="1" dirty="0">
                <a:solidFill>
                  <a:schemeClr val="tx1"/>
                </a:solidFill>
              </a:rPr>
            </a:br>
            <a:r>
              <a:rPr lang="ru-RU" dirty="0">
                <a:solidFill>
                  <a:schemeClr val="bg1"/>
                </a:solidFill>
              </a:rPr>
              <a:t> 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286000" y="4500570"/>
            <a:ext cx="6500842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Выполнил (а): студентка 3 курса</a:t>
            </a:r>
            <a:endParaRPr lang="ru-RU" sz="1600" b="1" i="1" dirty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группы З-Б-ДО-19  ПИ СВФУ</a:t>
            </a:r>
            <a:endParaRPr lang="ru-RU" sz="1600" b="1" i="1" dirty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Игнатьева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Анисия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Юрьевна </a:t>
            </a:r>
            <a:endParaRPr lang="ru-RU" sz="1600" b="1" i="1" dirty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1600" dirty="0"/>
              <a:t>Руководитель: </a:t>
            </a:r>
            <a:endParaRPr lang="ru-RU" sz="1600" b="1" i="1" dirty="0"/>
          </a:p>
          <a:p>
            <a:pPr algn="r"/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Божедонова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Анна Петровна </a:t>
            </a:r>
            <a:endParaRPr lang="ru-RU" sz="1600" b="1" i="1" dirty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доцент кафедры ДО ПИ СВФУ, к. п. н., </a:t>
            </a:r>
            <a:endParaRPr lang="ru-RU" sz="1600" b="1" i="1" dirty="0"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r"/>
            <a:endParaRPr lang="ru-RU" dirty="0"/>
          </a:p>
        </p:txBody>
      </p:sp>
      <p:pic>
        <p:nvPicPr>
          <p:cNvPr id="1026" name="Picture 2" descr="C:\Users\hp\Desktop\зеленый фон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143000" y="-657225"/>
            <a:ext cx="11430000" cy="8172450"/>
          </a:xfrm>
          <a:prstGeom prst="rect">
            <a:avLst/>
          </a:prstGeom>
          <a:noFill/>
        </p:spPr>
      </p:pic>
      <p:sp>
        <p:nvSpPr>
          <p:cNvPr id="8" name="Содержимое 2"/>
          <p:cNvSpPr txBox="1">
            <a:spLocks/>
          </p:cNvSpPr>
          <p:nvPr/>
        </p:nvSpPr>
        <p:spPr>
          <a:xfrm>
            <a:off x="928662" y="1071546"/>
            <a:ext cx="7786742" cy="5500726"/>
          </a:xfrm>
          <a:prstGeom prst="rect">
            <a:avLst/>
          </a:prstGeom>
        </p:spPr>
        <p:txBody>
          <a:bodyPr vert="horz" anchor="b">
            <a:normAutofit fontScale="92500" lnSpcReduction="1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shade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Для реализации выявление познавательной активности был задействован следующий диагностический инструментарий.</a:t>
            </a:r>
            <a:endParaRPr kumimoji="0" lang="ru-RU" sz="2400" b="1" i="1" u="none" strike="noStrike" kern="1200" cap="none" spc="0" normalizeH="0" baseline="0" noProof="0" dirty="0">
              <a:ln>
                <a:noFill/>
              </a:ln>
              <a:solidFill>
                <a:schemeClr val="tx2">
                  <a:shade val="75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shade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Настольная </a:t>
            </a:r>
            <a:r>
              <a:rPr kumimoji="0" lang="ru-RU" sz="2400" b="0" i="0" u="none" strike="noStrike" kern="1200" cap="none" spc="0" normalizeH="0" baseline="0" noProof="0" dirty="0" err="1">
                <a:ln>
                  <a:noFill/>
                </a:ln>
                <a:solidFill>
                  <a:schemeClr val="tx2">
                    <a:shade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игра-пазл</a:t>
            </a: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shade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shade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«Мин </a:t>
            </a:r>
            <a:r>
              <a:rPr kumimoji="0" lang="ru-RU" sz="2400" b="1" i="0" u="none" strike="noStrike" kern="1200" cap="none" spc="0" normalizeH="0" baseline="0" noProof="0" dirty="0" err="1">
                <a:ln>
                  <a:noFill/>
                </a:ln>
                <a:solidFill>
                  <a:schemeClr val="tx2">
                    <a:shade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Сахам</a:t>
            </a: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shade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ru-RU" sz="2400" b="1" i="0" u="none" strike="noStrike" kern="1200" cap="none" spc="0" normalizeH="0" baseline="0" noProof="0" dirty="0" err="1">
                <a:ln>
                  <a:noFill/>
                </a:ln>
                <a:solidFill>
                  <a:schemeClr val="tx2">
                    <a:shade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Сирэ</a:t>
            </a: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shade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»,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shade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Настольно-печатная игра </a:t>
            </a: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shade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«Разрезные картинки»,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shade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Настольно-печатная игра </a:t>
            </a: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shade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«Найди пару»,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shade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Настольная игра </a:t>
            </a: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shade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«Мой двор» («Мин </a:t>
            </a:r>
            <a:r>
              <a:rPr kumimoji="0" lang="ru-RU" sz="2400" b="1" i="0" u="none" strike="noStrike" kern="1200" cap="none" spc="0" normalizeH="0" baseline="0" noProof="0" dirty="0" err="1">
                <a:ln>
                  <a:noFill/>
                </a:ln>
                <a:solidFill>
                  <a:schemeClr val="tx2">
                    <a:shade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Тиэргэним</a:t>
            </a: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shade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»)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shade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Игра с предметами «Животный Мир»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shade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Игра на восприятие </a:t>
            </a: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shade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«Чудесные мешочки»,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shade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сюжетно-ролевые игры </a:t>
            </a: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shade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«Врачи, Полиция, Пожарник»</a:t>
            </a: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shade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,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shade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подвижные игры </a:t>
            </a: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shade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«Воробьи»</a:t>
            </a: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shade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shade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Другие два вида деятельности были направлены на восприятие и переживание образов - прослушивание сказки.</a:t>
            </a:r>
            <a:endParaRPr kumimoji="0" lang="ru-RU" sz="2400" b="1" i="1" u="none" strike="noStrike" kern="1200" cap="none" spc="0" normalizeH="0" baseline="0" noProof="0" dirty="0">
              <a:ln>
                <a:noFill/>
              </a:ln>
              <a:solidFill>
                <a:schemeClr val="tx2">
                  <a:shade val="75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shade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        Задания предлагались в разных коммуникативных ситуациях: слушали сказку и играли,  рассматривали изображении  и складывали </a:t>
            </a:r>
            <a:r>
              <a:rPr kumimoji="0" lang="ru-RU" sz="2400" b="0" i="0" u="none" strike="noStrike" kern="1200" cap="none" spc="0" normalizeH="0" baseline="0" noProof="0" dirty="0" err="1">
                <a:ln>
                  <a:noFill/>
                </a:ln>
                <a:solidFill>
                  <a:schemeClr val="tx2">
                    <a:shade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пазлы</a:t>
            </a: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shade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по одному 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214282" y="-214338"/>
            <a:ext cx="87154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>
                <a:solidFill>
                  <a:schemeClr val="tx2">
                    <a:shade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Диагностические инструментарии:</a:t>
            </a:r>
            <a:endParaRPr lang="ru-RU" sz="3600" dirty="0"/>
          </a:p>
        </p:txBody>
      </p:sp>
    </p:spTree>
  </p:cSld>
  <p:clrMapOvr>
    <a:masterClrMapping/>
  </p:clrMapOvr>
  <p:transition>
    <p:dissolv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1000" y="2071679"/>
            <a:ext cx="8458200" cy="2571767"/>
          </a:xfrm>
        </p:spPr>
        <p:txBody>
          <a:bodyPr>
            <a:noAutofit/>
          </a:bodyPr>
          <a:lstStyle/>
          <a:p>
            <a:pPr algn="ctr"/>
            <a:r>
              <a:rPr lang="ru-RU" sz="2400" b="1" cap="all" dirty="0">
                <a:latin typeface="Times New Roman" pitchFamily="18" charset="0"/>
                <a:cs typeface="Times New Roman" pitchFamily="18" charset="0"/>
              </a:rPr>
              <a:t>Тема: «Игра как средство развитие познавательной деятельности детей младшего дошкольного возраста»</a:t>
            </a:r>
            <a:br>
              <a:rPr lang="ru-RU" sz="2400" b="1" cap="all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КУРСОВАЯ РАБОТА</a:t>
            </a:r>
            <a:br>
              <a:rPr lang="ru-RU" sz="2000" b="1" i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(направление: 44.03.01 «Педагогическое образование», </a:t>
            </a:r>
            <a:br>
              <a:rPr lang="ru-RU" sz="2000" b="1" i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профиль: «Дошкольное образование»)</a:t>
            </a:r>
            <a:br>
              <a:rPr lang="ru-RU" sz="2400" b="1" i="1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2400" b="1" i="1" dirty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1000" y="357166"/>
            <a:ext cx="8458200" cy="1143008"/>
          </a:xfrm>
        </p:spPr>
        <p:txBody>
          <a:bodyPr>
            <a:normAutofit fontScale="70000" lnSpcReduction="20000"/>
          </a:bodyPr>
          <a:lstStyle/>
          <a:p>
            <a:pPr algn="ctr"/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Министерство образования и науки Российской Федерации</a:t>
            </a:r>
            <a:br>
              <a:rPr lang="ru-RU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ФГАОУ ВПО «Северо-Восточный федеральный университет им. М.К. </a:t>
            </a:r>
            <a:r>
              <a:rPr lang="ru-RU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Аммосова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br>
              <a:rPr lang="ru-RU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Педагогический институт</a:t>
            </a:r>
            <a:br>
              <a:rPr lang="ru-RU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Кафедра дошкольного образования</a:t>
            </a:r>
            <a:br>
              <a:rPr lang="ru-RU" i="1" dirty="0">
                <a:solidFill>
                  <a:schemeClr val="tx1"/>
                </a:solidFill>
              </a:rPr>
            </a:br>
            <a:r>
              <a:rPr lang="ru-RU" dirty="0">
                <a:solidFill>
                  <a:schemeClr val="bg1"/>
                </a:solidFill>
              </a:rPr>
              <a:t> 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286000" y="4500570"/>
            <a:ext cx="6500842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Выполнил (а): студентка 3 курса</a:t>
            </a:r>
            <a:endParaRPr lang="ru-RU" sz="1600" b="1" i="1" dirty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группы З-Б-ДО-19  ПИ СВФУ</a:t>
            </a:r>
            <a:endParaRPr lang="ru-RU" sz="1600" b="1" i="1" dirty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Игнатьева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Анисия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Юрьевна </a:t>
            </a:r>
            <a:endParaRPr lang="ru-RU" sz="1600" b="1" i="1" dirty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1600" dirty="0"/>
              <a:t>Руководитель: </a:t>
            </a:r>
            <a:endParaRPr lang="ru-RU" sz="1600" b="1" i="1" dirty="0"/>
          </a:p>
          <a:p>
            <a:pPr algn="r"/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Божедонова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Анна Петровна </a:t>
            </a:r>
            <a:endParaRPr lang="ru-RU" sz="1600" b="1" i="1" dirty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доцент кафедры ДО ПИ СВФУ, к. п. н., </a:t>
            </a:r>
            <a:endParaRPr lang="ru-RU" sz="1600" b="1" i="1" dirty="0"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r"/>
            <a:endParaRPr lang="ru-RU" dirty="0"/>
          </a:p>
        </p:txBody>
      </p:sp>
      <p:pic>
        <p:nvPicPr>
          <p:cNvPr id="1026" name="Picture 2" descr="C:\Users\hp\Desktop\зеленый фон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143000" y="-657225"/>
            <a:ext cx="11430000" cy="8172450"/>
          </a:xfrm>
          <a:prstGeom prst="rect">
            <a:avLst/>
          </a:prstGeom>
          <a:noFill/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0" i="0" u="none" strike="noStrike" kern="1200" cap="all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Результаты констатирующего этапа:</a:t>
            </a:r>
          </a:p>
        </p:txBody>
      </p:sp>
      <p:graphicFrame>
        <p:nvGraphicFramePr>
          <p:cNvPr id="8" name="Содержимое 3"/>
          <p:cNvGraphicFramePr>
            <a:graphicFrameLocks/>
          </p:cNvGraphicFramePr>
          <p:nvPr/>
        </p:nvGraphicFramePr>
        <p:xfrm>
          <a:off x="857224" y="1600200"/>
          <a:ext cx="7929619" cy="48291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8614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019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287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1451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219463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840"/>
                        </a:spcBef>
                      </a:pP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            Уровни </a:t>
                      </a:r>
                      <a:endParaRPr lang="ru-RU" sz="2400" dirty="0">
                        <a:latin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Bef>
                          <a:spcPts val="840"/>
                        </a:spcBef>
                      </a:pP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Группы </a:t>
                      </a:r>
                      <a:endParaRPr lang="ru-RU" sz="2400" dirty="0">
                        <a:latin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840"/>
                        </a:spcBef>
                      </a:pP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Высокий </a:t>
                      </a:r>
                      <a:endParaRPr lang="ru-RU" sz="2400" dirty="0">
                        <a:latin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840"/>
                        </a:spcBef>
                      </a:pP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Средний </a:t>
                      </a:r>
                      <a:endParaRPr lang="ru-RU" sz="2400" dirty="0">
                        <a:latin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840"/>
                        </a:spcBef>
                      </a:pP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Низкий </a:t>
                      </a:r>
                      <a:endParaRPr lang="ru-RU" sz="2400" dirty="0">
                        <a:latin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09733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840"/>
                        </a:spcBef>
                      </a:pPr>
                      <a:r>
                        <a:rPr lang="ru-RU" sz="2800" dirty="0">
                          <a:latin typeface="Times New Roman"/>
                          <a:ea typeface="Times New Roman"/>
                          <a:cs typeface="Times New Roman"/>
                        </a:rPr>
                        <a:t>Экспериментальная </a:t>
                      </a:r>
                      <a:endParaRPr lang="ru-RU" sz="2800" dirty="0">
                        <a:latin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840"/>
                        </a:spcBef>
                      </a:pPr>
                      <a:r>
                        <a:rPr lang="ru-RU" sz="2800" dirty="0">
                          <a:latin typeface="Times New Roman" pitchFamily="18" charset="0"/>
                          <a:cs typeface="Times New Roman" pitchFamily="18" charset="0"/>
                        </a:rPr>
                        <a:t>30</a:t>
                      </a:r>
                      <a:r>
                        <a:rPr lang="ru-RU" sz="2800" dirty="0">
                          <a:latin typeface="Times New Roman"/>
                          <a:ea typeface="Times New Roman"/>
                          <a:cs typeface="Times New Roman"/>
                        </a:rPr>
                        <a:t>%</a:t>
                      </a:r>
                      <a:endParaRPr lang="ru-RU" sz="2800" dirty="0">
                        <a:latin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840"/>
                        </a:spcBef>
                      </a:pPr>
                      <a:r>
                        <a:rPr lang="ru-RU" sz="2800" dirty="0">
                          <a:latin typeface="Times New Roman"/>
                          <a:ea typeface="Times New Roman"/>
                          <a:cs typeface="Times New Roman"/>
                        </a:rPr>
                        <a:t>50%</a:t>
                      </a:r>
                      <a:endParaRPr lang="ru-RU" sz="2800" dirty="0">
                        <a:latin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840"/>
                        </a:spcBef>
                      </a:pPr>
                      <a:r>
                        <a:rPr lang="ru-RU" sz="2800" dirty="0">
                          <a:latin typeface="Times New Roman" pitchFamily="18" charset="0"/>
                          <a:cs typeface="Times New Roman" pitchFamily="18" charset="0"/>
                        </a:rPr>
                        <a:t>20% </a:t>
                      </a:r>
                      <a:endParaRPr lang="ru-RU" sz="2800" dirty="0">
                        <a:latin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  <p:transition>
    <p:wheel spokes="8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1000" y="2071679"/>
            <a:ext cx="8458200" cy="2571767"/>
          </a:xfrm>
        </p:spPr>
        <p:txBody>
          <a:bodyPr>
            <a:noAutofit/>
          </a:bodyPr>
          <a:lstStyle/>
          <a:p>
            <a:pPr algn="ctr"/>
            <a:r>
              <a:rPr lang="ru-RU" sz="2400" b="1" cap="all" dirty="0">
                <a:latin typeface="Times New Roman" pitchFamily="18" charset="0"/>
                <a:cs typeface="Times New Roman" pitchFamily="18" charset="0"/>
              </a:rPr>
              <a:t>Тема: «Игра как средство развитие познавательной деятельности детей младшего дошкольного возраста»</a:t>
            </a:r>
            <a:br>
              <a:rPr lang="ru-RU" sz="2400" b="1" cap="all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КУРСОВАЯ РАБОТА</a:t>
            </a:r>
            <a:br>
              <a:rPr lang="ru-RU" sz="2000" b="1" i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(направление: 44.03.01 «Педагогическое образование», </a:t>
            </a:r>
            <a:br>
              <a:rPr lang="ru-RU" sz="2000" b="1" i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профиль: «Дошкольное образование»)</a:t>
            </a:r>
            <a:br>
              <a:rPr lang="ru-RU" sz="2400" b="1" i="1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2400" b="1" i="1" dirty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1000" y="357166"/>
            <a:ext cx="8458200" cy="1143008"/>
          </a:xfrm>
        </p:spPr>
        <p:txBody>
          <a:bodyPr>
            <a:normAutofit fontScale="70000" lnSpcReduction="20000"/>
          </a:bodyPr>
          <a:lstStyle/>
          <a:p>
            <a:pPr algn="ctr"/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Министерство образования и науки Российской Федерации</a:t>
            </a:r>
            <a:br>
              <a:rPr lang="ru-RU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ФГАОУ ВПО «Северо-Восточный федеральный университет им. М.К. </a:t>
            </a:r>
            <a:r>
              <a:rPr lang="ru-RU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Аммосова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br>
              <a:rPr lang="ru-RU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Педагогический институт</a:t>
            </a:r>
            <a:br>
              <a:rPr lang="ru-RU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Кафедра дошкольного образования</a:t>
            </a:r>
            <a:br>
              <a:rPr lang="ru-RU" i="1" dirty="0">
                <a:solidFill>
                  <a:schemeClr val="tx1"/>
                </a:solidFill>
              </a:rPr>
            </a:br>
            <a:r>
              <a:rPr lang="ru-RU" dirty="0">
                <a:solidFill>
                  <a:schemeClr val="bg1"/>
                </a:solidFill>
              </a:rPr>
              <a:t> 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286000" y="4500570"/>
            <a:ext cx="6500842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Выполнил (а): студентка 3 курса</a:t>
            </a:r>
            <a:endParaRPr lang="ru-RU" sz="1600" b="1" i="1" dirty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группы З-Б-ДО-19  ПИ СВФУ</a:t>
            </a:r>
            <a:endParaRPr lang="ru-RU" sz="1600" b="1" i="1" dirty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Игнатьева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Анисия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Юрьевна </a:t>
            </a:r>
            <a:endParaRPr lang="ru-RU" sz="1600" b="1" i="1" dirty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1600" dirty="0"/>
              <a:t>Руководитель: </a:t>
            </a:r>
            <a:endParaRPr lang="ru-RU" sz="1600" b="1" i="1" dirty="0"/>
          </a:p>
          <a:p>
            <a:pPr algn="r"/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Божедонова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Анна Петровна </a:t>
            </a:r>
            <a:endParaRPr lang="ru-RU" sz="1600" b="1" i="1" dirty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доцент кафедры ДО ПИ СВФУ, к. п. н., </a:t>
            </a:r>
            <a:endParaRPr lang="ru-RU" sz="1600" b="1" i="1" dirty="0"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r"/>
            <a:endParaRPr lang="ru-RU" dirty="0"/>
          </a:p>
        </p:txBody>
      </p:sp>
      <p:pic>
        <p:nvPicPr>
          <p:cNvPr id="1026" name="Picture 2" descr="C:\Users\hp\Desktop\зеленый фон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143000" y="-657225"/>
            <a:ext cx="11430000" cy="8172450"/>
          </a:xfrm>
          <a:prstGeom prst="rect">
            <a:avLst/>
          </a:prstGeom>
          <a:noFill/>
        </p:spPr>
      </p:pic>
      <p:sp>
        <p:nvSpPr>
          <p:cNvPr id="6" name="Содержимое 2"/>
          <p:cNvSpPr txBox="1">
            <a:spLocks/>
          </p:cNvSpPr>
          <p:nvPr/>
        </p:nvSpPr>
        <p:spPr>
          <a:xfrm>
            <a:off x="1214414" y="1285860"/>
            <a:ext cx="7429552" cy="5929354"/>
          </a:xfrm>
          <a:prstGeom prst="rect">
            <a:avLst/>
          </a:prstGeom>
        </p:spPr>
        <p:txBody>
          <a:bodyPr vert="horz" anchor="t">
            <a:normAutofit fontScale="32500" lnSpcReduction="20000"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ru-RU" sz="60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shade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Нами был проведен формирующий этап эксперимента.</a:t>
            </a:r>
            <a:endParaRPr kumimoji="0" lang="ru-RU" sz="6000" b="1" i="1" u="none" strike="noStrike" kern="1200" cap="none" spc="0" normalizeH="0" baseline="0" noProof="0" dirty="0">
              <a:ln>
                <a:noFill/>
              </a:ln>
              <a:solidFill>
                <a:schemeClr val="tx2">
                  <a:shade val="75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ru-RU" sz="60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shade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В начале дети не проявляли особого интереса к предлагаемому материалу и поиску различных способов обращения с ним. Предлагаемые детьми варианты были достаточно однообразны и не многочисленны. Игры заканчивались достаточно быстро (7–10 минут). </a:t>
            </a:r>
            <a:endParaRPr kumimoji="0" lang="ru-RU" sz="6000" b="1" i="1" u="none" strike="noStrike" kern="1200" cap="none" spc="0" normalizeH="0" baseline="0" noProof="0" dirty="0">
              <a:ln>
                <a:noFill/>
              </a:ln>
              <a:solidFill>
                <a:schemeClr val="tx2">
                  <a:shade val="75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ru-RU" sz="60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shade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В середине</a:t>
            </a:r>
            <a:r>
              <a:rPr kumimoji="0" lang="ru-RU" sz="6000" b="0" i="1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shade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формирующего эксперимента </a:t>
            </a:r>
            <a:r>
              <a:rPr kumimoji="0" lang="ru-RU" sz="60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shade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заинтересованность детей в предлагаемом им материале значительно возросла, они стремились найти разнообразные способы использования предлагаемого им материала, хотя это им не всегда удавалось. У детей появились попытки расширить предлагаемую им ситуацию.</a:t>
            </a:r>
            <a:endParaRPr kumimoji="0" lang="ru-RU" sz="6000" b="1" i="1" u="none" strike="noStrike" kern="1200" cap="none" spc="0" normalizeH="0" baseline="0" noProof="0" dirty="0">
              <a:ln>
                <a:noFill/>
              </a:ln>
              <a:solidFill>
                <a:schemeClr val="tx2">
                  <a:shade val="75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ru-RU" sz="60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shade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В конце </a:t>
            </a:r>
            <a:r>
              <a:rPr kumimoji="0" lang="ru-RU" sz="6000" b="0" i="1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shade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формирующих занятий</a:t>
            </a:r>
            <a:r>
              <a:rPr kumimoji="0" lang="ru-RU" sz="60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shade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поведение детей существенно изменилось. Они стремились найти различные способы использования предлагаемого им материала и часто находили очень интересные. За счет заинтересованности детей время занятий существенно удлинилось (10 – 15 минут).</a:t>
            </a:r>
            <a:endParaRPr kumimoji="0" lang="ru-RU" sz="6000" b="1" i="1" u="none" strike="noStrike" kern="1200" cap="none" spc="0" normalizeH="0" baseline="0" noProof="0" dirty="0">
              <a:ln>
                <a:noFill/>
              </a:ln>
              <a:solidFill>
                <a:schemeClr val="tx2">
                  <a:shade val="75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ru-RU" sz="60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shade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        После проведения формирующего эксперимента было проведено </a:t>
            </a:r>
            <a:r>
              <a:rPr kumimoji="0" lang="ru-RU" sz="6000" b="0" i="1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shade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контрольное обследование</a:t>
            </a:r>
            <a:r>
              <a:rPr kumimoji="0" lang="ru-RU" sz="60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shade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ru-RU" sz="60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shade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детей младшего дошкольного возраста. Полученные данные показали, что уровень развития показателей у детей младшей группы стал значительно выше в сравнении с результатами начальной диагностики.</a:t>
            </a:r>
            <a:endParaRPr kumimoji="0" lang="ru-RU" sz="6000" b="1" i="1" u="none" strike="noStrike" kern="1200" cap="none" spc="0" normalizeH="0" baseline="0" noProof="0" dirty="0">
              <a:ln>
                <a:noFill/>
              </a:ln>
              <a:solidFill>
                <a:schemeClr val="tx2">
                  <a:shade val="75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shade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304800" y="500042"/>
            <a:ext cx="8686800" cy="71438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0" i="0" u="none" strike="noStrike" kern="1200" cap="all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Формирующий этап</a:t>
            </a:r>
          </a:p>
        </p:txBody>
      </p:sp>
    </p:spTree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1000" y="2071679"/>
            <a:ext cx="8458200" cy="2571767"/>
          </a:xfrm>
        </p:spPr>
        <p:txBody>
          <a:bodyPr>
            <a:noAutofit/>
          </a:bodyPr>
          <a:lstStyle/>
          <a:p>
            <a:pPr algn="ctr"/>
            <a:r>
              <a:rPr lang="ru-RU" sz="2400" b="1" cap="all" dirty="0">
                <a:latin typeface="Times New Roman" pitchFamily="18" charset="0"/>
                <a:cs typeface="Times New Roman" pitchFamily="18" charset="0"/>
              </a:rPr>
              <a:t>Тема: «Игра как средство развитие познавательной деятельности детей младшего дошкольного возраста»</a:t>
            </a:r>
            <a:br>
              <a:rPr lang="ru-RU" sz="2400" b="1" cap="all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КУРСОВАЯ РАБОТА</a:t>
            </a:r>
            <a:br>
              <a:rPr lang="ru-RU" sz="2000" b="1" i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(направление: 44.03.01 «Педагогическое образование», </a:t>
            </a:r>
            <a:br>
              <a:rPr lang="ru-RU" sz="2000" b="1" i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профиль: «Дошкольное образование»)</a:t>
            </a:r>
            <a:br>
              <a:rPr lang="ru-RU" sz="2400" b="1" i="1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2400" b="1" i="1" dirty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1000" y="357166"/>
            <a:ext cx="8458200" cy="1143008"/>
          </a:xfrm>
        </p:spPr>
        <p:txBody>
          <a:bodyPr>
            <a:normAutofit fontScale="70000" lnSpcReduction="20000"/>
          </a:bodyPr>
          <a:lstStyle/>
          <a:p>
            <a:pPr algn="ctr"/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Министерство образования и науки Российской Федерации</a:t>
            </a:r>
            <a:br>
              <a:rPr lang="ru-RU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ФГАОУ ВПО «Северо-Восточный федеральный университет им. М.К. </a:t>
            </a:r>
            <a:r>
              <a:rPr lang="ru-RU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Аммосова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br>
              <a:rPr lang="ru-RU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Педагогический институт</a:t>
            </a:r>
            <a:br>
              <a:rPr lang="ru-RU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Кафедра дошкольного образования</a:t>
            </a:r>
            <a:br>
              <a:rPr lang="ru-RU" i="1" dirty="0">
                <a:solidFill>
                  <a:schemeClr val="tx1"/>
                </a:solidFill>
              </a:rPr>
            </a:br>
            <a:r>
              <a:rPr lang="ru-RU" dirty="0">
                <a:solidFill>
                  <a:schemeClr val="bg1"/>
                </a:solidFill>
              </a:rPr>
              <a:t> 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286000" y="4500570"/>
            <a:ext cx="6500842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Выполнил (а): студентка 3 курса</a:t>
            </a:r>
            <a:endParaRPr lang="ru-RU" sz="1600" b="1" i="1" dirty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группы З-Б-ДО-19  ПИ СВФУ</a:t>
            </a:r>
            <a:endParaRPr lang="ru-RU" sz="1600" b="1" i="1" dirty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Игнатьева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Анисия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Юрьевна </a:t>
            </a:r>
            <a:endParaRPr lang="ru-RU" sz="1600" b="1" i="1" dirty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1600" dirty="0"/>
              <a:t>Руководитель: </a:t>
            </a:r>
            <a:endParaRPr lang="ru-RU" sz="1600" b="1" i="1" dirty="0"/>
          </a:p>
          <a:p>
            <a:pPr algn="r"/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Божедонова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Анна Петровна </a:t>
            </a:r>
            <a:endParaRPr lang="ru-RU" sz="1600" b="1" i="1" dirty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доцент кафедры ДО ПИ СВФУ, к. п. н., </a:t>
            </a:r>
            <a:endParaRPr lang="ru-RU" sz="1600" b="1" i="1" dirty="0"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r"/>
            <a:endParaRPr lang="ru-RU" dirty="0"/>
          </a:p>
        </p:txBody>
      </p:sp>
      <p:pic>
        <p:nvPicPr>
          <p:cNvPr id="1026" name="Picture 2" descr="C:\Users\hp\Desktop\зеленый фон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143000" y="-657225"/>
            <a:ext cx="11430000" cy="8172450"/>
          </a:xfrm>
          <a:prstGeom prst="rect">
            <a:avLst/>
          </a:prstGeom>
          <a:noFill/>
        </p:spPr>
      </p:pic>
      <p:graphicFrame>
        <p:nvGraphicFramePr>
          <p:cNvPr id="6" name="Содержимое 3"/>
          <p:cNvGraphicFramePr>
            <a:graphicFrameLocks/>
          </p:cNvGraphicFramePr>
          <p:nvPr/>
        </p:nvGraphicFramePr>
        <p:xfrm>
          <a:off x="642909" y="1285861"/>
          <a:ext cx="7858181" cy="600238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2889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1399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5764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95764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684381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840"/>
                        </a:spcBef>
                      </a:pPr>
                      <a:r>
                        <a:rPr lang="ru-RU" sz="1600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          Уровни </a:t>
                      </a:r>
                      <a:endParaRPr lang="ru-RU" sz="16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Bef>
                          <a:spcPts val="840"/>
                        </a:spcBef>
                      </a:pPr>
                      <a:r>
                        <a:rPr lang="ru-RU" sz="1600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Группы </a:t>
                      </a:r>
                      <a:endParaRPr lang="ru-RU" sz="16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840"/>
                        </a:spcBef>
                      </a:pPr>
                      <a:r>
                        <a:rPr lang="ru-RU" sz="1600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Высокий </a:t>
                      </a:r>
                      <a:endParaRPr lang="ru-RU" sz="16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840"/>
                        </a:spcBef>
                      </a:pPr>
                      <a:r>
                        <a:rPr lang="ru-RU" sz="1600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Средний </a:t>
                      </a:r>
                      <a:endParaRPr lang="ru-RU" sz="16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840"/>
                        </a:spcBef>
                      </a:pPr>
                      <a:r>
                        <a:rPr lang="ru-RU" sz="1600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Низкий </a:t>
                      </a:r>
                      <a:endParaRPr lang="ru-RU" sz="16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4219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840"/>
                        </a:spcBef>
                      </a:pPr>
                      <a:r>
                        <a:rPr lang="ru-RU" sz="2000" dirty="0">
                          <a:latin typeface="Times New Roman" pitchFamily="18" charset="0"/>
                          <a:cs typeface="Times New Roman" pitchFamily="18" charset="0"/>
                        </a:rPr>
                        <a:t>Констатирующий</a:t>
                      </a:r>
                      <a:r>
                        <a:rPr lang="ru-RU" sz="2000" baseline="0" dirty="0">
                          <a:latin typeface="Times New Roman" pitchFamily="18" charset="0"/>
                          <a:cs typeface="Times New Roman" pitchFamily="18" charset="0"/>
                        </a:rPr>
                        <a:t> этап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840"/>
                        </a:spcBef>
                      </a:pPr>
                      <a:r>
                        <a:rPr lang="ru-RU" sz="2000" dirty="0">
                          <a:latin typeface="Times New Roman" pitchFamily="18" charset="0"/>
                          <a:cs typeface="Times New Roman" pitchFamily="18" charset="0"/>
                        </a:rPr>
                        <a:t>30</a:t>
                      </a:r>
                      <a:r>
                        <a:rPr lang="ru-RU" sz="2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%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840"/>
                        </a:spcBef>
                      </a:pPr>
                      <a:r>
                        <a:rPr lang="ru-RU" sz="2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50%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840"/>
                        </a:spcBef>
                      </a:pPr>
                      <a:r>
                        <a:rPr lang="ru-RU" sz="2000" dirty="0">
                          <a:latin typeface="Times New Roman" pitchFamily="18" charset="0"/>
                          <a:cs typeface="Times New Roman" pitchFamily="18" charset="0"/>
                        </a:rPr>
                        <a:t>20% 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45569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840"/>
                        </a:spcBef>
                      </a:pPr>
                      <a:r>
                        <a:rPr lang="ru-RU" sz="2000" dirty="0">
                          <a:latin typeface="Times New Roman" pitchFamily="18" charset="0"/>
                          <a:cs typeface="Times New Roman" pitchFamily="18" charset="0"/>
                        </a:rPr>
                        <a:t>Контрольный</a:t>
                      </a:r>
                      <a:r>
                        <a:rPr lang="ru-RU" sz="2000" baseline="0" dirty="0">
                          <a:latin typeface="Times New Roman" pitchFamily="18" charset="0"/>
                          <a:cs typeface="Times New Roman" pitchFamily="18" charset="0"/>
                        </a:rPr>
                        <a:t> этап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84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b="0" i="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вырос с 30% детей (3 чел.) до 60% детей (6 чел.).</a:t>
                      </a:r>
                      <a:endParaRPr kumimoji="0" lang="ru-RU" sz="2000" b="1" i="1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Bef>
                          <a:spcPts val="840"/>
                        </a:spcBef>
                      </a:pP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Bef>
                          <a:spcPts val="840"/>
                        </a:spcBef>
                      </a:pP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84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уменьшился с 50% детей (5 чел.) до 30% детей (3 чел.), </a:t>
                      </a:r>
                      <a:r>
                        <a:rPr lang="ru-RU" sz="2000" dirty="0">
                          <a:latin typeface="Times New Roman" pitchFamily="18" charset="0"/>
                          <a:cs typeface="Times New Roman" pitchFamily="18" charset="0"/>
                        </a:rPr>
                        <a:t>30%</a:t>
                      </a:r>
                    </a:p>
                    <a:p>
                      <a:pPr algn="just">
                        <a:lnSpc>
                          <a:spcPct val="150000"/>
                        </a:lnSpc>
                        <a:spcBef>
                          <a:spcPts val="840"/>
                        </a:spcBef>
                      </a:pP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84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уменьшился до 1 чел. детей (10%), </a:t>
                      </a:r>
                      <a:r>
                        <a:rPr lang="ru-RU" sz="2000" dirty="0">
                          <a:latin typeface="Times New Roman" pitchFamily="18" charset="0"/>
                          <a:cs typeface="Times New Roman" pitchFamily="18" charset="0"/>
                        </a:rPr>
                        <a:t>10% </a:t>
                      </a:r>
                    </a:p>
                    <a:p>
                      <a:pPr algn="just">
                        <a:lnSpc>
                          <a:spcPct val="150000"/>
                        </a:lnSpc>
                        <a:spcBef>
                          <a:spcPts val="840"/>
                        </a:spcBef>
                      </a:pP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1142976" y="285728"/>
            <a:ext cx="71438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Результаты этапа</a:t>
            </a:r>
            <a:endParaRPr lang="ru-RU" sz="4000" dirty="0"/>
          </a:p>
        </p:txBody>
      </p:sp>
    </p:spTree>
  </p:cSld>
  <p:clrMapOvr>
    <a:masterClrMapping/>
  </p:clrMapOvr>
  <p:transition>
    <p:split orient="vert" dir="in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1000" y="2071679"/>
            <a:ext cx="8458200" cy="2571767"/>
          </a:xfrm>
        </p:spPr>
        <p:txBody>
          <a:bodyPr>
            <a:noAutofit/>
          </a:bodyPr>
          <a:lstStyle/>
          <a:p>
            <a:pPr algn="ctr"/>
            <a:r>
              <a:rPr lang="ru-RU" sz="2400" b="1" cap="all" dirty="0">
                <a:latin typeface="Times New Roman" pitchFamily="18" charset="0"/>
                <a:cs typeface="Times New Roman" pitchFamily="18" charset="0"/>
              </a:rPr>
              <a:t>Тема: «Игра как средство развитие познавательной деятельности детей младшего дошкольного возраста»</a:t>
            </a:r>
            <a:br>
              <a:rPr lang="ru-RU" sz="2400" b="1" cap="all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КУРСОВАЯ РАБОТА</a:t>
            </a:r>
            <a:br>
              <a:rPr lang="ru-RU" sz="2000" b="1" i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(направление: 44.03.01 «Педагогическое образование», </a:t>
            </a:r>
            <a:br>
              <a:rPr lang="ru-RU" sz="2000" b="1" i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профиль: «Дошкольное образование»)</a:t>
            </a:r>
            <a:br>
              <a:rPr lang="ru-RU" sz="2400" b="1" i="1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2400" b="1" i="1" dirty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1000" y="357166"/>
            <a:ext cx="8458200" cy="1143008"/>
          </a:xfrm>
        </p:spPr>
        <p:txBody>
          <a:bodyPr>
            <a:normAutofit fontScale="70000" lnSpcReduction="20000"/>
          </a:bodyPr>
          <a:lstStyle/>
          <a:p>
            <a:pPr algn="ctr"/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Министерство образования и науки Российской Федерации</a:t>
            </a:r>
            <a:br>
              <a:rPr lang="ru-RU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ФГАОУ ВПО «Северо-Восточный федеральный университет им. М.К. </a:t>
            </a:r>
            <a:r>
              <a:rPr lang="ru-RU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Аммосова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br>
              <a:rPr lang="ru-RU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Педагогический институт</a:t>
            </a:r>
            <a:br>
              <a:rPr lang="ru-RU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Кафедра дошкольного образования</a:t>
            </a:r>
            <a:br>
              <a:rPr lang="ru-RU" i="1" dirty="0">
                <a:solidFill>
                  <a:schemeClr val="tx1"/>
                </a:solidFill>
              </a:rPr>
            </a:br>
            <a:r>
              <a:rPr lang="ru-RU" dirty="0">
                <a:solidFill>
                  <a:schemeClr val="bg1"/>
                </a:solidFill>
              </a:rPr>
              <a:t> 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286000" y="4500570"/>
            <a:ext cx="6500842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Выполнил (а): студентка 3 курса</a:t>
            </a:r>
            <a:endParaRPr lang="ru-RU" sz="1600" b="1" i="1" dirty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группы З-Б-ДО-19  ПИ СВФУ</a:t>
            </a:r>
            <a:endParaRPr lang="ru-RU" sz="1600" b="1" i="1" dirty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Игнатьева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Анисия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Юрьевна </a:t>
            </a:r>
            <a:endParaRPr lang="ru-RU" sz="1600" b="1" i="1" dirty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1600" dirty="0"/>
              <a:t>Руководитель: </a:t>
            </a:r>
            <a:endParaRPr lang="ru-RU" sz="1600" b="1" i="1" dirty="0"/>
          </a:p>
          <a:p>
            <a:pPr algn="r"/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Божедонова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Анна Петровна </a:t>
            </a:r>
            <a:endParaRPr lang="ru-RU" sz="1600" b="1" i="1" dirty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доцент кафедры ДО ПИ СВФУ, к. п. н., </a:t>
            </a:r>
            <a:endParaRPr lang="ru-RU" sz="1600" b="1" i="1" dirty="0"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r"/>
            <a:endParaRPr lang="ru-RU" dirty="0"/>
          </a:p>
        </p:txBody>
      </p:sp>
      <p:pic>
        <p:nvPicPr>
          <p:cNvPr id="1026" name="Picture 2" descr="C:\Users\hp\Desktop\зеленый фон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143000" y="-657225"/>
            <a:ext cx="11430000" cy="8172450"/>
          </a:xfrm>
          <a:prstGeom prst="rect">
            <a:avLst/>
          </a:prstGeom>
          <a:noFill/>
        </p:spPr>
      </p:pic>
      <p:graphicFrame>
        <p:nvGraphicFramePr>
          <p:cNvPr id="6" name="Содержимое 3"/>
          <p:cNvGraphicFramePr>
            <a:graphicFrameLocks/>
          </p:cNvGraphicFramePr>
          <p:nvPr/>
        </p:nvGraphicFramePr>
        <p:xfrm>
          <a:off x="304800" y="1554162"/>
          <a:ext cx="8686800" cy="49466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Заголовок 1"/>
          <p:cNvSpPr txBox="1">
            <a:spLocks/>
          </p:cNvSpPr>
          <p:nvPr/>
        </p:nvSpPr>
        <p:spPr>
          <a:xfrm>
            <a:off x="304800" y="0"/>
            <a:ext cx="8686800" cy="1295400"/>
          </a:xfrm>
          <a:prstGeom prst="rect">
            <a:avLst/>
          </a:prstGeom>
        </p:spPr>
        <p:txBody>
          <a:bodyPr vert="horz" anchor="t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all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Результат исследование особенностей развития познавательной деятельности детей младшего дошкольного возраста</a:t>
            </a:r>
          </a:p>
        </p:txBody>
      </p:sp>
    </p:spTree>
  </p:cSld>
  <p:clrMapOvr>
    <a:masterClrMapping/>
  </p:clrMapOvr>
  <p:transition>
    <p:fade/>
  </p:transition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 /><Relationship Id="rId1" Type="http://schemas.openxmlformats.org/officeDocument/2006/relationships/image" Target="../media/image1.jpeg" 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2599</TotalTime>
  <Words>1607</Words>
  <Application>Microsoft Office PowerPoint</Application>
  <PresentationFormat>Экран (4:3)</PresentationFormat>
  <Paragraphs>283</Paragraphs>
  <Slides>16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Трек</vt:lpstr>
      <vt:lpstr>Тема: «Игра как средство развитие познавательной деятельности детей младшего дошкольного возраста» КУРСОВАЯ РАБОТА (направление: 44.03.01 «Педагогическое образование»,  профиль: «Дошкольное образование»)   </vt:lpstr>
      <vt:lpstr>Тема: «Игра как средство развитие познавательной деятельности детей младшего дошкольного возраста» КУРСОВАЯ РАБОТА (направление: 44.03.01 «Педагогическое образование»,  профиль: «Дошкольное образование»)   </vt:lpstr>
      <vt:lpstr>Тема: «Игра как средство развитие познавательной деятельности детей младшего дошкольного возраста» КУРСОВАЯ РАБОТА (направление: 44.03.01 «Педагогическое образование»,  профиль: «Дошкольное образование»)   </vt:lpstr>
      <vt:lpstr>Тема: «Игра как средство развитие познавательной деятельности детей младшего дошкольного возраста» КУРСОВАЯ РАБОТА (направление: 44.03.01 «Педагогическое образование»,  профиль: «Дошкольное образование»)   </vt:lpstr>
      <vt:lpstr>Тема: «Игра как средство развитие познавательной деятельности детей младшего дошкольного возраста» КУРСОВАЯ РАБОТА (направление: 44.03.01 «Педагогическое образование»,  профиль: «Дошкольное образование»)   </vt:lpstr>
      <vt:lpstr>Тема: «Игра как средство развитие познавательной деятельности детей младшего дошкольного возраста» КУРСОВАЯ РАБОТА (направление: 44.03.01 «Педагогическое образование»,  профиль: «Дошкольное образование»)   </vt:lpstr>
      <vt:lpstr>Тема: «Игра как средство развитие познавательной деятельности детей младшего дошкольного возраста» КУРСОВАЯ РАБОТА (направление: 44.03.01 «Педагогическое образование»,  профиль: «Дошкольное образование»)   </vt:lpstr>
      <vt:lpstr>Тема: «Игра как средство развитие познавательной деятельности детей младшего дошкольного возраста» КУРСОВАЯ РАБОТА (направление: 44.03.01 «Педагогическое образование»,  профиль: «Дошкольное образование»)   </vt:lpstr>
      <vt:lpstr>Тема: «Игра как средство развитие познавательной деятельности детей младшего дошкольного возраста» КУРСОВАЯ РАБОТА (направление: 44.03.01 «Педагогическое образование»,  профиль: «Дошкольное образование»)   </vt:lpstr>
      <vt:lpstr>Тема: «Игра как средство развитие познавательной деятельности детей младшего дошкольного возраста» КУРСОВАЯ РАБОТА (направление: 44.03.01 «Педагогическое образование»,  профиль: «Дошкольное образование»)   </vt:lpstr>
      <vt:lpstr>Тема: «Игра как средство развитие познавательной деятельности детей младшего дошкольного возраста» КУРСОВАЯ РАБОТА (направление: 44.03.01 «Педагогическое образование»,  профиль: «Дошкольное образование»)   </vt:lpstr>
      <vt:lpstr>Тема: «Игра как средство развитие познавательной деятельности детей младшего дошкольного возраста» КУРСОВАЯ РАБОТА (направление: 44.03.01 «Педагогическое образование»,  профиль: «Дошкольное образование»)   </vt:lpstr>
      <vt:lpstr>Тема: «Игра как средство развитие познавательной деятельности детей младшего дошкольного возраста» КУРСОВАЯ РАБОТА (направление: 44.03.01 «Педагогическое образование»,  профиль: «Дошкольное образование»)   </vt:lpstr>
      <vt:lpstr>Тема: «Игра как средство развитие познавательной деятельности детей младшего дошкольного возраста» КУРСОВАЯ РАБОТА (направление: 44.03.01 «Педагогическое образование»,  профиль: «Дошкольное образование»)   </vt:lpstr>
      <vt:lpstr>Тема: «Игра как средство развитие познавательной деятельности детей младшего дошкольного возраста» КУРСОВАЯ РАБОТА (направление: 44.03.01 «Педагогическое образование»,  профиль: «Дошкольное образование»)   </vt:lpstr>
      <vt:lpstr>Тема: «Игра как средство развитие познавательной деятельности детей младшего дошкольного возраста» КУРСОВАЯ РАБОТА (направление: 44.03.01 «Педагогическое образование»,  профиль: «Дошкольное образование»)  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Тема: «Игра как средство развитие познавательной деятельности детей младшего дошкольного возраста» КУРСОВАЯ РАБОТА (направление: 44.03.01 «Педагогическое образование»,  профиль: «Дошкольное образование»)   </dc:title>
  <dc:creator>hp</dc:creator>
  <cp:lastModifiedBy>anisiaignateva684@gmail.com</cp:lastModifiedBy>
  <cp:revision>26</cp:revision>
  <dcterms:created xsi:type="dcterms:W3CDTF">2021-11-29T04:25:33Z</dcterms:created>
  <dcterms:modified xsi:type="dcterms:W3CDTF">2022-02-20T03:25:16Z</dcterms:modified>
</cp:coreProperties>
</file>