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63" r:id="rId4"/>
    <p:sldId id="262" r:id="rId5"/>
    <p:sldId id="265" r:id="rId6"/>
    <p:sldId id="260" r:id="rId7"/>
    <p:sldId id="264" r:id="rId8"/>
    <p:sldId id="266" r:id="rId9"/>
    <p:sldId id="268" r:id="rId10"/>
    <p:sldId id="267" r:id="rId11"/>
    <p:sldId id="269" r:id="rId12"/>
    <p:sldId id="270" r:id="rId13"/>
    <p:sldId id="271" r:id="rId14"/>
    <p:sldId id="283" r:id="rId15"/>
    <p:sldId id="272" r:id="rId16"/>
    <p:sldId id="279" r:id="rId17"/>
    <p:sldId id="278" r:id="rId18"/>
    <p:sldId id="281" r:id="rId19"/>
    <p:sldId id="280" r:id="rId20"/>
    <p:sldId id="285" r:id="rId21"/>
    <p:sldId id="276" r:id="rId22"/>
    <p:sldId id="277" r:id="rId23"/>
    <p:sldId id="284"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1"/>
  </p:normalViewPr>
  <p:slideViewPr>
    <p:cSldViewPr>
      <p:cViewPr varScale="1">
        <p:scale>
          <a:sx n="110" d="100"/>
          <a:sy n="110" d="100"/>
        </p:scale>
        <p:origin x="168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F74174-ED8C-4371-B5AF-E7557A8C4584}" type="datetimeFigureOut">
              <a:rPr lang="ru-RU" smtClean="0"/>
              <a:pPr/>
              <a:t>05.02.2022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195623-9076-4EBD-B6B8-913D236CB99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10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12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14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16</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17</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21</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195623-9076-4EBD-B6B8-913D236CB990}" type="slidenum">
              <a:rPr lang="ru-RU" smtClean="0"/>
              <a:pPr/>
              <a:t>23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ds04.infourok.ru/uploads/ex/0001/00011170-e8d630ac/img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643578"/>
          </a:xfrm>
          <a:prstGeom prst="rect">
            <a:avLst/>
          </a:prstGeom>
          <a:noFill/>
        </p:spPr>
      </p:pic>
      <p:sp>
        <p:nvSpPr>
          <p:cNvPr id="6" name="Заголовок 1"/>
          <p:cNvSpPr>
            <a:spLocks noGrp="1"/>
          </p:cNvSpPr>
          <p:nvPr>
            <p:ph type="ctrTitle"/>
          </p:nvPr>
        </p:nvSpPr>
        <p:spPr>
          <a:xfrm>
            <a:off x="214282" y="5572140"/>
            <a:ext cx="8701094" cy="1112835"/>
          </a:xfrm>
        </p:spPr>
        <p:txBody>
          <a:bodyPr>
            <a:normAutofit fontScale="90000"/>
          </a:bodyPr>
          <a:lstStyle/>
          <a:p>
            <a:r>
              <a:rPr lang="ru-RU" sz="2200" dirty="0">
                <a:latin typeface="Times New Roman" pitchFamily="18" charset="0"/>
                <a:cs typeface="Times New Roman" pitchFamily="18" charset="0"/>
              </a:rPr>
              <a:t>Подготовила: </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Воспитатель  высшей квалификационной </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категории Бовина Татьяна Юрьевна </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2017-2018г.</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3"/>
          <a:srcRect/>
          <a:stretch>
            <a:fillRect/>
          </a:stretch>
        </p:blipFill>
        <p:spPr bwMode="auto">
          <a:xfrm>
            <a:off x="-33002" y="-71462"/>
            <a:ext cx="9177002" cy="6858000"/>
          </a:xfrm>
          <a:prstGeom prst="rect">
            <a:avLst/>
          </a:prstGeom>
          <a:noFill/>
        </p:spPr>
      </p:pic>
      <p:sp>
        <p:nvSpPr>
          <p:cNvPr id="6" name="Заголовок 5"/>
          <p:cNvSpPr>
            <a:spLocks noGrp="1"/>
          </p:cNvSpPr>
          <p:nvPr>
            <p:ph type="title"/>
          </p:nvPr>
        </p:nvSpPr>
        <p:spPr>
          <a:xfrm>
            <a:off x="457200" y="274638"/>
            <a:ext cx="8229600" cy="868346"/>
          </a:xfrm>
        </p:spPr>
        <p:txBody>
          <a:bodyPr/>
          <a:lstStyle/>
          <a:p>
            <a:r>
              <a:rPr lang="ru-RU" i="1"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мы</a:t>
            </a:r>
            <a:r>
              <a:rPr lang="ru-RU"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i="1"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любим</a:t>
            </a:r>
            <a:r>
              <a:rPr lang="ru-RU"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i="1"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играть.</a:t>
            </a:r>
            <a:endParaRPr lang="ru-RU" i="1" dirty="0"/>
          </a:p>
        </p:txBody>
      </p:sp>
      <p:pic>
        <p:nvPicPr>
          <p:cNvPr id="24578" name="Picture 2" descr="https://pp.userapi.com/c846416/v846416368/51e87/81HP1li-MH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071670" y="4214818"/>
            <a:ext cx="2704139" cy="2428916"/>
          </a:xfrm>
          <a:prstGeom prst="rect">
            <a:avLst/>
          </a:prstGeom>
          <a:ln>
            <a:noFill/>
          </a:ln>
          <a:effectLst>
            <a:softEdge rad="112500"/>
          </a:effectLst>
        </p:spPr>
      </p:pic>
      <p:pic>
        <p:nvPicPr>
          <p:cNvPr id="24580" name="Picture 4" descr="https://pp.userapi.com/c824500/v824500368/12a52d/rRgcIIpmrLU.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71934" y="1071546"/>
            <a:ext cx="4616999" cy="3214710"/>
          </a:xfrm>
          <a:prstGeom prst="rect">
            <a:avLst/>
          </a:prstGeom>
          <a:ln>
            <a:noFill/>
          </a:ln>
          <a:effectLst>
            <a:softEdge rad="112500"/>
          </a:effectLst>
        </p:spPr>
      </p:pic>
      <p:pic>
        <p:nvPicPr>
          <p:cNvPr id="24582" name="Picture 6" descr="https://pp.userapi.com/c846221/v846221368/54923/zDRF71QWGPk.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7158" y="1000108"/>
            <a:ext cx="3357586" cy="3214710"/>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a:xfrm>
            <a:off x="457200" y="274638"/>
            <a:ext cx="8229600" cy="796908"/>
          </a:xfrm>
        </p:spPr>
        <p:txBody>
          <a:bodyPr>
            <a:normAutofit fontScale="90000"/>
          </a:bodyPr>
          <a:lstStyle/>
          <a:p>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Р а с см а т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р</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и в а е м        ж и в о т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ы</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х</a:t>
            </a:r>
            <a:b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br>
            <a:endParaRPr lang="ru-RU" dirty="0"/>
          </a:p>
        </p:txBody>
      </p:sp>
      <p:pic>
        <p:nvPicPr>
          <p:cNvPr id="10" name="Picture 2" descr="https://pp.userapi.com/c824604/v824604724/11c9fe/vU6KlhUBaMQ.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29322" y="714356"/>
            <a:ext cx="2726804" cy="2844000"/>
          </a:xfrm>
          <a:prstGeom prst="rect">
            <a:avLst/>
          </a:prstGeom>
          <a:ln>
            <a:noFill/>
          </a:ln>
          <a:effectLst>
            <a:softEdge rad="112500"/>
          </a:effectLst>
        </p:spPr>
      </p:pic>
      <p:pic>
        <p:nvPicPr>
          <p:cNvPr id="30724" name="Picture 4" descr="https://pp.userapi.com/c834202/v834202724/10287b/xy0nYDdJ39k.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720" y="642918"/>
            <a:ext cx="3988888" cy="5364000"/>
          </a:xfrm>
          <a:prstGeom prst="rect">
            <a:avLst/>
          </a:prstGeom>
          <a:ln>
            <a:noFill/>
          </a:ln>
          <a:effectLst>
            <a:softEdge rad="112500"/>
          </a:effectLst>
        </p:spPr>
      </p:pic>
      <p:pic>
        <p:nvPicPr>
          <p:cNvPr id="12" name="Picture 2" descr="C:\Users\Samsung\Desktop\WP_20150120_10_49_09_Pr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57686" y="3571876"/>
            <a:ext cx="2587500" cy="2700000"/>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3"/>
          <a:srcRect/>
          <a:stretch>
            <a:fillRect/>
          </a:stretch>
        </p:blipFill>
        <p:spPr bwMode="auto">
          <a:xfrm>
            <a:off x="0" y="-1"/>
            <a:ext cx="9144000" cy="6858001"/>
          </a:xfrm>
          <a:prstGeom prst="rect">
            <a:avLst/>
          </a:prstGeom>
          <a:noFill/>
        </p:spPr>
      </p:pic>
      <p:pic>
        <p:nvPicPr>
          <p:cNvPr id="29698" name="Picture 2" descr="https://pp.userapi.com/c834403/v834403724/141609/at6pw57pGBg.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720" y="214290"/>
            <a:ext cx="3377730" cy="4968000"/>
          </a:xfrm>
          <a:prstGeom prst="rect">
            <a:avLst/>
          </a:prstGeom>
          <a:ln>
            <a:noFill/>
          </a:ln>
          <a:effectLst>
            <a:softEdge rad="112500"/>
          </a:effectLst>
        </p:spPr>
      </p:pic>
      <p:pic>
        <p:nvPicPr>
          <p:cNvPr id="29702" name="Picture 6" descr="https://pp.userapi.com/c824410/v824410724/143770/fYK1psDs1hM.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86182" y="285728"/>
            <a:ext cx="4895999" cy="3672000"/>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normAutofit fontScale="90000"/>
          </a:bodyPr>
          <a:lstStyle/>
          <a:p>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Д и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д</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а к т и ч е с к а я   и г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р</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а     «С о б е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р</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и  </a:t>
            </a:r>
            <a:b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b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д</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о м а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ш</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и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х</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ж и в о т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ы</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х</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endParaRPr lang="ru-RU" dirty="0"/>
          </a:p>
        </p:txBody>
      </p:sp>
      <p:pic>
        <p:nvPicPr>
          <p:cNvPr id="6" name="Picture 4" descr="C:\Users\Я\Desktop\WP_20141111_10_34_41_Pro.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00430" y="1500174"/>
            <a:ext cx="2000264" cy="5072098"/>
          </a:xfrm>
          <a:prstGeom prst="rect">
            <a:avLst/>
          </a:prstGeom>
          <a:ln>
            <a:noFill/>
          </a:ln>
          <a:effectLst>
            <a:softEdge rad="112500"/>
          </a:effectLst>
        </p:spPr>
      </p:pic>
      <p:pic>
        <p:nvPicPr>
          <p:cNvPr id="17410" name="Picture 2" descr="https://pp.userapi.com/c846122/v846122862/5aad7/jixjm-fTHHk.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034" y="1643050"/>
            <a:ext cx="2887516" cy="4464000"/>
          </a:xfrm>
          <a:prstGeom prst="rect">
            <a:avLst/>
          </a:prstGeom>
          <a:ln>
            <a:noFill/>
          </a:ln>
          <a:effectLst>
            <a:softEdge rad="112500"/>
          </a:effectLst>
        </p:spPr>
      </p:pic>
      <p:pic>
        <p:nvPicPr>
          <p:cNvPr id="17412" name="Picture 4" descr="https://pp.userapi.com/c845321/v845321862/5c25f/NJfaMY5_oeE.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29256" y="1571612"/>
            <a:ext cx="3378648" cy="4032000"/>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3"/>
          <a:srcRect/>
          <a:stretch>
            <a:fillRect/>
          </a:stretch>
        </p:blipFill>
        <p:spPr bwMode="auto">
          <a:xfrm>
            <a:off x="0" y="285728"/>
            <a:ext cx="9144000" cy="6858001"/>
          </a:xfrm>
          <a:prstGeom prst="rect">
            <a:avLst/>
          </a:prstGeom>
          <a:noFill/>
        </p:spPr>
      </p:pic>
      <p:pic>
        <p:nvPicPr>
          <p:cNvPr id="3" name="Picture 4" descr="C:\Users\Samsung\Desktop\WP_20150113_10_58_42_Pr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1643058" y="2643166"/>
            <a:ext cx="6143636" cy="2000264"/>
          </a:xfrm>
          <a:prstGeom prst="rect">
            <a:avLst/>
          </a:prstGeom>
          <a:ln>
            <a:noFill/>
          </a:ln>
          <a:effectLst>
            <a:softEdge rad="112500"/>
          </a:effectLst>
        </p:spPr>
      </p:pic>
      <p:pic>
        <p:nvPicPr>
          <p:cNvPr id="16386" name="Picture 2" descr="https://pp.userapi.com/c846219/v846219862/58ce3/NGEjAvCcedc.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720" y="642918"/>
            <a:ext cx="3395633" cy="5796000"/>
          </a:xfrm>
          <a:prstGeom prst="rect">
            <a:avLst/>
          </a:prstGeom>
          <a:ln>
            <a:noFill/>
          </a:ln>
          <a:effectLst>
            <a:softEdge rad="112500"/>
          </a:effectLst>
        </p:spPr>
      </p:pic>
      <p:pic>
        <p:nvPicPr>
          <p:cNvPr id="16388" name="Picture 4" descr="https://pp.userapi.com/c830609/v830609862/102520/aGndA1w2L6A.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15008" y="714356"/>
            <a:ext cx="3083419" cy="4788000"/>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normAutofit fontScale="90000"/>
          </a:bodyPr>
          <a:lstStyle/>
          <a:p>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Д и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д</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а к т и ч е с к а я   и г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р</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а   </a:t>
            </a:r>
            <a:b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b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  К т о  ч е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й</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м а л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ы</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ш</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  »</a:t>
            </a:r>
            <a:endParaRPr lang="ru-RU" dirty="0"/>
          </a:p>
        </p:txBody>
      </p:sp>
      <p:pic>
        <p:nvPicPr>
          <p:cNvPr id="27650" name="Picture 2" descr="https://sun1-18.userapi.com/c830400/v830400724/103d46/rZUZSIyFmNI.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1428736"/>
            <a:ext cx="3458160" cy="4716000"/>
          </a:xfrm>
          <a:prstGeom prst="rect">
            <a:avLst/>
          </a:prstGeom>
          <a:ln>
            <a:noFill/>
          </a:ln>
          <a:effectLst>
            <a:softEdge rad="112500"/>
          </a:effectLst>
        </p:spPr>
      </p:pic>
      <p:pic>
        <p:nvPicPr>
          <p:cNvPr id="27652" name="Picture 4" descr="https://pp.userapi.com/c845323/v845323724/5a7f8/19IIZfIBUx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14810" y="1500174"/>
            <a:ext cx="4319999" cy="3240000"/>
          </a:xfrm>
          <a:prstGeom prst="rect">
            <a:avLst/>
          </a:prstGeom>
          <a:ln>
            <a:noFill/>
          </a:ln>
          <a:effectLst>
            <a:softEdge rad="1125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4" name="Заголовок 3"/>
          <p:cNvSpPr>
            <a:spLocks noGrp="1"/>
          </p:cNvSpPr>
          <p:nvPr>
            <p:ph type="ctrTitle"/>
          </p:nvPr>
        </p:nvSpPr>
        <p:spPr>
          <a:xfrm>
            <a:off x="785786" y="214290"/>
            <a:ext cx="7772400" cy="1470025"/>
          </a:xfrm>
        </p:spPr>
        <p:txBody>
          <a:bodyPr>
            <a:normAutofit/>
          </a:bodyPr>
          <a:lstStyle/>
          <a:p>
            <a:r>
              <a:rPr lang="ru-RU"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t>мы   любим   заниматься</a:t>
            </a:r>
            <a:br>
              <a:rPr lang="ru-RU" kern="10" spc="-200" dirty="0">
                <a:ln w="12700">
                  <a:solidFill>
                    <a:srgbClr val="000099"/>
                  </a:solidFill>
                  <a:round/>
                  <a:headEnd/>
                  <a:tailEnd/>
                </a:ln>
                <a:solidFill>
                  <a:srgbClr val="33CCFF"/>
                </a:solidFill>
                <a:effectLst>
                  <a:outerShdw dist="125724" dir="18900000" algn="ctr" rotWithShape="0">
                    <a:srgbClr val="000099"/>
                  </a:outerShdw>
                </a:effectLst>
                <a:latin typeface="Impact"/>
              </a:rPr>
            </a:br>
            <a:endParaRPr lang="ru-RU" dirty="0"/>
          </a:p>
        </p:txBody>
      </p:sp>
      <p:sp>
        <p:nvSpPr>
          <p:cNvPr id="6" name="Подзаголовок 5"/>
          <p:cNvSpPr>
            <a:spLocks noGrp="1"/>
          </p:cNvSpPr>
          <p:nvPr>
            <p:ph type="subTitle" idx="1"/>
          </p:nvPr>
        </p:nvSpPr>
        <p:spPr>
          <a:xfrm>
            <a:off x="1357290" y="928672"/>
            <a:ext cx="6400800" cy="1093560"/>
          </a:xfrm>
        </p:spPr>
        <p:txBody>
          <a:bodyPr/>
          <a:lstStyle/>
          <a:p>
            <a:r>
              <a:rPr lang="ru-RU" b="1" spc="300" dirty="0">
                <a:ln w="1270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60007" dist="200025" dir="15000000" sy="30000" kx="-1800000" algn="bl" rotWithShape="0">
                    <a:prstClr val="black">
                      <a:alpha val="32000"/>
                    </a:prstClr>
                  </a:outerShdw>
                </a:effectLst>
              </a:rPr>
              <a:t>Аппликация</a:t>
            </a:r>
            <a:r>
              <a:rPr lang="ru-RU" dirty="0">
                <a:ln w="11430" cmpd="sng">
                  <a:solidFill>
                    <a:schemeClr val="tx2">
                      <a:lumMod val="60000"/>
                      <a:lumOff val="40000"/>
                    </a:schemeClr>
                  </a:solidFill>
                  <a:prstDash val="solid"/>
                  <a:miter lim="800000"/>
                </a:ln>
                <a:effectLst>
                  <a:outerShdw blurRad="60007" dist="200025" dir="15000000" sy="30000" kx="-1800000" algn="bl" rotWithShape="0">
                    <a:prstClr val="black">
                      <a:alpha val="32000"/>
                    </a:prstClr>
                  </a:outerShdw>
                </a:effectLst>
              </a:rPr>
              <a:t> </a:t>
            </a:r>
          </a:p>
          <a:p>
            <a:r>
              <a:rPr lang="ru-RU" sz="2000" dirty="0">
                <a:ln w="11430" cmpd="sng">
                  <a:solidFill>
                    <a:srgbClr val="00B0F0"/>
                  </a:solidFill>
                  <a:prstDash val="solid"/>
                  <a:miter lim="800000"/>
                </a:ln>
              </a:rPr>
              <a:t>(Лебедь)</a:t>
            </a:r>
          </a:p>
        </p:txBody>
      </p:sp>
      <p:pic>
        <p:nvPicPr>
          <p:cNvPr id="39938" name="Picture 2" descr="https://pp.userapi.com/c844321/v844321322/5bd04/irDuTZUflBg.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034" y="2000240"/>
            <a:ext cx="3041581" cy="3636000"/>
          </a:xfrm>
          <a:prstGeom prst="rect">
            <a:avLst/>
          </a:prstGeom>
          <a:ln>
            <a:noFill/>
          </a:ln>
          <a:effectLst>
            <a:softEdge rad="112500"/>
          </a:effectLst>
        </p:spPr>
      </p:pic>
      <p:pic>
        <p:nvPicPr>
          <p:cNvPr id="39940" name="Picture 4" descr="https://pp.userapi.com/c824203/v824203322/13fa60/0_65CnVWX6I.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14744" y="2143116"/>
            <a:ext cx="4970029" cy="2160000"/>
          </a:xfrm>
          <a:prstGeom prst="rect">
            <a:avLst/>
          </a:prstGeom>
          <a:ln>
            <a:noFill/>
          </a:ln>
          <a:effectLst>
            <a:softEdge rad="112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3"/>
          <a:srcRect/>
          <a:stretch>
            <a:fillRect/>
          </a:stretch>
        </p:blipFill>
        <p:spPr bwMode="auto">
          <a:xfrm>
            <a:off x="0" y="0"/>
            <a:ext cx="9144000" cy="6858001"/>
          </a:xfrm>
          <a:prstGeom prst="rect">
            <a:avLst/>
          </a:prstGeom>
          <a:noFill/>
        </p:spPr>
      </p:pic>
      <p:sp>
        <p:nvSpPr>
          <p:cNvPr id="3" name="Заголовок 2"/>
          <p:cNvSpPr>
            <a:spLocks noGrp="1"/>
          </p:cNvSpPr>
          <p:nvPr>
            <p:ph type="title"/>
          </p:nvPr>
        </p:nvSpPr>
        <p:spPr/>
        <p:txBody>
          <a:bodyPr>
            <a:normAutofit fontScale="90000"/>
          </a:bodyPr>
          <a:lstStyle/>
          <a:p>
            <a:r>
              <a:rPr lang="ru-RU" b="1" dirty="0">
                <a:ln>
                  <a:solidFill>
                    <a:srgbClr val="00B0F0"/>
                  </a:solidFill>
                </a:ln>
                <a:effectLst>
                  <a:outerShdw blurRad="60007" dist="310007" dir="7680000" sy="30000" kx="1300200" algn="ctr" rotWithShape="0">
                    <a:prstClr val="black">
                      <a:alpha val="32000"/>
                    </a:prstClr>
                  </a:outerShdw>
                </a:effectLst>
              </a:rPr>
              <a:t>«Домик для собачки»</a:t>
            </a:r>
            <a:r>
              <a:rPr lang="ru-RU" b="1" dirty="0"/>
              <a:t> </a:t>
            </a:r>
            <a:br>
              <a:rPr lang="ru-RU" dirty="0"/>
            </a:br>
            <a:endParaRPr lang="ru-RU" dirty="0"/>
          </a:p>
        </p:txBody>
      </p:sp>
      <p:pic>
        <p:nvPicPr>
          <p:cNvPr id="40962" name="Picture 2" descr="https://pp.userapi.com/c847123/v847123322/53972/Xfv1drRYfr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8596" y="928670"/>
            <a:ext cx="2796381" cy="4320000"/>
          </a:xfrm>
          <a:prstGeom prst="rect">
            <a:avLst/>
          </a:prstGeom>
          <a:ln>
            <a:noFill/>
          </a:ln>
          <a:effectLst>
            <a:softEdge rad="112500"/>
          </a:effectLst>
        </p:spPr>
      </p:pic>
      <p:pic>
        <p:nvPicPr>
          <p:cNvPr id="40964" name="Picture 4" descr="https://pp.userapi.com/c824603/v824603322/1230d2/JcwYlMs8o7g.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0" y="857232"/>
            <a:ext cx="3941999" cy="3303518"/>
          </a:xfrm>
          <a:prstGeom prst="rect">
            <a:avLst/>
          </a:prstGeom>
          <a:ln>
            <a:noFill/>
          </a:ln>
          <a:effectLst>
            <a:softEdge rad="112500"/>
          </a:effectLst>
        </p:spPr>
      </p:pic>
      <p:pic>
        <p:nvPicPr>
          <p:cNvPr id="40966" name="Picture 6" descr="https://pp.userapi.com/c845219/v845219322/59c40/Rnem1kzDGiA.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57554" y="4286256"/>
            <a:ext cx="4017531" cy="2268000"/>
          </a:xfrm>
          <a:prstGeom prst="rect">
            <a:avLst/>
          </a:prstGeom>
          <a:ln>
            <a:noFill/>
          </a:ln>
          <a:effectLst>
            <a:softEdge rad="112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ln>
            <a:noFill/>
          </a:ln>
          <a:effectLst>
            <a:softEdge rad="112500"/>
          </a:effectLst>
        </p:spPr>
      </p:pic>
      <p:sp>
        <p:nvSpPr>
          <p:cNvPr id="3" name="Заголовок 2"/>
          <p:cNvSpPr>
            <a:spLocks noGrp="1"/>
          </p:cNvSpPr>
          <p:nvPr>
            <p:ph type="ctrTitle"/>
          </p:nvPr>
        </p:nvSpPr>
        <p:spPr>
          <a:xfrm>
            <a:off x="785786" y="1"/>
            <a:ext cx="7772400" cy="1000107"/>
          </a:xfrm>
        </p:spPr>
        <p:txBody>
          <a:bodyPr/>
          <a:lstStyle/>
          <a:p>
            <a:r>
              <a:rPr lang="ru-RU" b="1" spc="300" dirty="0">
                <a:ln w="1270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60007" dist="200025" dir="15000000" sy="30000" kx="-1800000" algn="bl" rotWithShape="0">
                    <a:prstClr val="black">
                      <a:alpha val="32000"/>
                    </a:prstClr>
                  </a:outerShdw>
                </a:effectLst>
              </a:rPr>
              <a:t>Рисование</a:t>
            </a:r>
            <a:endParaRPr lang="ru-RU" dirty="0"/>
          </a:p>
        </p:txBody>
      </p:sp>
      <p:sp>
        <p:nvSpPr>
          <p:cNvPr id="4" name="Подзаголовок 3"/>
          <p:cNvSpPr>
            <a:spLocks noGrp="1"/>
          </p:cNvSpPr>
          <p:nvPr>
            <p:ph type="subTitle" idx="1"/>
          </p:nvPr>
        </p:nvSpPr>
        <p:spPr>
          <a:xfrm>
            <a:off x="571472" y="785794"/>
            <a:ext cx="7929618" cy="571504"/>
          </a:xfrm>
        </p:spPr>
        <p:txBody>
          <a:bodyPr>
            <a:normAutofit lnSpcReduction="10000"/>
          </a:bodyPr>
          <a:lstStyle/>
          <a:p>
            <a:r>
              <a:rPr lang="ru-RU" dirty="0">
                <a:solidFill>
                  <a:srgbClr val="00B0F0"/>
                </a:solidFill>
                <a:effectLst>
                  <a:outerShdw blurRad="60007" dist="310007" dir="7680000" sy="30000" kx="1300200" algn="ctr" rotWithShape="0">
                    <a:prstClr val="black">
                      <a:alpha val="32000"/>
                    </a:prstClr>
                  </a:outerShdw>
                </a:effectLst>
              </a:rPr>
              <a:t>«</a:t>
            </a:r>
            <a:r>
              <a:rPr lang="ru-RU" b="1" dirty="0">
                <a:solidFill>
                  <a:srgbClr val="00B0F0"/>
                </a:solidFill>
                <a:effectLst>
                  <a:outerShdw blurRad="60007" dist="310007" dir="7680000" sy="30000" kx="1300200" algn="ctr" rotWithShape="0">
                    <a:prstClr val="black">
                      <a:alpha val="32000"/>
                    </a:prstClr>
                  </a:outerShdw>
                </a:effectLst>
              </a:rPr>
              <a:t>Поможем собачке Жучке найти друзей</a:t>
            </a:r>
            <a:r>
              <a:rPr lang="ru-RU" dirty="0">
                <a:solidFill>
                  <a:srgbClr val="00B0F0"/>
                </a:solidFill>
                <a:effectLst>
                  <a:outerShdw blurRad="60007" dist="310007" dir="7680000" sy="30000" kx="1300200" algn="ctr" rotWithShape="0">
                    <a:prstClr val="black">
                      <a:alpha val="32000"/>
                    </a:prstClr>
                  </a:outerShdw>
                </a:effectLst>
              </a:rPr>
              <a:t>» </a:t>
            </a:r>
            <a:endParaRPr lang="ru-RU" dirty="0">
              <a:ln w="11430" cmpd="sng">
                <a:solidFill>
                  <a:srgbClr val="00B0F0"/>
                </a:solidFill>
                <a:prstDash val="solid"/>
                <a:miter lim="800000"/>
              </a:ln>
              <a:solidFill>
                <a:srgbClr val="00B0F0"/>
              </a:solidFill>
            </a:endParaRPr>
          </a:p>
          <a:p>
            <a:endParaRPr lang="ru-RU" dirty="0"/>
          </a:p>
        </p:txBody>
      </p:sp>
      <p:pic>
        <p:nvPicPr>
          <p:cNvPr id="37890" name="Picture 2" descr="https://sun1-18.userapi.com/c840629/v840629322/82cf3/gLQR6Xy7nZY.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472" y="1357298"/>
            <a:ext cx="3500537" cy="3780000"/>
          </a:xfrm>
          <a:prstGeom prst="rect">
            <a:avLst/>
          </a:prstGeom>
          <a:ln>
            <a:noFill/>
          </a:ln>
          <a:effectLst>
            <a:softEdge rad="112500"/>
          </a:effectLst>
        </p:spPr>
      </p:pic>
      <p:pic>
        <p:nvPicPr>
          <p:cNvPr id="37892" name="Picture 4" descr="https://pp.userapi.com/c846017/v846017322/528cd/lRQSFlbvqjw.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57818" y="1214422"/>
            <a:ext cx="2964933" cy="3780000"/>
          </a:xfrm>
          <a:prstGeom prst="rect">
            <a:avLst/>
          </a:prstGeom>
          <a:ln>
            <a:noFill/>
          </a:ln>
          <a:effectLst>
            <a:softEdge rad="112500"/>
          </a:effectLst>
        </p:spPr>
      </p:pic>
      <p:pic>
        <p:nvPicPr>
          <p:cNvPr id="37894" name="Picture 6" descr="https://pp.userapi.com/c847217/v847217322/5307f/HFPonYn693s.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571472" y="4786322"/>
            <a:ext cx="5214974" cy="17066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Заголовок 2"/>
          <p:cNvSpPr>
            <a:spLocks noGrp="1"/>
          </p:cNvSpPr>
          <p:nvPr>
            <p:ph type="title"/>
          </p:nvPr>
        </p:nvSpPr>
        <p:spPr/>
        <p:txBody>
          <a:bodyPr/>
          <a:lstStyle/>
          <a:p>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М а к е т    с к о т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о г о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д</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в о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р</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а  .</a:t>
            </a:r>
            <a:endParaRPr lang="ru-RU" dirty="0"/>
          </a:p>
        </p:txBody>
      </p:sp>
      <p:pic>
        <p:nvPicPr>
          <p:cNvPr id="6146" name="Picture 2" descr="https://pp.userapi.com/c824701/v824701390/13d48f/iHohfiEmqoM.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1285860"/>
            <a:ext cx="6719999" cy="4500594"/>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myslide.ru/documents_4/ff87ffb396cbc97aea74dfae947ed552/img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46082" name="Picture 2" descr="https://pp.userapi.com/c845016/v845016390/5f3e0/h5YZM_nb0Cc.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596" y="285728"/>
            <a:ext cx="6343042" cy="6228000"/>
          </a:xfrm>
          <a:prstGeom prst="rect">
            <a:avLst/>
          </a:prstGeom>
          <a:ln>
            <a:noFill/>
          </a:ln>
          <a:effectLst>
            <a:softEdge rad="11250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3"/>
          <a:srcRect/>
          <a:stretch>
            <a:fillRect/>
          </a:stretch>
        </p:blipFill>
        <p:spPr bwMode="auto">
          <a:xfrm>
            <a:off x="0" y="0"/>
            <a:ext cx="9144000" cy="6858001"/>
          </a:xfrm>
          <a:prstGeom prst="rect">
            <a:avLst/>
          </a:prstGeom>
          <a:noFill/>
        </p:spPr>
      </p:pic>
      <p:sp>
        <p:nvSpPr>
          <p:cNvPr id="6" name="Заголовок 4"/>
          <p:cNvSpPr>
            <a:spLocks noGrp="1"/>
          </p:cNvSpPr>
          <p:nvPr>
            <p:ph type="title"/>
          </p:nvPr>
        </p:nvSpPr>
        <p:spPr>
          <a:xfrm>
            <a:off x="357158" y="274638"/>
            <a:ext cx="8329642" cy="1143000"/>
          </a:xfrm>
        </p:spPr>
        <p:txBody>
          <a:bodyPr/>
          <a:lstStyle/>
          <a:p>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Л е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п</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б у к   «  До м а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ш</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и е   ж и в о т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н</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a:t>
            </a:r>
            <a:r>
              <a:rPr lang="ru-RU" kern="10" spc="-360" dirty="0" err="1">
                <a:ln w="12700">
                  <a:solidFill>
                    <a:srgbClr val="000099"/>
                  </a:solidFill>
                  <a:round/>
                  <a:headEnd/>
                  <a:tailEnd/>
                </a:ln>
                <a:solidFill>
                  <a:srgbClr val="33CCFF"/>
                </a:solidFill>
                <a:effectLst>
                  <a:outerShdw dist="125724" dir="18900000" algn="ctr" rotWithShape="0">
                    <a:srgbClr val="000099"/>
                  </a:outerShdw>
                </a:effectLst>
                <a:latin typeface="Impact"/>
              </a:rPr>
              <a:t>ы</a:t>
            </a:r>
            <a:r>
              <a:rPr lang="ru-RU"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 е  »</a:t>
            </a:r>
            <a:endParaRPr lang="ru-RU" dirty="0"/>
          </a:p>
        </p:txBody>
      </p:sp>
      <p:pic>
        <p:nvPicPr>
          <p:cNvPr id="43010" name="Picture 2" descr="https://i.mycdn.me/image?id=857740391911&amp;t=3&amp;plc=WEB&amp;tkn=*ebXf_wlOWclFI4m_bOQ2mv8eV5M"/>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4282" y="1214422"/>
            <a:ext cx="3929090" cy="4788000"/>
          </a:xfrm>
          <a:prstGeom prst="rect">
            <a:avLst/>
          </a:prstGeom>
          <a:ln>
            <a:noFill/>
          </a:ln>
          <a:effectLst>
            <a:softEdge rad="112500"/>
          </a:effectLst>
        </p:spPr>
      </p:pic>
      <p:pic>
        <p:nvPicPr>
          <p:cNvPr id="43012" name="Picture 4" descr="https://i.mycdn.me/image?id=857740390887&amp;t=3&amp;plc=WEB&amp;tkn=*nCXpcJbIGP52Hm8BIK3mglizMO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43372" y="1428736"/>
            <a:ext cx="4709222" cy="3600000"/>
          </a:xfrm>
          <a:prstGeom prst="rect">
            <a:avLst/>
          </a:prstGeom>
          <a:ln>
            <a:noFill/>
          </a:ln>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41986" name="Picture 2" descr="https://i.mycdn.me/image?id=857740389095&amp;t=3&amp;plc=WEB&amp;tkn=*VJSvRWMJDYnHg-vLPRvcBxldXD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720" y="214290"/>
            <a:ext cx="4357715" cy="3429024"/>
          </a:xfrm>
          <a:prstGeom prst="rect">
            <a:avLst/>
          </a:prstGeom>
          <a:ln>
            <a:noFill/>
          </a:ln>
          <a:effectLst>
            <a:softEdge rad="112500"/>
          </a:effectLst>
        </p:spPr>
      </p:pic>
      <p:pic>
        <p:nvPicPr>
          <p:cNvPr id="41988" name="Picture 4" descr="https://i.mycdn.me/image?id=857740389351&amp;t=3&amp;plc=WEB&amp;tkn=*y1iTVAd9mfR5rh0XCWvMTgrPnl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7752" y="214290"/>
            <a:ext cx="3643339" cy="3429024"/>
          </a:xfrm>
          <a:prstGeom prst="rect">
            <a:avLst/>
          </a:prstGeom>
          <a:ln>
            <a:noFill/>
          </a:ln>
          <a:effectLst>
            <a:softEdge rad="112500"/>
          </a:effectLst>
        </p:spPr>
      </p:pic>
      <p:pic>
        <p:nvPicPr>
          <p:cNvPr id="41990" name="Picture 6" descr="https://i.mycdn.me/image?id=857740389863&amp;t=3&amp;plc=WEB&amp;tkn=*A4RsGN6yPZiZ2ixXN5dmEv8ydB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4282" y="3643314"/>
            <a:ext cx="6715172" cy="2928958"/>
          </a:xfrm>
          <a:prstGeom prst="rect">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ds03.infourok.ru/uploads/ex/018a/0001af39-f6a7cc10/7/img5.jpg"/>
          <p:cNvPicPr>
            <a:picLocks noChangeAspect="1" noChangeArrowheads="1"/>
          </p:cNvPicPr>
          <p:nvPr/>
        </p:nvPicPr>
        <p:blipFill>
          <a:blip r:embed="rId3"/>
          <a:srcRect/>
          <a:stretch>
            <a:fillRect/>
          </a:stretch>
        </p:blipFill>
        <p:spPr bwMode="auto">
          <a:xfrm>
            <a:off x="0" y="0"/>
            <a:ext cx="9144000" cy="6858001"/>
          </a:xfrm>
          <a:prstGeom prst="rect">
            <a:avLst/>
          </a:prstGeom>
          <a:noFill/>
        </p:spPr>
      </p:pic>
      <p:sp>
        <p:nvSpPr>
          <p:cNvPr id="6" name="Заголовок 5"/>
          <p:cNvSpPr>
            <a:spLocks noGrp="1"/>
          </p:cNvSpPr>
          <p:nvPr>
            <p:ph type="title"/>
          </p:nvPr>
        </p:nvSpPr>
        <p:spPr>
          <a:xfrm>
            <a:off x="285720" y="1000108"/>
            <a:ext cx="8572560" cy="1785950"/>
          </a:xfrm>
        </p:spPr>
        <p:txBody>
          <a:bodyPr>
            <a:prstTxWarp prst="textChevron">
              <a:avLst/>
            </a:prstTxWarp>
            <a:normAutofit/>
          </a:bodyPr>
          <a:lstStyle/>
          <a:p>
            <a:r>
              <a:rPr lang="ru-RU" dirty="0">
                <a:ln>
                  <a:solidFill>
                    <a:srgbClr val="002060"/>
                  </a:solidFill>
                </a:ln>
                <a:solidFill>
                  <a:srgbClr val="FF0000"/>
                </a:solidFill>
                <a:effectLst>
                  <a:glow rad="139700">
                    <a:schemeClr val="accent5">
                      <a:satMod val="175000"/>
                      <a:alpha val="40000"/>
                    </a:schemeClr>
                  </a:glow>
                  <a:outerShdw blurRad="60007" dist="310007" dir="7680000" sy="30000" kx="1300200" algn="ctr" rotWithShape="0">
                    <a:prstClr val="black">
                      <a:alpha val="32000"/>
                    </a:prstClr>
                  </a:outerShdw>
                </a:effectLst>
              </a:rPr>
              <a:t>Спасибо за 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1025" name="Rectangle 1"/>
          <p:cNvSpPr>
            <a:spLocks noChangeArrowheads="1"/>
          </p:cNvSpPr>
          <p:nvPr/>
        </p:nvSpPr>
        <p:spPr bwMode="auto">
          <a:xfrm>
            <a:off x="500034" y="357166"/>
            <a:ext cx="8001056"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Тип проекта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познавательно-творческий. </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Участники проекта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воспитатель, родители, дети 3-4 лет. </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Продолжительность проекта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–1.10.2017 - 31.05.2018</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Проблема. </a:t>
            </a:r>
            <a:endParaRPr kumimoji="0" lang="ru-RU" sz="1400" b="0" i="0" u="none" strike="noStrike" cap="none" normalizeH="0" baseline="0" dirty="0">
              <a:ln>
                <a:noFill/>
              </a:ln>
              <a:solidFill>
                <a:schemeClr val="tx1"/>
              </a:solidFill>
              <a:effectLst/>
              <a:latin typeface="Arial" pitchFamily="34" charset="0"/>
              <a:cs typeface="Arial" pitchFamily="34" charset="0"/>
            </a:endParaRPr>
          </a:p>
          <a:p>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Рассматривая картинки о домашних животных, дети не смогли ответить на вопросы: «Как называют детёнышей животных?», «Кто где живёт?», «Кто за ними ухаживает?», «Чем питаются?», «Какую пользу они приносят человеку?» Дети не имели достаточных знаний. Чтобы ответить на эти вопросы мы решили провести проект «Домашние животные»</a:t>
            </a:r>
          </a:p>
          <a:p>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lang="ru-RU" sz="1400" b="1" dirty="0">
                <a:latin typeface="Times New Roman" pitchFamily="18" charset="0"/>
                <a:cs typeface="Times New Roman" pitchFamily="18" charset="0"/>
              </a:rPr>
              <a:t>Актуальность </a:t>
            </a:r>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В настоящее время не все имеют возможность держать домашних животных в доме. А любовь к животным у детей нужно воспитывать с раннего возраста. Поэтому проект позволяет расширять знания у детей о животных, содержащихся в домашних условиях и о их содержании. Экологическое воспитание формирует поведение и ответственность детей за природу. А животные – это первый источник знаний о природе. На основе представлений о животных, ребенок учится видеть взаимосвязь в природе и соответствующе действовать.</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pic>
        <p:nvPicPr>
          <p:cNvPr id="1028" name="Picture 4" descr="http://dolgojiteli.ru/media/lechenie-nog/allergija-na-kozhe-nog-lechenie_2_1.jpeg"/>
          <p:cNvPicPr>
            <a:picLocks noChangeAspect="1" noChangeArrowheads="1"/>
          </p:cNvPicPr>
          <p:nvPr/>
        </p:nvPicPr>
        <p:blipFill>
          <a:blip r:embed="rId3"/>
          <a:srcRect/>
          <a:stretch>
            <a:fillRect/>
          </a:stretch>
        </p:blipFill>
        <p:spPr bwMode="auto">
          <a:xfrm>
            <a:off x="1000100" y="4500570"/>
            <a:ext cx="3810000" cy="17811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ds03.infourok.ru/uploads/ex/018a/0001af39-f6a7cc10/7/img5.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049" name="Rectangle 1"/>
          <p:cNvSpPr>
            <a:spLocks noChangeArrowheads="1"/>
          </p:cNvSpPr>
          <p:nvPr/>
        </p:nvSpPr>
        <p:spPr bwMode="auto">
          <a:xfrm>
            <a:off x="428596" y="357166"/>
            <a:ext cx="8215370"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Цель проекта: </a:t>
            </a:r>
            <a:r>
              <a:rPr kumimoji="0" lang="ru-RU"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Формировать знания детей о домашних животных.</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Задачи проекта: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формировать умение слушать художественные произведения, запоминать небольшие стишки, отгадывать загадки.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развивать у детей интерес к устному народному творчеству, русским народным сказкам о домашних животных.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формировать навык действовать сообща, умение играть в коллективе;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активизировать познавательно-исследовательскую деятельность детей, родителей и педагогов;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воспитывать у детей любознательность и чувство сопереживания к живым существам.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Ожидаемый результат.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У детей будет сформулировано понятие домашние животные. Дети будут правильно называть животных и их детёнышей. Знать чем они питаются. Как надо за ними ухаживать. Какую пользу они приносят людям.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Повысится познавательный интерес к животным, появится желание заботиться о них.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Расширятся коммуникативные и творческие способности детей. Обогатится словарный запас детей.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Vrinda" pitchFamily="34" charset="0"/>
                <a:ea typeface="Calibri" pitchFamily="34" charset="0"/>
                <a:cs typeface="Vrinda" pitchFamily="34" charset="0"/>
              </a:rPr>
              <a:t>-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Родители станут участниками образовательного процесса.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pic>
        <p:nvPicPr>
          <p:cNvPr id="2051" name="Picture 3" descr="http://kiddybook.ru/images/p040_1_02.jpg"/>
          <p:cNvPicPr>
            <a:picLocks noChangeAspect="1" noChangeArrowheads="1"/>
          </p:cNvPicPr>
          <p:nvPr/>
        </p:nvPicPr>
        <p:blipFill>
          <a:blip r:embed="rId3"/>
          <a:srcRect/>
          <a:stretch>
            <a:fillRect/>
          </a:stretch>
        </p:blipFill>
        <p:spPr bwMode="auto">
          <a:xfrm>
            <a:off x="1071538" y="4000504"/>
            <a:ext cx="3810000" cy="2514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142852"/>
            <a:ext cx="9144000" cy="6858001"/>
          </a:xfrm>
          <a:prstGeom prst="rect">
            <a:avLst/>
          </a:prstGeom>
          <a:noFill/>
        </p:spPr>
      </p:pic>
      <p:sp>
        <p:nvSpPr>
          <p:cNvPr id="21505" name="Rectangle 1"/>
          <p:cNvSpPr>
            <a:spLocks noChangeArrowheads="1"/>
          </p:cNvSpPr>
          <p:nvPr/>
        </p:nvSpPr>
        <p:spPr bwMode="auto">
          <a:xfrm>
            <a:off x="357158" y="285728"/>
            <a:ext cx="578647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1-ый этап – Подготовительный.</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 Подбор методической литературы по теме проекта.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2. Подбор художественной литературы, загадок, стихов по теме «Домашние животные».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3. Подбор наглядно-дидактических пособий, демонстрационного материала, набор игрушек домашних животных.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4. Привлечь родителей к работе над проектом: изготовление макета «Домашние животные».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pic>
        <p:nvPicPr>
          <p:cNvPr id="7" name="Рисунок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86512" y="357166"/>
            <a:ext cx="244951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descr="http://static.my-shop.ru/product/2/204/2037674.jpg"/>
          <p:cNvPicPr>
            <a:picLocks noChangeAspect="1" noChangeArrowheads="1"/>
          </p:cNvPicPr>
          <p:nvPr/>
        </p:nvPicPr>
        <p:blipFill>
          <a:blip r:embed="rId4"/>
          <a:srcRect/>
          <a:stretch>
            <a:fillRect/>
          </a:stretch>
        </p:blipFill>
        <p:spPr bwMode="auto">
          <a:xfrm>
            <a:off x="428596" y="3143248"/>
            <a:ext cx="2357454" cy="324326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4097" name="Rectangle 1"/>
          <p:cNvSpPr>
            <a:spLocks noChangeArrowheads="1"/>
          </p:cNvSpPr>
          <p:nvPr/>
        </p:nvSpPr>
        <p:spPr bwMode="auto">
          <a:xfrm>
            <a:off x="285720" y="175846"/>
            <a:ext cx="8501122"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2-й этап – практический.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Реализация проекта.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Проведение с детьми НОД по теме проекта.</a:t>
            </a:r>
          </a:p>
          <a:p>
            <a:r>
              <a:rPr lang="ru-RU" sz="1400" b="1" dirty="0"/>
              <a:t>Познание</a:t>
            </a:r>
            <a:r>
              <a:rPr lang="ru-RU" sz="1400" dirty="0"/>
              <a:t>. </a:t>
            </a:r>
          </a:p>
          <a:p>
            <a:r>
              <a:rPr lang="ru-RU" sz="1400" b="1" dirty="0"/>
              <a:t>Тема: «Домашние животные и их </a:t>
            </a:r>
            <a:r>
              <a:rPr lang="ru-RU" sz="1400" b="1" dirty="0" err="1"/>
              <a:t>детѐныши</a:t>
            </a:r>
            <a:r>
              <a:rPr lang="ru-RU" sz="1400" b="1" dirty="0"/>
              <a:t>». </a:t>
            </a:r>
            <a:endParaRPr lang="ru-RU" sz="1400" dirty="0"/>
          </a:p>
          <a:p>
            <a:r>
              <a:rPr lang="ru-RU" sz="1400" b="1" dirty="0"/>
              <a:t>Цели: </a:t>
            </a:r>
            <a:r>
              <a:rPr lang="ru-RU" sz="1400" dirty="0"/>
              <a:t>Расширить представления детей о домашних животных и их </a:t>
            </a:r>
            <a:r>
              <a:rPr lang="ru-RU" sz="1400" dirty="0" err="1"/>
              <a:t>детѐнышах</a:t>
            </a:r>
            <a:r>
              <a:rPr lang="ru-RU" sz="1400" dirty="0"/>
              <a:t>. Уметь различать разных животных по характерным особенностям. Обогащать представления детей о поведении, питании домашних животных. Познакомить с ролью взрослого по уходу за домашними животными. Развивать эмоциональную отзывчивость.</a:t>
            </a:r>
          </a:p>
          <a:p>
            <a:pPr algn="ctr"/>
            <a:r>
              <a:rPr lang="ru-RU" sz="2000" b="1" dirty="0"/>
              <a:t>Речевое развитие. </a:t>
            </a:r>
            <a:endParaRPr lang="ru-RU" sz="2000" dirty="0"/>
          </a:p>
          <a:p>
            <a:r>
              <a:rPr lang="ru-RU" sz="1400" b="1" dirty="0"/>
              <a:t>НОД. Тема «Кто как кричит?» </a:t>
            </a:r>
            <a:endParaRPr lang="ru-RU" sz="1400" dirty="0"/>
          </a:p>
          <a:p>
            <a:r>
              <a:rPr lang="ru-RU" sz="1400" b="1" dirty="0"/>
              <a:t>Цели: </a:t>
            </a:r>
            <a:endParaRPr lang="ru-RU" sz="1400" dirty="0"/>
          </a:p>
          <a:p>
            <a:r>
              <a:rPr lang="ru-RU" sz="1400" b="1" dirty="0"/>
              <a:t>- </a:t>
            </a:r>
            <a:r>
              <a:rPr lang="ru-RU" sz="1400" dirty="0"/>
              <a:t>связная речь: учить детей составлять вместе с воспитателем небольшой рассказ; </a:t>
            </a:r>
          </a:p>
          <a:p>
            <a:r>
              <a:rPr lang="ru-RU" sz="1400" b="1" dirty="0"/>
              <a:t>- </a:t>
            </a:r>
            <a:r>
              <a:rPr lang="ru-RU" sz="1400" dirty="0"/>
              <a:t>грамматика: учить называть детёнышей животных, образовывать слова с помощью суффикса –</a:t>
            </a:r>
            <a:r>
              <a:rPr lang="ru-RU" sz="1400" dirty="0" err="1"/>
              <a:t>онок</a:t>
            </a:r>
            <a:r>
              <a:rPr lang="ru-RU" sz="1400" dirty="0"/>
              <a:t>-; </a:t>
            </a:r>
          </a:p>
          <a:p>
            <a:r>
              <a:rPr lang="ru-RU" sz="1400" b="1" dirty="0"/>
              <a:t>- </a:t>
            </a:r>
            <a:r>
              <a:rPr lang="ru-RU" sz="1400" dirty="0"/>
              <a:t>словарь: различать слова с противоположным значением (большой - маленький); </a:t>
            </a:r>
          </a:p>
          <a:p>
            <a:r>
              <a:rPr lang="ru-RU" sz="1400" b="1" dirty="0"/>
              <a:t>- </a:t>
            </a:r>
            <a:r>
              <a:rPr lang="ru-RU" sz="1400" dirty="0"/>
              <a:t>звуковая культура речи: уточнить и закрепить правильное произношение звука «и», учить регулировать высоту голоса. </a:t>
            </a:r>
          </a:p>
          <a:p>
            <a:r>
              <a:rPr lang="ru-RU" sz="1400" b="1" dirty="0"/>
              <a:t>Рассматривание плаката, иллюстраций, картин о домашних животных.</a:t>
            </a:r>
          </a:p>
          <a:p>
            <a:r>
              <a:rPr lang="ru-RU" sz="1400" b="1" dirty="0"/>
              <a:t>Беседа</a:t>
            </a:r>
            <a:r>
              <a:rPr lang="ru-RU" sz="1400" dirty="0"/>
              <a:t> «Домашние животные», о внешнем виде, образе жизни, проживании, уходе за ними.</a:t>
            </a:r>
          </a:p>
          <a:p>
            <a:r>
              <a:rPr lang="ru-RU" sz="1400" b="1" dirty="0"/>
              <a:t>Составление рассказов</a:t>
            </a:r>
            <a:r>
              <a:rPr lang="ru-RU" sz="1400" dirty="0"/>
              <a:t> «Узнай, кто я?» </a:t>
            </a:r>
          </a:p>
          <a:p>
            <a:r>
              <a:rPr lang="ru-RU" sz="1400" b="1" dirty="0"/>
              <a:t>Ситуативный разговор </a:t>
            </a:r>
            <a:r>
              <a:rPr lang="ru-RU" sz="1400" dirty="0"/>
              <a:t>«Как умываются животные?», «Если бы не было домашних животных?» «Как я забочусь о домашних животных». </a:t>
            </a:r>
          </a:p>
          <a:p>
            <a:r>
              <a:rPr lang="ru-RU" sz="1400" b="1" dirty="0"/>
              <a:t>Словесные игры</a:t>
            </a:r>
            <a:r>
              <a:rPr lang="ru-RU" sz="1400" dirty="0"/>
              <a:t>: «Назови животное», «У кого кто?», «Назови ласково», «Кто как кричит?» </a:t>
            </a:r>
          </a:p>
          <a:p>
            <a:r>
              <a:rPr lang="ru-RU" sz="1400" dirty="0"/>
              <a:t> </a:t>
            </a:r>
          </a:p>
          <a:p>
            <a:endParaRPr lang="ru-RU" sz="1400" dirty="0"/>
          </a:p>
          <a:p>
            <a:endPar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a:solidFill>
                <a:srgbClr val="000000"/>
              </a:solidFill>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pic>
        <p:nvPicPr>
          <p:cNvPr id="8" name="Рисунок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5143512"/>
            <a:ext cx="1224799" cy="142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2529" name="Rectangle 1"/>
          <p:cNvSpPr>
            <a:spLocks noChangeArrowheads="1"/>
          </p:cNvSpPr>
          <p:nvPr/>
        </p:nvSpPr>
        <p:spPr bwMode="auto">
          <a:xfrm>
            <a:off x="285720" y="214290"/>
            <a:ext cx="8501122"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Художественная литература. </a:t>
            </a:r>
            <a:endParaRPr kumimoji="0" lang="ru-RU" sz="20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Чтение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Коза-дереза</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Козлята и волк</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Курочка-ряба</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,Е.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Чарушин</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 Тюпу</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В.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Сутеев</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Кто сказал мяу?</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Цыплёнок и утёнок</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С. Михалков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Котята</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Е. Благинина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Котёнок</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С. Маршак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Усатый-полосатый</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В. Берестов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Курица с цыплятами</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Проговаривание потешки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Как у нашего кота</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.Заучивание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Я люблю свою лошадку</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Киска, киска, киска брысь</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Маленький бычок</a:t>
            </a:r>
            <a:r>
              <a:rPr kumimoji="0" lang="ru-RU" sz="1400" b="0" i="0" u="none" strike="noStrike" cap="none" normalizeH="0" baseline="0" dirty="0">
                <a:ln>
                  <a:noFill/>
                </a:ln>
                <a:solidFill>
                  <a:srgbClr val="000000"/>
                </a:solidFill>
                <a:effectLst/>
                <a:latin typeface="Calibri"/>
                <a:ea typeface="Calibri" pitchFamily="34"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600" b="0" i="0" u="none" strike="noStrike" cap="none" normalizeH="0" baseline="0" dirty="0">
              <a:ln>
                <a:noFill/>
              </a:ln>
              <a:solidFill>
                <a:schemeClr val="tx1"/>
              </a:solidFill>
              <a:effectLst/>
              <a:latin typeface="Arial" pitchFamily="34" charset="0"/>
              <a:cs typeface="Arial" pitchFamily="34" charset="0"/>
            </a:endParaRPr>
          </a:p>
          <a:p>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Отгадывание загадок</a:t>
            </a:r>
          </a:p>
          <a:p>
            <a:pPr algn="ctr"/>
            <a:r>
              <a:rPr kumimoji="0" lang="ru-RU" sz="600" b="1" i="0" u="none" strike="noStrike" cap="none" normalizeH="0" baseline="0" dirty="0">
                <a:ln>
                  <a:noFill/>
                </a:ln>
                <a:solidFill>
                  <a:schemeClr val="tx1"/>
                </a:solidFill>
                <a:effectLst/>
                <a:latin typeface="Arial" pitchFamily="34" charset="0"/>
                <a:cs typeface="Arial" pitchFamily="34" charset="0"/>
              </a:rPr>
              <a:t> </a:t>
            </a:r>
            <a:r>
              <a:rPr lang="ru-RU" sz="2000" b="1" dirty="0" err="1">
                <a:latin typeface="Times New Roman" pitchFamily="18" charset="0"/>
                <a:cs typeface="Times New Roman" pitchFamily="18" charset="0"/>
              </a:rPr>
              <a:t>Здоровьесбережение</a:t>
            </a:r>
            <a:r>
              <a:rPr lang="ru-RU" sz="2000" b="1" dirty="0">
                <a:latin typeface="Times New Roman" pitchFamily="18" charset="0"/>
                <a:cs typeface="Times New Roman" pitchFamily="18" charset="0"/>
              </a:rPr>
              <a:t>. </a:t>
            </a:r>
          </a:p>
          <a:p>
            <a:r>
              <a:rPr lang="ru-RU" sz="1400" b="1" dirty="0">
                <a:latin typeface="Times New Roman" pitchFamily="18" charset="0"/>
                <a:cs typeface="Times New Roman" pitchFamily="18" charset="0"/>
              </a:rPr>
              <a:t>Беседа</a:t>
            </a:r>
            <a:r>
              <a:rPr lang="ru-RU" sz="1400" dirty="0">
                <a:latin typeface="Times New Roman" pitchFamily="18" charset="0"/>
                <a:cs typeface="Times New Roman" pitchFamily="18" charset="0"/>
              </a:rPr>
              <a:t> «Мой руки после общения с животными»</a:t>
            </a:r>
          </a:p>
          <a:p>
            <a:pPr algn="ctr"/>
            <a:r>
              <a:rPr lang="ru-RU" sz="1400" dirty="0">
                <a:latin typeface="Times New Roman" pitchFamily="18" charset="0"/>
                <a:cs typeface="Times New Roman" pitchFamily="18" charset="0"/>
              </a:rPr>
              <a:t> </a:t>
            </a:r>
            <a:r>
              <a:rPr lang="ru-RU" sz="2000" b="1" dirty="0">
                <a:latin typeface="Times New Roman" pitchFamily="18" charset="0"/>
                <a:cs typeface="Times New Roman" pitchFamily="18" charset="0"/>
              </a:rPr>
              <a:t>Социально – коммуникативное развитие. </a:t>
            </a:r>
          </a:p>
          <a:p>
            <a:r>
              <a:rPr lang="ru-RU" sz="1400" b="1" dirty="0">
                <a:latin typeface="Times New Roman" pitchFamily="18" charset="0"/>
                <a:cs typeface="Times New Roman" pitchFamily="18" charset="0"/>
              </a:rPr>
              <a:t>Д/и</a:t>
            </a:r>
            <a:r>
              <a:rPr lang="ru-RU" sz="1400" dirty="0">
                <a:latin typeface="Times New Roman" pitchFamily="18" charset="0"/>
                <a:cs typeface="Times New Roman" pitchFamily="18" charset="0"/>
              </a:rPr>
              <a:t> «Собери семейку», «Кто, что любит?», «Где моя мама?», «Кто, где живёт?», «Кого не стало?», «Наведи порядок»  </a:t>
            </a:r>
          </a:p>
          <a:p>
            <a:r>
              <a:rPr lang="ru-RU" sz="1400" b="1" dirty="0">
                <a:latin typeface="Times New Roman" pitchFamily="18" charset="0"/>
                <a:cs typeface="Times New Roman" pitchFamily="18" charset="0"/>
              </a:rPr>
              <a:t>Настольные игры: </a:t>
            </a:r>
            <a:r>
              <a:rPr lang="ru-RU" sz="1400" dirty="0">
                <a:latin typeface="Times New Roman" pitchFamily="18" charset="0"/>
                <a:cs typeface="Times New Roman" pitchFamily="18" charset="0"/>
              </a:rPr>
              <a:t>кубики, лото, пазлы по теме проекта. </a:t>
            </a:r>
          </a:p>
          <a:p>
            <a:r>
              <a:rPr lang="ru-RU" sz="1400" b="1" dirty="0">
                <a:latin typeface="Times New Roman" pitchFamily="18" charset="0"/>
                <a:cs typeface="Times New Roman" pitchFamily="18" charset="0"/>
              </a:rPr>
              <a:t>Сюжетно-ролевые игры: </a:t>
            </a:r>
            <a:r>
              <a:rPr lang="ru-RU" sz="1400" dirty="0">
                <a:latin typeface="Times New Roman" pitchFamily="18" charset="0"/>
                <a:cs typeface="Times New Roman" pitchFamily="18" charset="0"/>
              </a:rPr>
              <a:t>«Путешествие к бабушке в деревню». «Семья» - мне на день рожденья подарили котёнка (щенка). «Ветлечебница», «На ферме». </a:t>
            </a:r>
          </a:p>
          <a:p>
            <a:r>
              <a:rPr lang="ru-RU" sz="1400" b="1" dirty="0">
                <a:latin typeface="Times New Roman" pitchFamily="18" charset="0"/>
                <a:cs typeface="Times New Roman" pitchFamily="18" charset="0"/>
              </a:rPr>
              <a:t>Конструктивно-модельная деятельность</a:t>
            </a:r>
            <a:r>
              <a:rPr lang="ru-RU" sz="1400" dirty="0">
                <a:latin typeface="Times New Roman" pitchFamily="18" charset="0"/>
                <a:cs typeface="Times New Roman" pitchFamily="18" charset="0"/>
              </a:rPr>
              <a:t>: строительство «Скотный двор», «Конура для собаки», «</a:t>
            </a:r>
            <a:r>
              <a:rPr lang="ru-RU" sz="1400" dirty="0" err="1">
                <a:latin typeface="Times New Roman" pitchFamily="18" charset="0"/>
                <a:cs typeface="Times New Roman" pitchFamily="18" charset="0"/>
              </a:rPr>
              <a:t>Загончик</a:t>
            </a:r>
            <a:r>
              <a:rPr lang="ru-RU" sz="1400" dirty="0">
                <a:latin typeface="Times New Roman" pitchFamily="18" charset="0"/>
                <a:cs typeface="Times New Roman" pitchFamily="18" charset="0"/>
              </a:rPr>
              <a:t> для Бурёнки».</a:t>
            </a:r>
            <a:r>
              <a:rPr lang="ru-RU" sz="1400" dirty="0"/>
              <a:t> </a:t>
            </a:r>
          </a:p>
          <a:p>
            <a:pPr algn="ctr"/>
            <a:r>
              <a:rPr lang="ru-RU" sz="2000" b="1" dirty="0">
                <a:latin typeface="Times New Roman" pitchFamily="18" charset="0"/>
                <a:cs typeface="Times New Roman" pitchFamily="18" charset="0"/>
              </a:rPr>
              <a:t>Двигательная деятельность. </a:t>
            </a:r>
          </a:p>
          <a:p>
            <a:r>
              <a:rPr lang="ru-RU" sz="1400" b="1" dirty="0">
                <a:latin typeface="Times New Roman" pitchFamily="18" charset="0"/>
                <a:cs typeface="Times New Roman" pitchFamily="18" charset="0"/>
              </a:rPr>
              <a:t>П/и:</a:t>
            </a:r>
            <a:r>
              <a:rPr lang="ru-RU" sz="1400" dirty="0">
                <a:latin typeface="Times New Roman" pitchFamily="18" charset="0"/>
                <a:cs typeface="Times New Roman" pitchFamily="18" charset="0"/>
              </a:rPr>
              <a:t> «Кот и мыши», «Котята и щенята», «Кошка с цыплятами», «Воробушки и кот», «Угадай по движению», «Лиса в курятнике».</a:t>
            </a:r>
          </a:p>
          <a:p>
            <a:r>
              <a:rPr lang="ru-RU" sz="1400" b="1" dirty="0">
                <a:latin typeface="Times New Roman" pitchFamily="18" charset="0"/>
                <a:cs typeface="Times New Roman" pitchFamily="18" charset="0"/>
              </a:rPr>
              <a:t>Пальчиковая гимнастика</a:t>
            </a:r>
            <a:r>
              <a:rPr lang="ru-RU" sz="1400" dirty="0">
                <a:latin typeface="Times New Roman" pitchFamily="18" charset="0"/>
                <a:cs typeface="Times New Roman" pitchFamily="18" charset="0"/>
              </a:rPr>
              <a:t>.</a:t>
            </a:r>
          </a:p>
          <a:p>
            <a:endParaRPr lang="ru-RU" sz="1400" dirty="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6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1"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5601" name="Rectangle 1"/>
          <p:cNvSpPr>
            <a:spLocks noChangeArrowheads="1"/>
          </p:cNvSpPr>
          <p:nvPr/>
        </p:nvSpPr>
        <p:spPr bwMode="auto">
          <a:xfrm>
            <a:off x="214282" y="214290"/>
            <a:ext cx="8429684"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Продуктивная деятельность. </a:t>
            </a:r>
            <a:endParaRPr kumimoji="0" lang="ru-RU" sz="2000" b="1"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Рисование</a:t>
            </a:r>
            <a:r>
              <a:rPr kumimoji="0" lang="ru-RU"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Поможем собачке Жучке найти друзей</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Цель: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упражнять в рисовании предметов округлой формы гуашью методом тычка.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Аппликация: </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«Конура для Шарика».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Трафареты, раскраски по теме проекта.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Музыкальное развитие. </a:t>
            </a:r>
            <a:endParaRPr kumimoji="0" lang="ru-RU" sz="2000" b="1"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Подбор голосов домашних животных.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«Серенькая кошечка» муз. В. Витлина сл. Н. Найдёновой.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«Собачка» М.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Раухвергер</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Слушание песенки «Кто пасётся на лугу» муз. А.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Пахмутовой</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сл. Ю. Черных.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Взаимодействие с семьёй</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Принять участие в изготовлении макета «Домашние животные».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Чтение детям произведений, загадок по теме проекта.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Заключительный этап. Результат проекта. </a:t>
            </a:r>
            <a:endParaRPr kumimoji="0" lang="ru-RU" sz="2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Создание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лепбука</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«Домашние животные».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В результате проекта: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 У детей сформировалось и обогатилось представление о домашних животных. Дети узнают животное по внешнему виду, знают, где они живут, чем питаются, как называются детёныши домашних животных, как надо за ними ухаживать.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2. Изготовление </a:t>
            </a:r>
            <a:r>
              <a:rPr kumimoji="0" lang="ru-RU" sz="14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лепбука</a:t>
            </a: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позволило наглядно представить среду обитания домашних животных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3. Пополнился словарный запас детей.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4. Расширились коммуникативные и творческие способности детей.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5. Дети стали любознательными, стали более бережно относятся к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животным, проявляют заботливое отношение к ним. </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3.infourok.ru/uploads/ex/018a/0001af39-f6a7cc10/7/img5.jpg"/>
          <p:cNvPicPr>
            <a:picLocks noChangeAspect="1" noChangeArrowheads="1"/>
          </p:cNvPicPr>
          <p:nvPr/>
        </p:nvPicPr>
        <p:blipFill>
          <a:blip r:embed="rId2"/>
          <a:srcRect/>
          <a:stretch>
            <a:fillRect/>
          </a:stretch>
        </p:blipFill>
        <p:spPr bwMode="auto">
          <a:xfrm>
            <a:off x="-214346" y="0"/>
            <a:ext cx="9358346" cy="6858001"/>
          </a:xfrm>
          <a:prstGeom prst="rect">
            <a:avLst/>
          </a:prstGeom>
          <a:noFill/>
        </p:spPr>
      </p:pic>
      <p:pic>
        <p:nvPicPr>
          <p:cNvPr id="5" name="Рисунок 4" descr="images (22)"/>
          <p:cNvPicPr/>
          <p:nvPr/>
        </p:nvPicPr>
        <p:blipFill>
          <a:blip r:embed="rId3" cstate="email">
            <a:extLst>
              <a:ext uri="{28A0092B-C50C-407E-A947-70E740481C1C}">
                <a14:useLocalDpi xmlns:a14="http://schemas.microsoft.com/office/drawing/2010/main"/>
              </a:ext>
            </a:extLst>
          </a:blip>
          <a:srcRect/>
          <a:stretch>
            <a:fillRect/>
          </a:stretch>
        </p:blipFill>
        <p:spPr bwMode="auto">
          <a:xfrm>
            <a:off x="6500826" y="4500570"/>
            <a:ext cx="2286016" cy="2019298"/>
          </a:xfrm>
          <a:prstGeom prst="rect">
            <a:avLst/>
          </a:prstGeom>
          <a:noFill/>
          <a:ln>
            <a:noFill/>
          </a:ln>
        </p:spPr>
      </p:pic>
      <p:sp>
        <p:nvSpPr>
          <p:cNvPr id="6" name="Прямоугольник 5"/>
          <p:cNvSpPr/>
          <p:nvPr/>
        </p:nvSpPr>
        <p:spPr>
          <a:xfrm>
            <a:off x="6786578" y="3500438"/>
            <a:ext cx="1785934" cy="923330"/>
          </a:xfrm>
          <a:prstGeom prst="rect">
            <a:avLst/>
          </a:prstGeom>
        </p:spPr>
        <p:txBody>
          <a:bodyPr wrap="square">
            <a:spAutoFit/>
          </a:bodyPr>
          <a:lstStyle/>
          <a:p>
            <a:r>
              <a:rPr lang="ru-RU" dirty="0">
                <a:latin typeface="Times New Roman" pitchFamily="18" charset="0"/>
                <a:cs typeface="Times New Roman" pitchFamily="18" charset="0"/>
              </a:rPr>
              <a:t>Му – </a:t>
            </a:r>
            <a:r>
              <a:rPr lang="ru-RU" dirty="0" err="1">
                <a:latin typeface="Times New Roman" pitchFamily="18" charset="0"/>
                <a:cs typeface="Times New Roman" pitchFamily="18" charset="0"/>
              </a:rPr>
              <a:t>му</a:t>
            </a:r>
            <a:r>
              <a:rPr lang="ru-RU" dirty="0">
                <a:latin typeface="Times New Roman" pitchFamily="18" charset="0"/>
                <a:cs typeface="Times New Roman" pitchFamily="18" charset="0"/>
              </a:rPr>
              <a:t> – </a:t>
            </a:r>
            <a:r>
              <a:rPr lang="ru-RU" dirty="0" err="1">
                <a:latin typeface="Times New Roman" pitchFamily="18" charset="0"/>
                <a:cs typeface="Times New Roman" pitchFamily="18" charset="0"/>
              </a:rPr>
              <a:t>му</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Молока кому?</a:t>
            </a:r>
          </a:p>
          <a:p>
            <a:r>
              <a:rPr lang="ru-RU" dirty="0">
                <a:latin typeface="Times New Roman" pitchFamily="18" charset="0"/>
                <a:cs typeface="Times New Roman" pitchFamily="18" charset="0"/>
              </a:rPr>
              <a:t>(корова)</a:t>
            </a:r>
          </a:p>
        </p:txBody>
      </p:sp>
      <p:pic>
        <p:nvPicPr>
          <p:cNvPr id="7" name="Рисунок 6" descr="images (8)"/>
          <p:cNvPicPr/>
          <p:nvPr/>
        </p:nvPicPr>
        <p:blipFill>
          <a:blip r:embed="rId4" cstate="email">
            <a:extLst>
              <a:ext uri="{28A0092B-C50C-407E-A947-70E740481C1C}">
                <a14:useLocalDpi xmlns:a14="http://schemas.microsoft.com/office/drawing/2010/main"/>
              </a:ext>
            </a:extLst>
          </a:blip>
          <a:srcRect/>
          <a:stretch>
            <a:fillRect/>
          </a:stretch>
        </p:blipFill>
        <p:spPr bwMode="auto">
          <a:xfrm>
            <a:off x="6858016" y="1643050"/>
            <a:ext cx="1928826" cy="1928826"/>
          </a:xfrm>
          <a:prstGeom prst="rect">
            <a:avLst/>
          </a:prstGeom>
          <a:noFill/>
          <a:ln>
            <a:noFill/>
          </a:ln>
        </p:spPr>
      </p:pic>
      <p:sp>
        <p:nvSpPr>
          <p:cNvPr id="8" name="Прямоугольник 7"/>
          <p:cNvSpPr/>
          <p:nvPr/>
        </p:nvSpPr>
        <p:spPr>
          <a:xfrm>
            <a:off x="6643702" y="500042"/>
            <a:ext cx="2143124" cy="1200329"/>
          </a:xfrm>
          <a:prstGeom prst="rect">
            <a:avLst/>
          </a:prstGeom>
        </p:spPr>
        <p:txBody>
          <a:bodyPr wrap="square">
            <a:spAutoFit/>
          </a:bodyPr>
          <a:lstStyle/>
          <a:p>
            <a:r>
              <a:rPr lang="ru-RU" dirty="0">
                <a:latin typeface="Times New Roman" pitchFamily="18" charset="0"/>
                <a:cs typeface="Times New Roman" pitchFamily="18" charset="0"/>
              </a:rPr>
              <a:t>Мягкие лапки,</a:t>
            </a:r>
          </a:p>
          <a:p>
            <a:r>
              <a:rPr lang="ru-RU" dirty="0">
                <a:latin typeface="Times New Roman" pitchFamily="18" charset="0"/>
                <a:cs typeface="Times New Roman" pitchFamily="18" charset="0"/>
              </a:rPr>
              <a:t>А в лапках  цап царапки. </a:t>
            </a:r>
          </a:p>
          <a:p>
            <a:r>
              <a:rPr lang="ru-RU" dirty="0">
                <a:latin typeface="Times New Roman" pitchFamily="18" charset="0"/>
                <a:cs typeface="Times New Roman" pitchFamily="18" charset="0"/>
              </a:rPr>
              <a:t>( кошка)</a:t>
            </a:r>
          </a:p>
        </p:txBody>
      </p:sp>
      <p:sp>
        <p:nvSpPr>
          <p:cNvPr id="9" name="Прямоугольник 8"/>
          <p:cNvSpPr/>
          <p:nvPr/>
        </p:nvSpPr>
        <p:spPr>
          <a:xfrm>
            <a:off x="2500298" y="142852"/>
            <a:ext cx="4572000" cy="646331"/>
          </a:xfrm>
          <a:prstGeom prst="rect">
            <a:avLst/>
          </a:prstGeom>
        </p:spPr>
        <p:txBody>
          <a:bodyPr>
            <a:spAutoFit/>
          </a:bodyPr>
          <a:lstStyle/>
          <a:p>
            <a:pPr lvl="0" algn="ctr" fontAlgn="base">
              <a:spcBef>
                <a:spcPct val="0"/>
              </a:spcBef>
              <a:spcAft>
                <a:spcPct val="0"/>
              </a:spcAft>
            </a:pPr>
            <a:r>
              <a:rPr lang="ru-RU" b="1" i="1" dirty="0">
                <a:latin typeface="Times New Roman" pitchFamily="18" charset="0"/>
                <a:ea typeface="Calibri" pitchFamily="34" charset="0"/>
                <a:cs typeface="Times New Roman" pitchFamily="18" charset="0"/>
              </a:rPr>
              <a:t>ЗАГАДКИ О ДОМАШНИХ      ЖИВОТНЫХ</a:t>
            </a:r>
          </a:p>
        </p:txBody>
      </p:sp>
      <p:pic>
        <p:nvPicPr>
          <p:cNvPr id="10" name="Рисунок 9" descr="images (2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86116" y="714356"/>
            <a:ext cx="2286016" cy="1214446"/>
          </a:xfrm>
          <a:prstGeom prst="rect">
            <a:avLst/>
          </a:prstGeom>
          <a:noFill/>
          <a:ln>
            <a:noFill/>
          </a:ln>
        </p:spPr>
      </p:pic>
      <p:sp>
        <p:nvSpPr>
          <p:cNvPr id="11" name="Прямоугольник 10"/>
          <p:cNvSpPr/>
          <p:nvPr/>
        </p:nvSpPr>
        <p:spPr>
          <a:xfrm>
            <a:off x="142844" y="714356"/>
            <a:ext cx="3286132" cy="1200329"/>
          </a:xfrm>
          <a:prstGeom prst="rect">
            <a:avLst/>
          </a:prstGeom>
        </p:spPr>
        <p:txBody>
          <a:bodyPr wrap="square">
            <a:spAutoFit/>
          </a:bodyPr>
          <a:lstStyle/>
          <a:p>
            <a:r>
              <a:rPr lang="ru-RU" dirty="0">
                <a:latin typeface="Times New Roman" pitchFamily="18" charset="0"/>
                <a:ea typeface="Calibri" pitchFamily="34" charset="0"/>
                <a:cs typeface="Times New Roman" pitchFamily="18" charset="0"/>
              </a:rPr>
              <a:t>Не усат, а бородат,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И сердит на ребят,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Но не дедушка он все же.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Угадайте, дети, кто же? </a:t>
            </a:r>
            <a:r>
              <a:rPr lang="ru-RU" i="1" dirty="0">
                <a:latin typeface="Times New Roman" pitchFamily="18" charset="0"/>
                <a:ea typeface="Calibri" pitchFamily="34" charset="0"/>
                <a:cs typeface="Times New Roman" pitchFamily="18" charset="0"/>
              </a:rPr>
              <a:t>(козел)</a:t>
            </a:r>
            <a:endParaRPr lang="ru-RU" dirty="0"/>
          </a:p>
        </p:txBody>
      </p:sp>
      <p:sp>
        <p:nvSpPr>
          <p:cNvPr id="12" name="Прямоугольник 11"/>
          <p:cNvSpPr/>
          <p:nvPr/>
        </p:nvSpPr>
        <p:spPr>
          <a:xfrm>
            <a:off x="142844" y="2000240"/>
            <a:ext cx="2571752" cy="1477328"/>
          </a:xfrm>
          <a:prstGeom prst="rect">
            <a:avLst/>
          </a:prstGeom>
        </p:spPr>
        <p:txBody>
          <a:bodyPr wrap="square">
            <a:spAutoFit/>
          </a:bodyPr>
          <a:lstStyle/>
          <a:p>
            <a:r>
              <a:rPr lang="ru-RU" dirty="0">
                <a:latin typeface="Times New Roman" pitchFamily="18" charset="0"/>
                <a:cs typeface="Times New Roman" pitchFamily="18" charset="0"/>
              </a:rPr>
              <a:t>Я копытами скучу, стучу.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Я скачу, скачу.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Грива вьется на ветру.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Кто это? </a:t>
            </a:r>
            <a:r>
              <a:rPr lang="ru-RU" i="1" dirty="0">
                <a:latin typeface="Times New Roman" pitchFamily="18" charset="0"/>
                <a:cs typeface="Times New Roman" pitchFamily="18" charset="0"/>
              </a:rPr>
              <a:t>(конь)</a:t>
            </a:r>
            <a:r>
              <a:rPr lang="ru-RU" dirty="0">
                <a:latin typeface="Times New Roman" pitchFamily="18" charset="0"/>
                <a:cs typeface="Times New Roman" pitchFamily="18" charset="0"/>
              </a:rPr>
              <a:t> </a:t>
            </a:r>
            <a:endParaRPr lang="ru-RU" dirty="0"/>
          </a:p>
        </p:txBody>
      </p:sp>
      <p:pic>
        <p:nvPicPr>
          <p:cNvPr id="13" name="Рисунок 12" descr="4326941_p0031_novii_razmer"/>
          <p:cNvPicPr/>
          <p:nvPr/>
        </p:nvPicPr>
        <p:blipFill>
          <a:blip r:embed="rId6" cstate="email">
            <a:extLst>
              <a:ext uri="{28A0092B-C50C-407E-A947-70E740481C1C}">
                <a14:useLocalDpi xmlns:a14="http://schemas.microsoft.com/office/drawing/2010/main"/>
              </a:ext>
            </a:extLst>
          </a:blip>
          <a:srcRect/>
          <a:stretch>
            <a:fillRect/>
          </a:stretch>
        </p:blipFill>
        <p:spPr bwMode="auto">
          <a:xfrm>
            <a:off x="3143240" y="2071678"/>
            <a:ext cx="2357454" cy="1428760"/>
          </a:xfrm>
          <a:prstGeom prst="rect">
            <a:avLst/>
          </a:prstGeom>
          <a:noFill/>
          <a:ln>
            <a:noFill/>
          </a:ln>
        </p:spPr>
      </p:pic>
      <p:sp>
        <p:nvSpPr>
          <p:cNvPr id="14" name="Прямоугольник 13"/>
          <p:cNvSpPr/>
          <p:nvPr/>
        </p:nvSpPr>
        <p:spPr>
          <a:xfrm>
            <a:off x="142844" y="3786190"/>
            <a:ext cx="2857504" cy="1200329"/>
          </a:xfrm>
          <a:prstGeom prst="rect">
            <a:avLst/>
          </a:prstGeom>
        </p:spPr>
        <p:txBody>
          <a:bodyPr wrap="square">
            <a:spAutoFit/>
          </a:bodyPr>
          <a:lstStyle/>
          <a:p>
            <a:pPr lvl="0" fontAlgn="base">
              <a:spcBef>
                <a:spcPct val="0"/>
              </a:spcBef>
              <a:spcAft>
                <a:spcPct val="0"/>
              </a:spcAft>
            </a:pPr>
            <a:r>
              <a:rPr lang="ru-RU" dirty="0">
                <a:latin typeface="Times New Roman" pitchFamily="18" charset="0"/>
                <a:ea typeface="Calibri" pitchFamily="34" charset="0"/>
                <a:cs typeface="Times New Roman" pitchFamily="18" charset="0"/>
              </a:rPr>
              <a:t>С хозяином дружит,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Дом сторожит,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Живет под крылечком, </a:t>
            </a:r>
            <a:br>
              <a:rPr lang="ru-RU" dirty="0">
                <a:latin typeface="Times New Roman" pitchFamily="18" charset="0"/>
                <a:ea typeface="Calibri" pitchFamily="34" charset="0"/>
                <a:cs typeface="Times New Roman" pitchFamily="18" charset="0"/>
              </a:rPr>
            </a:br>
            <a:r>
              <a:rPr lang="ru-RU" dirty="0">
                <a:latin typeface="Times New Roman" pitchFamily="18" charset="0"/>
                <a:ea typeface="Calibri" pitchFamily="34" charset="0"/>
                <a:cs typeface="Times New Roman" pitchFamily="18" charset="0"/>
              </a:rPr>
              <a:t>А хвост колечком. </a:t>
            </a:r>
            <a:r>
              <a:rPr lang="ru-RU" i="1" dirty="0">
                <a:latin typeface="Times New Roman" pitchFamily="18" charset="0"/>
                <a:ea typeface="Calibri" pitchFamily="34" charset="0"/>
                <a:cs typeface="Times New Roman" pitchFamily="18" charset="0"/>
              </a:rPr>
              <a:t>(собака</a:t>
            </a:r>
            <a:r>
              <a:rPr lang="ru-RU" sz="1400" i="1" dirty="0">
                <a:latin typeface="Calibri" pitchFamily="34" charset="0"/>
                <a:ea typeface="Calibri" pitchFamily="34" charset="0"/>
                <a:cs typeface="Times New Roman" pitchFamily="18" charset="0"/>
              </a:rPr>
              <a:t>)</a:t>
            </a:r>
            <a:endParaRPr lang="ru-RU" sz="2400" dirty="0">
              <a:latin typeface="Arial" pitchFamily="34" charset="0"/>
              <a:cs typeface="Arial" pitchFamily="34" charset="0"/>
            </a:endParaRPr>
          </a:p>
        </p:txBody>
      </p:sp>
      <p:pic>
        <p:nvPicPr>
          <p:cNvPr id="15" name="Рисунок 14" descr="images (10)"/>
          <p:cNvPicPr/>
          <p:nvPr/>
        </p:nvPicPr>
        <p:blipFill>
          <a:blip r:embed="rId7" cstate="email">
            <a:extLst>
              <a:ext uri="{28A0092B-C50C-407E-A947-70E740481C1C}">
                <a14:useLocalDpi xmlns:a14="http://schemas.microsoft.com/office/drawing/2010/main"/>
              </a:ext>
            </a:extLst>
          </a:blip>
          <a:srcRect/>
          <a:stretch>
            <a:fillRect/>
          </a:stretch>
        </p:blipFill>
        <p:spPr bwMode="auto">
          <a:xfrm>
            <a:off x="3143240" y="3643314"/>
            <a:ext cx="2357453" cy="1428759"/>
          </a:xfrm>
          <a:prstGeom prst="rect">
            <a:avLst/>
          </a:prstGeom>
          <a:noFill/>
          <a:ln>
            <a:noFill/>
          </a:ln>
        </p:spPr>
      </p:pic>
      <p:pic>
        <p:nvPicPr>
          <p:cNvPr id="16" name="Рисунок 2"/>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214282" y="4714884"/>
            <a:ext cx="2449512" cy="214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1349</Words>
  <Application>Microsoft Macintosh PowerPoint</Application>
  <PresentationFormat>Экран (4:3)</PresentationFormat>
  <Paragraphs>122</Paragraphs>
  <Slides>23</Slides>
  <Notes>7</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23</vt:i4>
      </vt:variant>
    </vt:vector>
  </HeadingPairs>
  <TitlesOfParts>
    <vt:vector size="29" baseType="lpstr">
      <vt:lpstr>Arial</vt:lpstr>
      <vt:lpstr>Calibri</vt:lpstr>
      <vt:lpstr>Impact</vt:lpstr>
      <vt:lpstr>Times New Roman</vt:lpstr>
      <vt:lpstr>Vrinda</vt:lpstr>
      <vt:lpstr>Тема Office</vt:lpstr>
      <vt:lpstr>Подготовила:  Воспитатель  высшей квалификационной  категории Бовина Татьяна Юрьевна  2017-2018г.</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мы   любим   играть.</vt:lpstr>
      <vt:lpstr>Р а с см а т р и в а е м        ж и в о т н ы х </vt:lpstr>
      <vt:lpstr>Презентация PowerPoint</vt:lpstr>
      <vt:lpstr>Д и д а к т и ч е с к а я   и г р а     «С о б е р и   д о м а ш н и х    ж и в о т н ы х   »</vt:lpstr>
      <vt:lpstr>Презентация PowerPoint</vt:lpstr>
      <vt:lpstr>Д и д а к т и ч е с к а я   и г р а     «  К т о  ч е й   м а л ы ш ?  »</vt:lpstr>
      <vt:lpstr>мы   любим   заниматься </vt:lpstr>
      <vt:lpstr>«Домик для собачки»  </vt:lpstr>
      <vt:lpstr>Рисование</vt:lpstr>
      <vt:lpstr>М а к е т    с к о т н о г о  д в о р а  .</vt:lpstr>
      <vt:lpstr>Презентация PowerPoint</vt:lpstr>
      <vt:lpstr> Л е п б у к   «  До м а ш н и е   ж и в о т н ы е  »</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Я</dc:creator>
  <cp:lastModifiedBy>Microsoft Office User</cp:lastModifiedBy>
  <cp:revision>37</cp:revision>
  <dcterms:created xsi:type="dcterms:W3CDTF">2018-05-02T07:18:16Z</dcterms:created>
  <dcterms:modified xsi:type="dcterms:W3CDTF">2022-02-05T07:05:41Z</dcterms:modified>
</cp:coreProperties>
</file>