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8" r:id="rId2"/>
    <p:sldId id="257" r:id="rId3"/>
    <p:sldId id="259" r:id="rId4"/>
    <p:sldId id="260" r:id="rId5"/>
    <p:sldId id="261" r:id="rId6"/>
    <p:sldId id="262"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96"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097092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92F38EA-7F67-441B-A278-D2BF8F95DEA7}" type="datetimeFigureOut">
              <a:rPr lang="ru-RU" smtClean="0"/>
              <a:t>14.02.2022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793359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41797669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960404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24684142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059672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29550743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9424528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872114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2729758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468857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92F38EA-7F67-441B-A278-D2BF8F95DEA7}" type="datetimeFigureOut">
              <a:rPr lang="ru-RU" smtClean="0"/>
              <a:t>14.02.2022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2318725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92F38EA-7F67-441B-A278-D2BF8F95DEA7}" type="datetimeFigureOut">
              <a:rPr lang="ru-RU" smtClean="0"/>
              <a:t>14.02.2022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694010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828824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924779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592F38EA-7F67-441B-A278-D2BF8F95DEA7}" type="datetimeFigureOut">
              <a:rPr lang="ru-RU" smtClean="0"/>
              <a:t>14.02.2022</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3061336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92F38EA-7F67-441B-A278-D2BF8F95DEA7}" type="datetimeFigureOut">
              <a:rPr lang="ru-RU" smtClean="0"/>
              <a:t>14.02.2022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5E8DD59-D9C5-4BBD-94C6-5A0FEA199FF7}" type="slidenum">
              <a:rPr lang="ru-RU" smtClean="0"/>
              <a:t>‹#›</a:t>
            </a:fld>
            <a:endParaRPr lang="ru-RU"/>
          </a:p>
        </p:txBody>
      </p:sp>
    </p:spTree>
    <p:extLst>
      <p:ext uri="{BB962C8B-B14F-4D97-AF65-F5344CB8AC3E}">
        <p14:creationId xmlns:p14="http://schemas.microsoft.com/office/powerpoint/2010/main" val="1550966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92F38EA-7F67-441B-A278-D2BF8F95DEA7}" type="datetimeFigureOut">
              <a:rPr lang="ru-RU" smtClean="0"/>
              <a:t>14.02.2022</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5E8DD59-D9C5-4BBD-94C6-5A0FEA199FF7}" type="slidenum">
              <a:rPr lang="ru-RU" smtClean="0"/>
              <a:t>‹#›</a:t>
            </a:fld>
            <a:endParaRPr lang="ru-RU"/>
          </a:p>
        </p:txBody>
      </p:sp>
    </p:spTree>
    <p:extLst>
      <p:ext uri="{BB962C8B-B14F-4D97-AF65-F5344CB8AC3E}">
        <p14:creationId xmlns:p14="http://schemas.microsoft.com/office/powerpoint/2010/main" val="1403919903"/>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2" name="Заголовок 1"/>
          <p:cNvSpPr>
            <a:spLocks noGrp="1"/>
          </p:cNvSpPr>
          <p:nvPr>
            <p:ph type="ctrTitle"/>
          </p:nvPr>
        </p:nvSpPr>
        <p:spPr>
          <a:xfrm>
            <a:off x="640148" y="1244484"/>
            <a:ext cx="11003796" cy="3006671"/>
          </a:xfrm>
        </p:spPr>
        <p:txBody>
          <a:bodyPr>
            <a:noAutofit/>
          </a:bodyPr>
          <a:lstStyle/>
          <a:p>
            <a:pPr algn="ctr"/>
            <a:r>
              <a:rPr lang="ru-RU" sz="4400" dirty="0" smtClean="0">
                <a:solidFill>
                  <a:schemeClr val="accent2">
                    <a:lumMod val="60000"/>
                    <a:lumOff val="40000"/>
                  </a:schemeClr>
                </a:solidFill>
                <a:latin typeface="Times New Roman" panose="02020603050405020304" pitchFamily="18" charset="0"/>
                <a:cs typeface="Times New Roman" panose="02020603050405020304" pitchFamily="18" charset="0"/>
              </a:rPr>
              <a:t>Консультация для родителей</a:t>
            </a:r>
            <a:br>
              <a:rPr lang="ru-RU" sz="4400" dirty="0" smtClean="0">
                <a:solidFill>
                  <a:schemeClr val="accent2">
                    <a:lumMod val="60000"/>
                    <a:lumOff val="40000"/>
                  </a:schemeClr>
                </a:solidFill>
                <a:latin typeface="Times New Roman" panose="02020603050405020304" pitchFamily="18" charset="0"/>
                <a:cs typeface="Times New Roman" panose="02020603050405020304" pitchFamily="18" charset="0"/>
              </a:rPr>
            </a:br>
            <a:r>
              <a:rPr lang="ru-RU" sz="4400" dirty="0">
                <a:solidFill>
                  <a:schemeClr val="accent2">
                    <a:lumMod val="60000"/>
                    <a:lumOff val="40000"/>
                  </a:schemeClr>
                </a:solidFill>
                <a:latin typeface="Times New Roman" panose="02020603050405020304" pitchFamily="18" charset="0"/>
                <a:cs typeface="Times New Roman" panose="02020603050405020304" pitchFamily="18" charset="0"/>
              </a:rPr>
              <a:t/>
            </a:r>
            <a:br>
              <a:rPr lang="ru-RU" sz="4400" dirty="0">
                <a:solidFill>
                  <a:schemeClr val="accent2">
                    <a:lumMod val="60000"/>
                    <a:lumOff val="40000"/>
                  </a:schemeClr>
                </a:solidFill>
                <a:latin typeface="Times New Roman" panose="02020603050405020304" pitchFamily="18" charset="0"/>
                <a:cs typeface="Times New Roman" panose="02020603050405020304" pitchFamily="18" charset="0"/>
              </a:rPr>
            </a:br>
            <a:r>
              <a:rPr lang="ru-RU" sz="4400" dirty="0" smtClean="0">
                <a:solidFill>
                  <a:schemeClr val="accent2">
                    <a:lumMod val="60000"/>
                    <a:lumOff val="40000"/>
                  </a:schemeClr>
                </a:solidFill>
                <a:latin typeface="Times New Roman" panose="02020603050405020304" pitchFamily="18" charset="0"/>
                <a:cs typeface="Times New Roman" panose="02020603050405020304" pitchFamily="18" charset="0"/>
              </a:rPr>
              <a:t>«</a:t>
            </a:r>
            <a:r>
              <a:rPr lang="ru-RU" sz="4400" dirty="0">
                <a:solidFill>
                  <a:schemeClr val="accent2">
                    <a:lumMod val="60000"/>
                    <a:lumOff val="40000"/>
                  </a:schemeClr>
                </a:solidFill>
                <a:latin typeface="Times New Roman" panose="02020603050405020304" pitchFamily="18" charset="0"/>
                <a:cs typeface="Times New Roman" panose="02020603050405020304" pitchFamily="18" charset="0"/>
              </a:rPr>
              <a:t>Масленица: история праздника, традиции и обычаи</a:t>
            </a:r>
            <a:r>
              <a:rPr lang="ru-RU" sz="4400" dirty="0" smtClean="0">
                <a:solidFill>
                  <a:schemeClr val="accent2">
                    <a:lumMod val="60000"/>
                    <a:lumOff val="40000"/>
                  </a:schemeClr>
                </a:solidFill>
                <a:latin typeface="Times New Roman" panose="02020603050405020304" pitchFamily="18" charset="0"/>
                <a:cs typeface="Times New Roman" panose="02020603050405020304" pitchFamily="18" charset="0"/>
              </a:rPr>
              <a:t>»</a:t>
            </a:r>
            <a:endParaRPr lang="ru-RU" sz="4400" dirty="0">
              <a:solidFill>
                <a:schemeClr val="accent2">
                  <a:lumMod val="60000"/>
                  <a:lumOff val="40000"/>
                </a:schemeClr>
              </a:solidFill>
              <a:latin typeface="Times New Roman" panose="02020603050405020304" pitchFamily="18" charset="0"/>
              <a:cs typeface="Times New Roman" panose="02020603050405020304" pitchFamily="18" charset="0"/>
            </a:endParaRPr>
          </a:p>
        </p:txBody>
      </p:sp>
      <p:sp>
        <p:nvSpPr>
          <p:cNvPr id="1048603" name="Подзаголовок 2"/>
          <p:cNvSpPr>
            <a:spLocks noGrp="1"/>
          </p:cNvSpPr>
          <p:nvPr>
            <p:ph type="subTitle" idx="1"/>
          </p:nvPr>
        </p:nvSpPr>
        <p:spPr>
          <a:xfrm>
            <a:off x="8132125" y="5293927"/>
            <a:ext cx="3686355" cy="1107985"/>
          </a:xfrm>
        </p:spPr>
        <p:txBody>
          <a:bodyPr>
            <a:normAutofit/>
          </a:bodyPr>
          <a:lstStyle/>
          <a:p>
            <a:pPr algn="r"/>
            <a:r>
              <a:rPr lang="ru-RU" sz="1600" dirty="0" smtClean="0">
                <a:solidFill>
                  <a:schemeClr val="accent2">
                    <a:lumMod val="75000"/>
                  </a:schemeClr>
                </a:solidFill>
                <a:latin typeface="Times New Roman" panose="02020603050405020304" pitchFamily="18" charset="0"/>
                <a:cs typeface="Times New Roman" panose="02020603050405020304" pitchFamily="18" charset="0"/>
              </a:rPr>
              <a:t>Подготовила: воспитатель </a:t>
            </a:r>
          </a:p>
          <a:p>
            <a:pPr algn="r"/>
            <a:r>
              <a:rPr lang="ru-RU" sz="1600" dirty="0" smtClean="0">
                <a:solidFill>
                  <a:schemeClr val="accent2">
                    <a:lumMod val="75000"/>
                  </a:schemeClr>
                </a:solidFill>
                <a:latin typeface="Times New Roman" panose="02020603050405020304" pitchFamily="18" charset="0"/>
                <a:cs typeface="Times New Roman" panose="02020603050405020304" pitchFamily="18" charset="0"/>
              </a:rPr>
              <a:t>Романова Т.Н.</a:t>
            </a:r>
            <a:endParaRPr lang="ru-RU" sz="16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1048604" name="Прямоугольник 3"/>
          <p:cNvSpPr/>
          <p:nvPr/>
        </p:nvSpPr>
        <p:spPr>
          <a:xfrm>
            <a:off x="5434657" y="6222842"/>
            <a:ext cx="1487908" cy="369332"/>
          </a:xfrm>
          <a:prstGeom prst="rect">
            <a:avLst/>
          </a:prstGeom>
        </p:spPr>
        <p:txBody>
          <a:bodyPr wrap="none">
            <a:spAutoFit/>
          </a:bodyPr>
          <a:lstStyle/>
          <a:p>
            <a:r>
              <a:rPr lang="ru-RU" dirty="0" smtClean="0">
                <a:solidFill>
                  <a:schemeClr val="bg1"/>
                </a:solidFill>
              </a:rPr>
              <a:t>г. Белгород</a:t>
            </a:r>
            <a:endParaRPr lang="ru-RU" dirty="0">
              <a:solidFill>
                <a:schemeClr val="bg1"/>
              </a:solidFill>
            </a:endParaRPr>
          </a:p>
        </p:txBody>
      </p:sp>
      <p:pic>
        <p:nvPicPr>
          <p:cNvPr id="3" name="Рисунок 2"/>
          <p:cNvPicPr>
            <a:picLocks noChangeAspect="1"/>
          </p:cNvPicPr>
          <p:nvPr/>
        </p:nvPicPr>
        <p:blipFill>
          <a:blip r:embed="rId2"/>
          <a:stretch>
            <a:fillRect/>
          </a:stretch>
        </p:blipFill>
        <p:spPr>
          <a:xfrm>
            <a:off x="499497" y="3571734"/>
            <a:ext cx="3142604" cy="3286266"/>
          </a:xfrm>
          <a:prstGeom prst="rect">
            <a:avLst/>
          </a:prstGeom>
        </p:spPr>
      </p:pic>
    </p:spTree>
    <p:extLst>
      <p:ext uri="{BB962C8B-B14F-4D97-AF65-F5344CB8AC3E}">
        <p14:creationId xmlns:p14="http://schemas.microsoft.com/office/powerpoint/2010/main" val="2682930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2923" y="387458"/>
            <a:ext cx="10058399" cy="5811864"/>
          </a:xfrm>
        </p:spPr>
        <p:txBody>
          <a:bodyPr>
            <a:normAutofit/>
          </a:bodyPr>
          <a:lstStyle/>
          <a:p>
            <a:pPr marL="0" indent="0">
              <a:buNone/>
            </a:pPr>
            <a:r>
              <a:rPr lang="ru-RU" dirty="0"/>
              <a:t>Историю Масленицы для детей лучше начать рассказывать с истоков древних традиций. Раньше праздник отмечался именно в день весеннего равноденствия. Праздник ознаменовывался проводами зимы, прославлением солнца, атрибутом которого стал считаться круглый блин. Вообще все атрибуты праздника имели свое конкретное значение. Блины едят всю неделю, а потом начинается Великий пост, ведь, именно ему предшествует Масленица. Блинами в праздничные дни поминали усопших, и по древней традиции первый блин нужно было подарить нищему, чтобы тот поминал усопших родственников того, кто преподнес угощение.</a:t>
            </a:r>
            <a:br>
              <a:rPr lang="ru-RU" dirty="0"/>
            </a:br>
            <a:r>
              <a:rPr lang="ru-RU" dirty="0"/>
              <a:t>По одной из древних легенд, Масленица – это имя маленькой девочки, отцом которой был сам Мороз. Девочка жила на дальнем Севере. Однажды группа туристов забрела в снега и попала в снежную бурю. Они бы наверняка погибли, если бы не встретили маленькую Масленицу, которая помогла им выбраться из бури и дала возможность согреться. Но какого же было удивление спасенных, когда вместо девочки они увидели здоровенную румяную бабу, которая и согрела, и развеселила заблудших. Они веселились всю неделю, плясали, пели песни, радуясь наступившему теплу. С тех пор неделю перед Великим постом считают </a:t>
            </a:r>
            <a:r>
              <a:rPr lang="ru-RU" dirty="0" smtClean="0"/>
              <a:t>масленичной</a:t>
            </a:r>
            <a:r>
              <a:rPr lang="ru-RU" dirty="0" smtClean="0">
                <a:solidFill>
                  <a:schemeClr val="tx1"/>
                </a:solidFill>
              </a:rPr>
              <a:t>.</a:t>
            </a:r>
            <a:endParaRPr lang="ru-RU" dirty="0">
              <a:solidFill>
                <a:schemeClr val="tx1"/>
              </a:solidFill>
            </a:endParaRPr>
          </a:p>
        </p:txBody>
      </p:sp>
    </p:spTree>
    <p:extLst>
      <p:ext uri="{BB962C8B-B14F-4D97-AF65-F5344CB8AC3E}">
        <p14:creationId xmlns:p14="http://schemas.microsoft.com/office/powerpoint/2010/main" val="511091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53698" y="650929"/>
            <a:ext cx="10515600" cy="5842861"/>
          </a:xfrm>
        </p:spPr>
        <p:txBody>
          <a:bodyPr>
            <a:normAutofit/>
          </a:bodyPr>
          <a:lstStyle/>
          <a:p>
            <a:pPr marL="0" indent="0">
              <a:buNone/>
            </a:pPr>
            <a:r>
              <a:rPr lang="ru-RU" dirty="0"/>
              <a:t>Согласно другой легенды лежит традиция печь блины на Масленицу. Люди, уставшие от морозов и холодов, выпекали круглые блины и зазывали солнышко, чтобы оно пришло, обогрело, растопило снега и привело на землю весну. Праздновался праздник целую неделю, в селах устраивались народные массовые гуляния с катанием на санях и санках, уличными играми, песнями, плясками, ярмарками и соревнованиями. Считалось, что подобными действиями народ «умасливал» солнце, делая его добрее и теплее. Отсюда и название праздника – Масленица.</a:t>
            </a:r>
            <a:br>
              <a:rPr lang="ru-RU" dirty="0"/>
            </a:br>
            <a:r>
              <a:rPr lang="ru-RU" dirty="0"/>
              <a:t>Масленичные традиции В начале масленичной недели все готовились к празднику. Пекли блины, пироги, готовили и прочее угощение, ведь после праздников начинался Великий пост. Основные гуляния начинались с четверга и длились до конца недели. Молодежь катались на санках с горки, парни участвовали в уличных состязаниях и даже в кулачных боях. Дети строили снежные крепости, взрослые тоже готовили ледяные крепости и делясь на команды разыгрывали целые представления: одни обороняли свои строения, другие нападали и захватывали их.</a:t>
            </a:r>
          </a:p>
          <a:p>
            <a:endParaRPr lang="ru-RU" dirty="0"/>
          </a:p>
        </p:txBody>
      </p:sp>
    </p:spTree>
    <p:extLst>
      <p:ext uri="{BB962C8B-B14F-4D97-AF65-F5344CB8AC3E}">
        <p14:creationId xmlns:p14="http://schemas.microsoft.com/office/powerpoint/2010/main" val="3042177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1257" y="309966"/>
            <a:ext cx="10515600" cy="6090834"/>
          </a:xfrm>
        </p:spPr>
        <p:txBody>
          <a:bodyPr>
            <a:normAutofit/>
          </a:bodyPr>
          <a:lstStyle/>
          <a:p>
            <a:pPr marL="0" indent="0">
              <a:buNone/>
            </a:pPr>
            <a:r>
              <a:rPr lang="ru-RU" dirty="0"/>
              <a:t>В конце праздника обязательным атрибутом всего действия было сжигание чучела Масленицы в знак того, что зима уходит и наступает весна, тепло, пробуждается природа. Сжигание чучела являлось и продолжает быть кульминацией праздника. Чучело делали из соломы, наряжали его в тряпье и в конце праздника сжигали. Согласно традициям, каждый из семи праздничных дней недели имел свое название и в этот день необходимо было проводить определенные мероприятия.</a:t>
            </a:r>
          </a:p>
          <a:p>
            <a:pPr marL="0" indent="0">
              <a:buNone/>
            </a:pPr>
            <a:r>
              <a:rPr lang="ru-RU" dirty="0"/>
              <a:t>Понедельник – Встреча Масленицы В этот день было принято встречать Масленицу. Из тряпья и соломы мастерили чучело, похожее на человеческую фигуру. В селах Масленицу-чучело катали по селу на санях и пели прибаутки. В понедельник дети и родители строили снежные горки, замки, крепости, на ночь заливали их водой, чтобы строения больше простояли. Первый день праздника был ознаменован проведением кулачных боев среди мальчишек, молодых парней и мужчин. Силой мерились поочередно, каждый в своей весовой категории в иерархическом порядке. Задавали тон боям мальчишки, затем парни и в конце доходила очередь и до опытных бойцов. Несмотря на то, что кулачные бои были достаточно жестокими, все участники строго соблюдали определенные правила.</a:t>
            </a:r>
            <a:endParaRPr lang="ru-RU" dirty="0"/>
          </a:p>
        </p:txBody>
      </p:sp>
    </p:spTree>
    <p:extLst>
      <p:ext uri="{BB962C8B-B14F-4D97-AF65-F5344CB8AC3E}">
        <p14:creationId xmlns:p14="http://schemas.microsoft.com/office/powerpoint/2010/main" val="2282625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2768" y="461772"/>
            <a:ext cx="10258587" cy="5877035"/>
          </a:xfrm>
        </p:spPr>
        <p:txBody>
          <a:bodyPr>
            <a:normAutofit fontScale="92500" lnSpcReduction="20000"/>
          </a:bodyPr>
          <a:lstStyle/>
          <a:p>
            <a:pPr marL="0" indent="0">
              <a:buNone/>
            </a:pPr>
            <a:r>
              <a:rPr lang="ru-RU" dirty="0"/>
              <a:t>Вторник – </a:t>
            </a:r>
            <a:r>
              <a:rPr lang="ru-RU" dirty="0" err="1"/>
              <a:t>Заигрыши</a:t>
            </a:r>
            <a:r>
              <a:rPr lang="ru-RU" dirty="0"/>
              <a:t> Во вторник молодежь каталась на санках и эти катания продолжались до конца недели. Сани и санки украшали пестрыми цветными лоскутами, колокольчиками и бубенчиками. Лошадей, которых запрягали в сани тоже не забывали, в эти праздничные дни они носились по селам очень нарядными, в разноцветных сбруях, дугах. На </a:t>
            </a:r>
            <a:r>
              <a:rPr lang="ru-RU" dirty="0" err="1"/>
              <a:t>заигрышах</a:t>
            </a:r>
            <a:r>
              <a:rPr lang="ru-RU" dirty="0"/>
              <a:t> парни выбирали себе невест, а девушки – женихов. Накатавшись на санях, народ ходил по гостям и угощался блинами.</a:t>
            </a:r>
          </a:p>
          <a:p>
            <a:pPr marL="0" indent="0">
              <a:buNone/>
            </a:pPr>
            <a:r>
              <a:rPr lang="ru-RU" dirty="0"/>
              <a:t>Среда – Лакомка В среду женатые парни отправлялись к тещам на блины. Испокон веков отношения тещи и зятя были своеобразными, поэтому о них сложено не мало шуток, анекдотов и комичных рассказов. Угощение блинами знаменовало взаимную любовь мамы девушки и ее мужа. С старинные времена люди в Масленицу не работали, а только и делали, что ходили по гостям, угощались вкусными блинами, пели песни, устраивали пляски и праздновали Масленицу.</a:t>
            </a:r>
          </a:p>
          <a:p>
            <a:pPr marL="0" indent="0">
              <a:buNone/>
            </a:pPr>
            <a:r>
              <a:rPr lang="ru-RU" dirty="0"/>
              <a:t>Четверг – Разгул С четверга начинались массовые гуляния в селах. Соломенное чучело снова вес день катали на санях, вместе с ним ездили ряженые, с песнями и плясками народ выходил на улицу. Нередко застолья приобретали коллективный характер. Но самым главным занятием этого дня было взятие снежной крепости, которая к четвергу становилась очень прочной и крепкой. Все желающие принять участие в игре делились на команды и одни обороняли выстроенную крепость, а другие, напротив, штурмовали ее. Победители подергались почетному купанию в проруби, особо отличившиеся ратники потчевались вином</a:t>
            </a:r>
            <a:endParaRPr lang="ru-RU" dirty="0"/>
          </a:p>
        </p:txBody>
      </p:sp>
      <p:pic>
        <p:nvPicPr>
          <p:cNvPr id="2" name="Рисунок 1"/>
          <p:cNvPicPr>
            <a:picLocks noChangeAspect="1"/>
          </p:cNvPicPr>
          <p:nvPr/>
        </p:nvPicPr>
        <p:blipFill>
          <a:blip r:embed="rId2"/>
          <a:stretch>
            <a:fillRect/>
          </a:stretch>
        </p:blipFill>
        <p:spPr>
          <a:xfrm>
            <a:off x="10461354" y="3978204"/>
            <a:ext cx="1730645" cy="2583472"/>
          </a:xfrm>
          <a:prstGeom prst="rect">
            <a:avLst/>
          </a:prstGeom>
        </p:spPr>
      </p:pic>
    </p:spTree>
    <p:extLst>
      <p:ext uri="{BB962C8B-B14F-4D97-AF65-F5344CB8AC3E}">
        <p14:creationId xmlns:p14="http://schemas.microsoft.com/office/powerpoint/2010/main" val="2451121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9967" y="526942"/>
            <a:ext cx="10166888" cy="5393411"/>
          </a:xfrm>
        </p:spPr>
        <p:txBody>
          <a:bodyPr>
            <a:normAutofit/>
          </a:bodyPr>
          <a:lstStyle/>
          <a:p>
            <a:pPr marL="0" indent="0">
              <a:buNone/>
            </a:pPr>
            <a:r>
              <a:rPr lang="ru-RU" dirty="0"/>
              <a:t>Пятница – Тещины вечерки В пятницу тещи отправлялись в гости в семьи своих дочерей. Зять лично шел к теще и, кланяясь в пояс, приглашал тещу к себе. В знак согласия теща отправляла с зятем в дом дочери все необходимую утварь, чтобы печь блины: сковородки, миски, плошки и прочее. Тесть же отправлял муку и молоко. Смыслом таких действий было налаживание отношений в семьях. Зять приглашал в дом и других гостей, чтобы таким образом показать теще свое уважение и почет.</a:t>
            </a:r>
          </a:p>
          <a:p>
            <a:pPr marL="0" indent="0">
              <a:buNone/>
            </a:pPr>
            <a:r>
              <a:rPr lang="ru-RU" dirty="0"/>
              <a:t>Суббота – Посиделки у золовки в этот день молодые жены приглашали к себе родню мужа и главным образом сестер мужа. Если золовка была незамужней, то можно было позвать и своих незамужних подруг на посиделки. Если же золовка уже была семейной дамой, то и в гости могли прийти только такие же семейные подруги молодой жены. Невестка должна была одарить сестру мужа подарками, угостить блинами и после застолья все вместе отправлялись гулять на улицу и кататься на санках.</a:t>
            </a:r>
            <a:endParaRPr lang="ru-RU" dirty="0"/>
          </a:p>
        </p:txBody>
      </p:sp>
      <p:pic>
        <p:nvPicPr>
          <p:cNvPr id="2" name="Рисунок 1"/>
          <p:cNvPicPr>
            <a:picLocks noChangeAspect="1"/>
          </p:cNvPicPr>
          <p:nvPr/>
        </p:nvPicPr>
        <p:blipFill>
          <a:blip r:embed="rId2"/>
          <a:stretch>
            <a:fillRect/>
          </a:stretch>
        </p:blipFill>
        <p:spPr>
          <a:xfrm>
            <a:off x="10247627" y="4541003"/>
            <a:ext cx="1944373" cy="2316997"/>
          </a:xfrm>
          <a:prstGeom prst="rect">
            <a:avLst/>
          </a:prstGeom>
        </p:spPr>
      </p:pic>
    </p:spTree>
    <p:extLst>
      <p:ext uri="{BB962C8B-B14F-4D97-AF65-F5344CB8AC3E}">
        <p14:creationId xmlns:p14="http://schemas.microsoft.com/office/powerpoint/2010/main" val="3747706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7458" y="325465"/>
            <a:ext cx="9856922" cy="5300420"/>
          </a:xfrm>
        </p:spPr>
        <p:txBody>
          <a:bodyPr>
            <a:normAutofit fontScale="70000" lnSpcReduction="20000"/>
          </a:bodyPr>
          <a:lstStyle/>
          <a:p>
            <a:pPr marL="0" indent="0">
              <a:buNone/>
            </a:pPr>
            <a:r>
              <a:rPr lang="ru-RU" dirty="0"/>
              <a:t>Воскресенье – Проводы Масленицы и Прощеное Воскресенье В этот день провожали Масленицу, снова возили по селу в санях чучело Масленицы в сопровождении тех же ряженых, выехав за околицу, устраивали песни и хороводы и сжигали чучело. После этого расходились по домам. В последний день праздника было принято просить друг у друга прощение за старые обиды. После окончания Масленицы в понедельник наступал строгий Великий пост.</a:t>
            </a:r>
          </a:p>
          <a:p>
            <a:pPr marL="0" indent="0">
              <a:buNone/>
            </a:pPr>
            <a:r>
              <a:rPr lang="ru-RU" dirty="0"/>
              <a:t>Также в воскресенье сжигали чучело Масленицы – наши предки верили, что таким образом можно ускорить процесс прихода весны. Обычай сжигать чучело Масленицы взял свои начала от языческой </a:t>
            </a:r>
            <a:r>
              <a:rPr lang="ru-RU" dirty="0" err="1"/>
              <a:t>Комоедицы</a:t>
            </a:r>
            <a:r>
              <a:rPr lang="ru-RU" dirty="0"/>
              <a:t>, когда в день весеннего равноденствия (день начала астрономической весны) празднично сжигали чучело надоевшей Зимы, тем "помогая" весеннему </a:t>
            </a:r>
            <a:r>
              <a:rPr lang="ru-RU" dirty="0" err="1"/>
              <a:t>Яриле</a:t>
            </a:r>
            <a:r>
              <a:rPr lang="ru-RU" dirty="0"/>
              <a:t>-Солнцу быстрее растапливать снега и прогонять зиму.</a:t>
            </a:r>
          </a:p>
          <a:p>
            <a:pPr marL="0" indent="0">
              <a:buNone/>
            </a:pPr>
            <a:r>
              <a:rPr lang="ru-RU" dirty="0"/>
              <a:t>Масленичные блины</a:t>
            </a:r>
          </a:p>
          <a:p>
            <a:pPr marL="0" indent="0">
              <a:buNone/>
            </a:pPr>
            <a:r>
              <a:rPr lang="ru-RU" dirty="0"/>
              <a:t>Ни один день празднования Масленицы не проходил без блинов, которые по своей форме и цвету напоминают яркое весеннее солнце. Наши предки считали, что съедая круглые румяные блины, они получают частичку солнечного тепла и силы.</a:t>
            </a:r>
          </a:p>
          <a:p>
            <a:pPr marL="0" indent="0">
              <a:buNone/>
            </a:pPr>
            <a:r>
              <a:rPr lang="ru-RU" dirty="0"/>
              <a:t>Всем известная поговорка «Первый блин – комом» ранее звучала, как «Первый блин комам», то есть медведям. Именно им на Руси было принято отдавать первый блин за упокой усопших.</a:t>
            </a:r>
          </a:p>
          <a:p>
            <a:pPr marL="0" indent="0">
              <a:buNone/>
            </a:pPr>
            <a:r>
              <a:rPr lang="ru-RU" dirty="0"/>
              <a:t>Блины на Масленицу выпекали из разных видов муки, тесто могло быть пресное или дрожжевое. Подавали на стол блины со всевозможными начинками, кроме них, традиционными блюдами на Масленицу считаются печенье, вареники, блюда из рыбы, творог и </a:t>
            </a:r>
            <a:r>
              <a:rPr lang="ru-RU" dirty="0" err="1"/>
              <a:t>вергуны</a:t>
            </a:r>
            <a:r>
              <a:rPr lang="ru-RU" dirty="0"/>
              <a:t>.</a:t>
            </a:r>
          </a:p>
          <a:p>
            <a:pPr marL="0" indent="0">
              <a:buNone/>
            </a:pPr>
            <a:r>
              <a:rPr lang="ru-RU" dirty="0"/>
              <a:t>Празднование Масленицы длится семь дней, каждый из которых имеет свое назначение и особый смысл. Праздник Масленица – это всегда шумные развлечения, гулянья, старинные обряды, а главное – встречи с родными, гостеприимство, подарки и вкусные угощенья на столе.</a:t>
            </a:r>
          </a:p>
        </p:txBody>
      </p:sp>
    </p:spTree>
    <p:extLst>
      <p:ext uri="{BB962C8B-B14F-4D97-AF65-F5344CB8AC3E}">
        <p14:creationId xmlns:p14="http://schemas.microsoft.com/office/powerpoint/2010/main" val="40397596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TotalTime>
  <Words>1325</Words>
  <Application>Microsoft Office PowerPoint</Application>
  <PresentationFormat>Широкоэкранный</PresentationFormat>
  <Paragraphs>20</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Arial</vt:lpstr>
      <vt:lpstr>Century Gothic</vt:lpstr>
      <vt:lpstr>Times New Roman</vt:lpstr>
      <vt:lpstr>Wingdings 3</vt:lpstr>
      <vt:lpstr>Ион</vt:lpstr>
      <vt:lpstr>Консультация для родителей  «Масленица: история праздника, традиции и обычаи»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родителей  «КАК РАЗВИТЬ ТВОРЧЕСКИЕ СПОСОБНОСТИ У ДЕТЕЙ»</dc:title>
  <dc:creator>Анастасия Коленко</dc:creator>
  <cp:lastModifiedBy>Анастасия Коленко</cp:lastModifiedBy>
  <cp:revision>4</cp:revision>
  <dcterms:created xsi:type="dcterms:W3CDTF">2022-01-27T12:26:14Z</dcterms:created>
  <dcterms:modified xsi:type="dcterms:W3CDTF">2022-02-14T14:44:58Z</dcterms:modified>
</cp:coreProperties>
</file>