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73" r:id="rId10"/>
    <p:sldId id="266" r:id="rId11"/>
    <p:sldId id="267" r:id="rId12"/>
    <p:sldId id="268" r:id="rId13"/>
    <p:sldId id="269" r:id="rId14"/>
    <p:sldId id="270" r:id="rId15"/>
    <p:sldId id="281" r:id="rId16"/>
    <p:sldId id="282" r:id="rId17"/>
    <p:sldId id="284" r:id="rId18"/>
    <p:sldId id="271" r:id="rId19"/>
    <p:sldId id="287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07167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Приемы работы с текстом на уроках биологии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с целью подготовки учащихся к итоговой аттестации.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357694"/>
            <a:ext cx="6400800" cy="1752600"/>
          </a:xfrm>
        </p:spPr>
        <p:txBody>
          <a:bodyPr>
            <a:normAutofit/>
          </a:bodyPr>
          <a:lstStyle/>
          <a:p>
            <a:r>
              <a:rPr lang="ru-RU" sz="1600" dirty="0" err="1" smtClean="0">
                <a:solidFill>
                  <a:schemeClr val="tx1"/>
                </a:solidFill>
                <a:latin typeface="Arial Black" pitchFamily="34" charset="0"/>
              </a:rPr>
              <a:t>Гончар-Быш</a:t>
            </a: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 Лариса Николаевна, учитель биологии и химии МБОУ «</a:t>
            </a:r>
            <a:r>
              <a:rPr lang="ru-RU" sz="1600" dirty="0" err="1" smtClean="0">
                <a:solidFill>
                  <a:schemeClr val="tx1"/>
                </a:solidFill>
                <a:latin typeface="Arial Black" pitchFamily="34" charset="0"/>
              </a:rPr>
              <a:t>Великомихайловская</a:t>
            </a: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 СОШ»</a:t>
            </a:r>
            <a:endParaRPr lang="ru-RU" sz="16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500042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Мастер-класс</a:t>
            </a:r>
            <a:endParaRPr lang="ru-RU" sz="2800" b="1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77153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Прием 7. «Толстые» и «тонкие» вопросы.</a:t>
            </a:r>
            <a:endParaRPr lang="ru-RU" sz="3200" dirty="0" smtClean="0"/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1428736"/>
          <a:ext cx="8358246" cy="4721637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01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8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/>
                        <a:t>«</a:t>
                      </a:r>
                      <a:r>
                        <a:rPr lang="ru-RU" sz="2000" b="1" dirty="0" smtClean="0"/>
                        <a:t>Тонкие» </a:t>
                      </a:r>
                      <a:r>
                        <a:rPr lang="ru-RU" sz="2000" b="1" dirty="0"/>
                        <a:t>вопросы </a:t>
                      </a:r>
                      <a:endParaRPr lang="ru-RU" sz="2000" b="1" dirty="0">
                        <a:latin typeface="Calibri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/>
                        <a:t>«Толстые» </a:t>
                      </a:r>
                      <a:r>
                        <a:rPr lang="ru-RU" sz="2000" b="1" dirty="0"/>
                        <a:t>вопросы </a:t>
                      </a:r>
                      <a:endParaRPr lang="ru-RU" sz="2000" b="1" dirty="0">
                        <a:latin typeface="Calibri"/>
                        <a:ea typeface="Times New Roman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9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/>
                        <a:t>Вопросы, требующие однословного ответа, вопросы репродуктивного плана.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/>
                        <a:t>Что?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/>
                        <a:t>Кто?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/>
                        <a:t>Когда?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/>
                        <a:t> </a:t>
                      </a:r>
                      <a:endParaRPr lang="ru-RU" sz="2000" b="1" dirty="0">
                        <a:latin typeface="Calibri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000" b="1" dirty="0"/>
                        <a:t>Вопросы, требующие размышления, привлечения дополнительных знаний, умения анализировать. </a:t>
                      </a:r>
                    </a:p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000" b="1" dirty="0"/>
                        <a:t>Дайте три объяснения, почему...? </a:t>
                      </a:r>
                    </a:p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000" b="1" dirty="0"/>
                        <a:t>Объясните, почему...? </a:t>
                      </a:r>
                    </a:p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000" b="1" dirty="0"/>
                        <a:t>Почему, вы думаете ...? </a:t>
                      </a:r>
                    </a:p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000" b="1" dirty="0" smtClean="0"/>
                        <a:t>Какое значение имеет </a:t>
                      </a:r>
                      <a:r>
                        <a:rPr lang="ru-RU" sz="2000" b="1" dirty="0"/>
                        <a:t>...? </a:t>
                      </a:r>
                    </a:p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000" b="1" dirty="0"/>
                        <a:t>В чём различие ...? </a:t>
                      </a:r>
                    </a:p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000" b="1" dirty="0"/>
                        <a:t>Согласны ли вы ...?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/>
                        <a:t>Верно ли ...? </a:t>
                      </a:r>
                      <a:endParaRPr lang="ru-RU" sz="2000" b="1" dirty="0">
                        <a:latin typeface="Calibri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00042"/>
            <a:ext cx="85011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Прием 8. «Составь задание».</a:t>
            </a:r>
            <a:endParaRPr lang="ru-RU" sz="3200" dirty="0" smtClean="0"/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сформировать умение вдумчиво читать, преобразовывать текстовую информацию с учётом цели дальнейшего использования.</a:t>
            </a:r>
          </a:p>
          <a:p>
            <a:endParaRPr lang="ru-RU" dirty="0"/>
          </a:p>
        </p:txBody>
      </p:sp>
      <p:pic>
        <p:nvPicPr>
          <p:cNvPr id="24580" name="Picture 4" descr="&amp;bcy;&amp;acy;&amp;kcy;&amp;tcy;&amp;iecy;&amp;rcy;&amp;icy;&amp;icy; &amp;kcy;&amp;rcy;&amp;ocy;&amp;scy;&amp;scy;&amp;vcy;&amp;ocy;&amp;rcy;&amp;dcy; &amp;bcy;&amp;icy;&amp;ocy;&amp;lcy;&amp;ocy;&amp;gcy;&amp;icy;&amp;yacy; &amp;kcy;&amp;lcy;&amp;acy;&amp;scy;&amp;s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2571744"/>
            <a:ext cx="4714908" cy="38875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00042"/>
            <a:ext cx="850112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Прием</a:t>
            </a:r>
            <a:r>
              <a:rPr lang="ru-RU" sz="3200" dirty="0" smtClean="0"/>
              <a:t> </a:t>
            </a:r>
            <a:r>
              <a:rPr lang="ru-RU" sz="3200" b="1" dirty="0" smtClean="0"/>
              <a:t>9</a:t>
            </a:r>
            <a:r>
              <a:rPr lang="ru-RU" sz="3200" dirty="0" smtClean="0"/>
              <a:t> </a:t>
            </a:r>
            <a:r>
              <a:rPr lang="ru-RU" sz="3200" b="1" dirty="0" smtClean="0"/>
              <a:t>«Верные и неверные утверждения».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428736"/>
            <a:ext cx="835824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Выберите верные утверждения: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Лишайники чувствительные к недостатку влаги.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Некоторые Лишайники употребляются в пищу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Лишайники бывают накипные,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листоватые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кустистые.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 В крупных городах много лишайников.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5) В организме лишайника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водросоль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обеспечивает гриб минеральными веществами.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6) В организме лишайника гриб обеспечивает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водросоль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органическими веществами.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785818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Приём 10. «Восстанови текст».</a:t>
            </a:r>
            <a:endParaRPr lang="ru-RU" dirty="0" smtClean="0"/>
          </a:p>
          <a:p>
            <a:r>
              <a:rPr lang="ru-RU" dirty="0" smtClean="0"/>
              <a:t>	</a:t>
            </a:r>
          </a:p>
          <a:p>
            <a:r>
              <a:rPr lang="ru-RU" b="1" dirty="0" smtClean="0"/>
              <a:t>	Цель: сформировать умения целенаправленно читать текст, сравнивать заключённую в тексте информацию.</a:t>
            </a:r>
          </a:p>
          <a:p>
            <a:endParaRPr lang="ru-RU" b="1" dirty="0" smtClean="0"/>
          </a:p>
          <a:p>
            <a:r>
              <a:rPr lang="ru-RU" b="1" dirty="0" smtClean="0"/>
              <a:t> </a:t>
            </a:r>
            <a:r>
              <a:rPr lang="ru-RU" sz="2800" dirty="0" smtClean="0"/>
              <a:t>1.Вставь пропущенные слова в текст.</a:t>
            </a:r>
          </a:p>
          <a:p>
            <a:r>
              <a:rPr lang="ru-RU" sz="2800" dirty="0" smtClean="0"/>
              <a:t>2. Восстановить текст из перепутанных неполных фрагментов, данных в виде текстов на едином листе</a:t>
            </a:r>
          </a:p>
          <a:p>
            <a:r>
              <a:rPr lang="ru-RU" sz="2800" dirty="0" smtClean="0"/>
              <a:t>3. Восстановите текст из перепутанных неполных фрагментов, в виде текстов на разных карточках.</a:t>
            </a:r>
          </a:p>
          <a:p>
            <a:endParaRPr lang="ru-RU" b="1" dirty="0" smtClean="0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142984"/>
            <a:ext cx="8251875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214554"/>
            <a:ext cx="8286808" cy="1809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000504"/>
            <a:ext cx="828680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50112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Прием 11. 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Сопоставление / нахождение сходств и различий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приём работы, основанный на сравнении двух или более объектов. 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Цель: сформировать умения целенаправленно читать текст, сравнивать заключённую в тексте информацию.</a:t>
            </a:r>
          </a:p>
          <a:p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00306"/>
            <a:ext cx="8429684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572008"/>
            <a:ext cx="8429684" cy="2101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285860"/>
            <a:ext cx="864396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214291"/>
            <a:ext cx="4572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Прием 12.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«Ищем непонятное».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214422"/>
            <a:ext cx="784159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214686"/>
            <a:ext cx="785818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290"/>
            <a:ext cx="7143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Прием 13.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«Выделение опорных (ключевых) слов».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800496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7158" y="0"/>
            <a:ext cx="82867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Прием 14.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«От рисунка к тексту»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0"/>
            <a:ext cx="8215370" cy="495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42968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Читательские умения: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1.Целенаправленно, выборочно читать текст, статьи учебника;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2.Составлять план к прочитанному тексту;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3.Умение выполнять задания, включающие составление схем, таблиц;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4.Логично, последовательно излагать ответ на поставленный вопрос, понимать прочитанный текст;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5.Отвечать на вопросы, имеющиеся в конце учебника;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6.Извлекать из учебника и дополнительных источников необходимую информацию и обсуждать полученные сведения;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7.Обмениваться сведениями об объекте, полученными из других источников информации;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8.Находить в тексте описание к иллюстрациям;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9.Сравнивать объекты, изображенные на иллюстрациях учебника, готовить вопросы к ним;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10.Соотносить описываемые события, явления природы с иллюстрациями;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11.Самостоятельно выполнять задания в рабочих тетрадях на основе текста учебника и дополнительной литературы.</a:t>
            </a:r>
          </a:p>
          <a:p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1"/>
          <p:cNvSpPr>
            <a:spLocks noChangeArrowheads="1"/>
          </p:cNvSpPr>
          <p:nvPr/>
        </p:nvSpPr>
        <p:spPr bwMode="auto">
          <a:xfrm>
            <a:off x="395536" y="116632"/>
            <a:ext cx="8496944" cy="5591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Позвольте </a:t>
            </a: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закончить мне 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своё выступление</a:t>
            </a: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известным </a:t>
            </a:r>
          </a:p>
          <a:p>
            <a:pPr>
              <a:spcBef>
                <a:spcPts val="1200"/>
              </a:spcBef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анекдотическим  диалогом,  слегка перефразированный. </a:t>
            </a:r>
          </a:p>
          <a:p>
            <a:pPr>
              <a:spcBef>
                <a:spcPts val="1200"/>
              </a:spcBef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«Умеете  ли  Вы  играть на флейте?»  - спрашивает  один </a:t>
            </a:r>
          </a:p>
          <a:p>
            <a:pPr>
              <a:spcBef>
                <a:spcPts val="1200"/>
              </a:spcBef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приятель  другого. «Не  знаю, не пробовал», -слышит он</a:t>
            </a:r>
          </a:p>
          <a:p>
            <a:pPr>
              <a:spcBef>
                <a:spcPts val="1200"/>
              </a:spcBef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ответ.</a:t>
            </a:r>
          </a:p>
          <a:p>
            <a:pPr>
              <a:spcBef>
                <a:spcPts val="1200"/>
              </a:spcBef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Действительно</a:t>
            </a: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ещё Сократ говорил,  что  научиться</a:t>
            </a:r>
          </a:p>
          <a:p>
            <a:pPr>
              <a:spcBef>
                <a:spcPts val="1200"/>
              </a:spcBef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играть  на флейте  можно,  только  играя  на ней</a:t>
            </a:r>
          </a:p>
          <a:p>
            <a:pPr>
              <a:spcBef>
                <a:spcPts val="1200"/>
              </a:spcBef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Точно также научиться основным  видам деятельности</a:t>
            </a:r>
          </a:p>
          <a:p>
            <a:pPr>
              <a:spcBef>
                <a:spcPts val="1200"/>
              </a:spcBef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можно, лишь  систематически выполняя  их в процессе </a:t>
            </a:r>
          </a:p>
          <a:p>
            <a:pPr>
              <a:spcBef>
                <a:spcPts val="1200"/>
              </a:spcBef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 обучения.</a:t>
            </a:r>
          </a:p>
          <a:p>
            <a:pPr>
              <a:lnSpc>
                <a:spcPts val="1575"/>
              </a:lnSpc>
              <a:spcBef>
                <a:spcPts val="1200"/>
              </a:spcBef>
            </a:pP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365104"/>
            <a:ext cx="2288593" cy="2287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chool-14.com/images/stories/cb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857232"/>
            <a:ext cx="835824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472" y="214290"/>
            <a:ext cx="8215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	Работа с текстом предполагает развитие следующих универсальных учебных действий: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83582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Уважаемые коллеги!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Спасибо за участие в работе мастер-класса</a:t>
            </a:r>
          </a:p>
          <a:p>
            <a:endParaRPr lang="ru-RU" sz="32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8143932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Прием 1.   "Чтение с остановками"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 </a:t>
            </a:r>
          </a:p>
          <a:p>
            <a:r>
              <a:rPr lang="ru-RU" sz="2400" b="1" dirty="0" smtClean="0"/>
              <a:t>Общий алгоритм работы по данной стратегии:</a:t>
            </a:r>
            <a:endParaRPr lang="ru-RU" sz="2400" dirty="0" smtClean="0"/>
          </a:p>
          <a:p>
            <a:r>
              <a:rPr lang="ru-RU" sz="2400" dirty="0" smtClean="0"/>
              <a:t>      </a:t>
            </a:r>
          </a:p>
          <a:p>
            <a:r>
              <a:rPr lang="ru-RU" sz="2400" dirty="0" smtClean="0"/>
              <a:t>       </a:t>
            </a:r>
            <a:r>
              <a:rPr lang="ru-RU" sz="2400" b="1" dirty="0" smtClean="0"/>
              <a:t>Вызов.</a:t>
            </a:r>
            <a:r>
              <a:rPr lang="ru-RU" sz="2400" dirty="0" smtClean="0"/>
              <a:t> Конструирование предполагаемого текста по опорным словам, обсуждение заглавия рассказа и прогноз его содержания и проблематики.</a:t>
            </a:r>
          </a:p>
          <a:p>
            <a:r>
              <a:rPr lang="ru-RU" sz="2400" dirty="0" smtClean="0"/>
              <a:t>       </a:t>
            </a:r>
            <a:r>
              <a:rPr lang="ru-RU" sz="2400" b="1" dirty="0" smtClean="0"/>
              <a:t>Осмысление</a:t>
            </a:r>
            <a:r>
              <a:rPr lang="ru-RU" sz="2400" dirty="0" smtClean="0"/>
              <a:t>. Чтение текста небольшими отрывками с обсуждением содержания каждого абзаца.</a:t>
            </a:r>
          </a:p>
          <a:p>
            <a:r>
              <a:rPr lang="ru-RU" sz="2400" dirty="0" smtClean="0"/>
              <a:t>       </a:t>
            </a:r>
            <a:r>
              <a:rPr lang="ru-RU" sz="2400" b="1" dirty="0" smtClean="0"/>
              <a:t>Рефлексия.</a:t>
            </a:r>
            <a:r>
              <a:rPr lang="ru-RU" sz="2400" dirty="0" smtClean="0"/>
              <a:t> На этой стадии текст опять представляет единое целое. Важно осмыслить этот текст. Формы работы могут быть различными: дискуссия, совместный поиск, ответы на вопросы 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642918"/>
            <a:ext cx="807249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Прием 2</a:t>
            </a:r>
            <a:r>
              <a:rPr lang="ru-RU" sz="3200" dirty="0" smtClean="0"/>
              <a:t>. </a:t>
            </a:r>
            <a:r>
              <a:rPr lang="ru-RU" sz="3200" b="1" dirty="0" smtClean="0"/>
              <a:t>«Составь определение»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sz="2400" b="1" dirty="0" smtClean="0"/>
              <a:t>Задание:  </a:t>
            </a:r>
            <a:r>
              <a:rPr lang="ru-RU" sz="2400" dirty="0" smtClean="0"/>
              <a:t>Составьте определение «Вакуоль», используя текст учебника на стр. 36.</a:t>
            </a:r>
          </a:p>
          <a:p>
            <a:endParaRPr lang="ru-RU" sz="2400" dirty="0" smtClean="0"/>
          </a:p>
          <a:p>
            <a:r>
              <a:rPr lang="ru-RU" sz="2400" dirty="0" smtClean="0"/>
              <a:t>Примечание: определение отвечает на вопрос «что?».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Почти во всех клетках, особенно старых, хорошо заметны полости – вакуоли (от латинского слова «</a:t>
            </a:r>
            <a:r>
              <a:rPr lang="ru-RU" sz="2400" b="1" dirty="0" err="1" smtClean="0"/>
              <a:t>вакулус</a:t>
            </a:r>
            <a:r>
              <a:rPr lang="ru-RU" sz="2400" b="1" dirty="0" smtClean="0"/>
              <a:t>»-пустой), ограниченные мембраной. Они заполнены клеточным соком – водой с растворенными в ней сахарами и другими органическими и неорганическими веществами.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79249"/>
            <a:ext cx="8715436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Прием 3. «Составление плана параграфа».</a:t>
            </a:r>
            <a:endParaRPr lang="ru-RU" sz="3200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Составьте план § 3 (стр. 15-18), в соответствии с памяткой (стр. 18).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Требования к составлению плана параграфа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 Пункты плана должны отражать главные мысли.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 Пункты должны быть связаны по смыслу.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 Пункты плана формулируются кратко и чётко.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составлении плана текст делится на части (смысловые единицы), и в каждой из них находится главная мысль. Чтобы вам было легче справиться с этим заданием, читая текст параграфа, задавайте два вопроса: «О чём здесь говорится?» и «Что об этом говорится?». Первый вопрос поможет вам разбить текст на «смысловые единицы», а второй — выделить самое существенное, главное» в этой части текста.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07249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Прием </a:t>
            </a:r>
            <a:r>
              <a:rPr lang="ru-RU" sz="3200" b="1" dirty="0" smtClean="0"/>
              <a:t>4. </a:t>
            </a:r>
            <a:r>
              <a:rPr lang="ru-RU" sz="3200" b="1" dirty="0" smtClean="0"/>
              <a:t>«Составление опорных схем»</a:t>
            </a:r>
            <a:endParaRPr lang="ru-RU" sz="3200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Текст</a:t>
            </a:r>
            <a:endParaRPr lang="ru-RU" dirty="0" smtClean="0"/>
          </a:p>
          <a:p>
            <a:r>
              <a:rPr lang="ru-RU" b="1" dirty="0" smtClean="0"/>
              <a:t>	</a:t>
            </a:r>
          </a:p>
          <a:p>
            <a:r>
              <a:rPr lang="ru-RU" sz="2400" b="1" dirty="0" smtClean="0"/>
              <a:t>	Экологические факторы. Условия среды оказывают определённое влияние (положительное или отрицательное) на существование и географическое распространение живых существ. В связи с этим условия среды рассматривают как </a:t>
            </a:r>
            <a:r>
              <a:rPr lang="ru-RU" sz="2400" b="1" i="1" dirty="0" smtClean="0"/>
              <a:t>экологические факторы.</a:t>
            </a:r>
            <a:endParaRPr lang="ru-RU" sz="2400" dirty="0" smtClean="0"/>
          </a:p>
          <a:p>
            <a:r>
              <a:rPr lang="ru-RU" sz="2400" b="1" dirty="0" smtClean="0"/>
              <a:t>Экологические факторы очень многообразны как по своей природе, так и по воздействию на живые организмы. Условно все факторы среды подразделяются на три основные группы — </a:t>
            </a:r>
            <a:r>
              <a:rPr lang="ru-RU" sz="2400" b="1" i="1" dirty="0" smtClean="0"/>
              <a:t>абиотические, биотические </a:t>
            </a:r>
            <a:r>
              <a:rPr lang="ru-RU" sz="2400" b="1" dirty="0" smtClean="0"/>
              <a:t>и </a:t>
            </a:r>
            <a:r>
              <a:rPr lang="ru-RU" sz="2400" b="1" i="1" dirty="0" smtClean="0"/>
              <a:t>антропогенные.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1714488"/>
            <a:ext cx="8001056" cy="304698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Экологические факторы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Абиотические                  Биотические       Антропогенные</a:t>
            </a:r>
          </a:p>
          <a:p>
            <a:pPr algn="ctr"/>
            <a:endParaRPr lang="ru-RU" sz="32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2321703" y="2536025"/>
            <a:ext cx="107157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rot="5400000">
            <a:off x="3750463" y="2964653"/>
            <a:ext cx="142876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6200000" flipH="1">
            <a:off x="5429256" y="2500306"/>
            <a:ext cx="107157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807249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Прием  5. «Чтение между строк» </a:t>
            </a:r>
            <a:endParaRPr lang="ru-RU" dirty="0" smtClean="0"/>
          </a:p>
          <a:p>
            <a:r>
              <a:rPr lang="ru-RU" sz="2000" b="1" dirty="0" smtClean="0"/>
              <a:t>Задание:  </a:t>
            </a:r>
            <a:r>
              <a:rPr lang="ru-RU" sz="2000" dirty="0" smtClean="0"/>
              <a:t>Прочитайте на стр. 10 первый пункт «Методы исследования в биологии».</a:t>
            </a:r>
          </a:p>
          <a:p>
            <a:r>
              <a:rPr lang="ru-RU" sz="2000" dirty="0" smtClean="0"/>
              <a:t>Назовите основные методы изучения природы. </a:t>
            </a:r>
          </a:p>
          <a:p>
            <a:r>
              <a:rPr lang="ru-RU" sz="2000" u="sng" dirty="0" smtClean="0"/>
              <a:t>(наблюдение, эксперимент, измерение).</a:t>
            </a:r>
          </a:p>
          <a:p>
            <a:r>
              <a:rPr lang="ru-RU" sz="2000" dirty="0" smtClean="0"/>
              <a:t>Какие еще методы можно выделить в этом тексте? </a:t>
            </a:r>
          </a:p>
          <a:p>
            <a:r>
              <a:rPr lang="ru-RU" sz="2000" u="sng" dirty="0" smtClean="0"/>
              <a:t>(анализ и сравнение)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643446"/>
            <a:ext cx="8001056" cy="1983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857496"/>
            <a:ext cx="7929619" cy="172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500042"/>
            <a:ext cx="742955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Прием 6. «Шесть вопросов»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200" dirty="0" smtClean="0"/>
              <a:t>Цель: используется для всестороннего  изучения текста.</a:t>
            </a:r>
          </a:p>
          <a:p>
            <a:r>
              <a:rPr lang="ru-RU" sz="3200" dirty="0" smtClean="0"/>
              <a:t>Задавать вопросы в указанном порядке: 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 smtClean="0"/>
              <a:t>Кто? Что?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 smtClean="0"/>
              <a:t>Где?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 smtClean="0"/>
              <a:t>Почему?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 smtClean="0"/>
              <a:t>Чем отличается?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 smtClean="0"/>
              <a:t>Что произойдет, если…?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 smtClean="0"/>
              <a:t>Как вы думаете, … ?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6058"/>
            <a:ext cx="9144000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397</Words>
  <Application>Microsoft Office PowerPoint</Application>
  <PresentationFormat>Экран (4:3)</PresentationFormat>
  <Paragraphs>120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Arial Black</vt:lpstr>
      <vt:lpstr>Calibri</vt:lpstr>
      <vt:lpstr>Times New Roman</vt:lpstr>
      <vt:lpstr>Тема Office</vt:lpstr>
      <vt:lpstr>Приемы работы с текстом на уроках биологии с целью подготовки учащихся к итоговой аттестации.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работы с текстом на уроках биологии с целью подготовки учащихся к итоговой аттестации. </dc:title>
  <cp:lastModifiedBy>Aquarius</cp:lastModifiedBy>
  <cp:revision>52</cp:revision>
  <dcterms:modified xsi:type="dcterms:W3CDTF">2022-02-21T12:18:25Z</dcterms:modified>
</cp:coreProperties>
</file>