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18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128792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latin typeface="+mj-lt"/>
              </a:rPr>
              <a:t>Методическое объединение ДОУ, как фактор развития профессиональной компетентности педагогов в дошкольном образовательном учреждении</a:t>
            </a:r>
            <a:endParaRPr lang="ru-RU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287524" y="188640"/>
            <a:ext cx="7920880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МДОУ «</a:t>
            </a:r>
            <a:r>
              <a:rPr lang="ru-RU" sz="2000" b="1" dirty="0" err="1" smtClean="0">
                <a:solidFill>
                  <a:schemeClr val="tx2"/>
                </a:solidFill>
              </a:rPr>
              <a:t>Моркинский</a:t>
            </a:r>
            <a:r>
              <a:rPr lang="ru-RU" sz="2000" b="1" dirty="0" smtClean="0">
                <a:solidFill>
                  <a:schemeClr val="tx2"/>
                </a:solidFill>
              </a:rPr>
              <a:t> детский сад №3 «Светлячок»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292181" y="5375518"/>
            <a:ext cx="3828205" cy="419867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Старший воспитатель: Сергеева И.Г.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9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окумент 1"/>
          <p:cNvSpPr/>
          <p:nvPr/>
        </p:nvSpPr>
        <p:spPr>
          <a:xfrm>
            <a:off x="611560" y="404664"/>
            <a:ext cx="3060340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Возможные проблемы: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251520" y="908720"/>
            <a:ext cx="7388580" cy="576064"/>
          </a:xfrm>
          <a:prstGeom prst="stripedRightArrow">
            <a:avLst>
              <a:gd name="adj1" fmla="val 77134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+mj-lt"/>
              </a:rPr>
              <a:t>В учреждение не приходят работать молодые специалисты ;</a:t>
            </a: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251520" y="1484784"/>
            <a:ext cx="7388580" cy="936104"/>
          </a:xfrm>
          <a:prstGeom prst="stripedRightArrow">
            <a:avLst>
              <a:gd name="adj1" fmla="val 77134"/>
              <a:gd name="adj2" fmla="val 3625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2"/>
                </a:solidFill>
                <a:latin typeface="+mj-lt"/>
              </a:rPr>
              <a:t>2.  </a:t>
            </a:r>
            <a:r>
              <a:rPr lang="ru-RU" dirty="0">
                <a:solidFill>
                  <a:schemeClr val="tx2"/>
                </a:solidFill>
                <a:latin typeface="+mj-lt"/>
              </a:rPr>
              <a:t>Значительный рост числа педагогов, не имеющих специального (дошкольного) </a:t>
            </a:r>
            <a:r>
              <a:rPr lang="ru-RU" dirty="0" smtClean="0">
                <a:solidFill>
                  <a:schemeClr val="tx2"/>
                </a:solidFill>
                <a:latin typeface="+mj-lt"/>
              </a:rPr>
              <a:t>образования;</a:t>
            </a:r>
            <a:endParaRPr lang="ru-RU" dirty="0">
              <a:solidFill>
                <a:schemeClr val="tx2"/>
              </a:solidFill>
              <a:latin typeface="+mj-lt"/>
            </a:endParaRPr>
          </a:p>
          <a:p>
            <a:pPr lvl="0"/>
            <a:endParaRPr lang="ru-RU" dirty="0"/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251520" y="2420888"/>
            <a:ext cx="7908769" cy="792088"/>
          </a:xfrm>
          <a:prstGeom prst="stripedRightArrow">
            <a:avLst>
              <a:gd name="adj1" fmla="val 77134"/>
              <a:gd name="adj2" fmla="val 3631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2"/>
                </a:solidFill>
                <a:latin typeface="+mj-lt"/>
              </a:rPr>
              <a:t>3.  Недостаточная </a:t>
            </a:r>
            <a:r>
              <a:rPr lang="ru-RU" dirty="0">
                <a:solidFill>
                  <a:schemeClr val="tx2"/>
                </a:solidFill>
                <a:latin typeface="+mj-lt"/>
              </a:rPr>
              <a:t>активность педагогов, отсутствие заинтересованности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00425"/>
            <a:ext cx="4176464" cy="309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Выноска 1 8"/>
          <p:cNvSpPr/>
          <p:nvPr/>
        </p:nvSpPr>
        <p:spPr>
          <a:xfrm>
            <a:off x="3131840" y="3405305"/>
            <a:ext cx="2736304" cy="288032"/>
          </a:xfrm>
          <a:prstGeom prst="borderCallout1">
            <a:avLst>
              <a:gd name="adj1" fmla="val 18750"/>
              <a:gd name="adj2" fmla="val -8333"/>
              <a:gd name="adj3" fmla="val 165232"/>
              <a:gd name="adj4" fmla="val -429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ИНИЦИАТИВНЫЙ</a:t>
            </a:r>
            <a:endParaRPr lang="ru-RU" dirty="0"/>
          </a:p>
        </p:txBody>
      </p:sp>
      <p:sp>
        <p:nvSpPr>
          <p:cNvPr id="11" name="Выноска 1 10"/>
          <p:cNvSpPr/>
          <p:nvPr/>
        </p:nvSpPr>
        <p:spPr>
          <a:xfrm>
            <a:off x="3144486" y="3861048"/>
            <a:ext cx="2736304" cy="288032"/>
          </a:xfrm>
          <a:prstGeom prst="borderCallout1">
            <a:avLst>
              <a:gd name="adj1" fmla="val 18750"/>
              <a:gd name="adj2" fmla="val -8333"/>
              <a:gd name="adj3" fmla="val 165232"/>
              <a:gd name="adj4" fmla="val -429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КРЕАТИВНЫЙ</a:t>
            </a:r>
            <a:endParaRPr lang="ru-RU" dirty="0"/>
          </a:p>
        </p:txBody>
      </p:sp>
      <p:sp>
        <p:nvSpPr>
          <p:cNvPr id="12" name="Выноска 1 11"/>
          <p:cNvSpPr/>
          <p:nvPr/>
        </p:nvSpPr>
        <p:spPr>
          <a:xfrm>
            <a:off x="3144486" y="4293096"/>
            <a:ext cx="2736304" cy="288032"/>
          </a:xfrm>
          <a:prstGeom prst="borderCallout1">
            <a:avLst>
              <a:gd name="adj1" fmla="val 18750"/>
              <a:gd name="adj2" fmla="val -8333"/>
              <a:gd name="adj3" fmla="val 46583"/>
              <a:gd name="adj4" fmla="val -42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САМОСТОЯТЕЛЬНЫЙ</a:t>
            </a:r>
            <a:endParaRPr lang="ru-RU" dirty="0"/>
          </a:p>
        </p:txBody>
      </p:sp>
      <p:sp>
        <p:nvSpPr>
          <p:cNvPr id="13" name="Выноска 1 12"/>
          <p:cNvSpPr/>
          <p:nvPr/>
        </p:nvSpPr>
        <p:spPr>
          <a:xfrm rot="21334004">
            <a:off x="1907704" y="4869160"/>
            <a:ext cx="2736304" cy="288032"/>
          </a:xfrm>
          <a:prstGeom prst="borderCallout1">
            <a:avLst>
              <a:gd name="adj1" fmla="val -18250"/>
              <a:gd name="adj2" fmla="val 15668"/>
              <a:gd name="adj3" fmla="val -29451"/>
              <a:gd name="adj4" fmla="val -6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УВЕРЕННЫЙ В СЕБЕ</a:t>
            </a:r>
            <a:endParaRPr lang="ru-RU" dirty="0"/>
          </a:p>
        </p:txBody>
      </p:sp>
      <p:sp>
        <p:nvSpPr>
          <p:cNvPr id="14" name="Выноска 1 13"/>
          <p:cNvSpPr/>
          <p:nvPr/>
        </p:nvSpPr>
        <p:spPr>
          <a:xfrm rot="21334004">
            <a:off x="1950445" y="5622207"/>
            <a:ext cx="2736304" cy="521588"/>
          </a:xfrm>
          <a:prstGeom prst="borderCallout1">
            <a:avLst>
              <a:gd name="adj1" fmla="val -18250"/>
              <a:gd name="adj2" fmla="val 15668"/>
              <a:gd name="adj3" fmla="val -66664"/>
              <a:gd name="adj4" fmla="val -58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МОТИВИРОВАТЬ СЕБЯ НА ПОСТОЯННОЕ ОБУЧЕНИЕ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01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ubl.lib.ru/ARCHIVES/M/MARKOVA_Aelita_Kapitonovna/.Online/Markova_A.K.-P001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08" y="188640"/>
            <a:ext cx="3168352" cy="4203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391988"/>
            <a:ext cx="324036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Аэлита Капитоновна </a:t>
            </a:r>
            <a:r>
              <a:rPr lang="ru-RU" b="1" dirty="0" smtClean="0">
                <a:solidFill>
                  <a:schemeClr val="tx2"/>
                </a:solidFill>
              </a:rPr>
              <a:t>Маркова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 наук, профессор кафедры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акмеологии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психологии профессиональной деятельности РАГС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80205" y="1196752"/>
            <a:ext cx="28641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+mj-lt"/>
              </a:rPr>
              <a:t>Ксения Юрьевна Белая</a:t>
            </a:r>
            <a:r>
              <a:rPr lang="ru-RU" dirty="0">
                <a:solidFill>
                  <a:schemeClr val="tx2"/>
                </a:solidFill>
                <a:latin typeface="+mj-lt"/>
              </a:rPr>
              <a:t> </a:t>
            </a:r>
            <a:endParaRPr lang="ru-RU" dirty="0" smtClean="0">
              <a:solidFill>
                <a:schemeClr val="tx2"/>
              </a:solidFill>
              <a:latin typeface="+mj-lt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педагогических наук, профессор кафедры педагогики и методики дошкольного образования Московского института открытого образования</a:t>
            </a:r>
          </a:p>
        </p:txBody>
      </p:sp>
      <p:pic>
        <p:nvPicPr>
          <p:cNvPr id="2052" name="Picture 4" descr="http://service.tc-sfera.ru/media/k2/items/cache/ea457adccaa9e569cff05de9b4f3b04d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96952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70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окумент 1"/>
          <p:cNvSpPr/>
          <p:nvPr/>
        </p:nvSpPr>
        <p:spPr>
          <a:xfrm>
            <a:off x="288032" y="112642"/>
            <a:ext cx="3060340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МО педагогов ДОУ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07"/>
          <a:stretch/>
        </p:blipFill>
        <p:spPr>
          <a:xfrm>
            <a:off x="1403648" y="569876"/>
            <a:ext cx="4968552" cy="2787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852936"/>
            <a:ext cx="4096545" cy="3072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032" y="3789040"/>
            <a:ext cx="4499992" cy="25799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569876"/>
            <a:ext cx="4968552" cy="278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72" y="548680"/>
            <a:ext cx="3218194" cy="4548519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594967" y="5301208"/>
            <a:ext cx="3060340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Электронная выписка из протокола МО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F:\СВЕТЛЯЧОК\2) Аттестация\2017-2018\Мурзаева И.Ю\раздел 4\4.1\HWScan00049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2775"/>
            <a:ext cx="3480040" cy="488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документ 4"/>
          <p:cNvSpPr/>
          <p:nvPr/>
        </p:nvSpPr>
        <p:spPr>
          <a:xfrm>
            <a:off x="4652749" y="484379"/>
            <a:ext cx="3894606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Приказ о назначении ответственных по областям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7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395536" y="381809"/>
            <a:ext cx="4680520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МО педагогов МДОУ №3 и МСШ№6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D:\фото\2019-2023 уч.год\семинар 2019\156951002904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268760"/>
            <a:ext cx="44644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870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09251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педагоги демонстрируют достаточно открытое и искреннее поведение;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во взаимоотношениях преобладает доброжелательный фон взаимодействия;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отношения строятся на принципах сотрудничества, взаимопомощи;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2"/>
                </a:solidFill>
                <a:latin typeface="+mj-lt"/>
              </a:rPr>
              <a:t>мотивационная среда педагогов учреждения характеризуется стремлением совершенствовать формы и методы работы, направленность на повышение своего профессионального уровня;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повысились </a:t>
            </a:r>
            <a:r>
              <a:rPr lang="ru-RU" sz="2000" b="1" dirty="0">
                <a:solidFill>
                  <a:schemeClr val="tx2"/>
                </a:solidFill>
                <a:latin typeface="+mj-lt"/>
              </a:rPr>
              <a:t>показатели творческого потенциала и креативности педагогов.</a:t>
            </a: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611560" y="704595"/>
            <a:ext cx="4896544" cy="576064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Показатели успешной работы МО: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07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692696"/>
            <a:ext cx="3600400" cy="7936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2"/>
                </a:solidFill>
                <a:latin typeface="+mj-lt"/>
              </a:rPr>
              <a:t>Я увидела, что</a:t>
            </a:r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…</a:t>
            </a:r>
            <a:endParaRPr lang="ru-RU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6320" y="2831791"/>
            <a:ext cx="5418602" cy="7936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2"/>
                </a:solidFill>
                <a:latin typeface="+mj-lt"/>
              </a:rPr>
              <a:t>Я </a:t>
            </a:r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была удивлена</a:t>
            </a:r>
            <a:r>
              <a:rPr lang="ru-RU" sz="3200" b="1" dirty="0">
                <a:solidFill>
                  <a:schemeClr val="tx2"/>
                </a:solidFill>
                <a:latin typeface="+mj-lt"/>
              </a:rPr>
              <a:t>, </a:t>
            </a:r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тем что…</a:t>
            </a:r>
            <a:endParaRPr lang="ru-RU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1844824"/>
            <a:ext cx="4248472" cy="7936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Мне понравилось…</a:t>
            </a:r>
            <a:endParaRPr lang="ru-RU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6320" y="4005064"/>
            <a:ext cx="4576734" cy="7936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У меня возник вопрос…</a:t>
            </a:r>
            <a:endParaRPr lang="ru-RU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5022917"/>
            <a:ext cx="4032448" cy="7936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Я хочу предложить…</a:t>
            </a:r>
            <a:endParaRPr lang="ru-RU" sz="32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756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210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леха</cp:lastModifiedBy>
  <cp:revision>7</cp:revision>
  <dcterms:created xsi:type="dcterms:W3CDTF">2020-02-14T08:20:34Z</dcterms:created>
  <dcterms:modified xsi:type="dcterms:W3CDTF">2022-02-20T21:08:51Z</dcterms:modified>
</cp:coreProperties>
</file>