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1" r:id="rId3"/>
    <p:sldId id="264" r:id="rId4"/>
    <p:sldId id="268" r:id="rId5"/>
    <p:sldId id="270" r:id="rId6"/>
    <p:sldId id="274" r:id="rId7"/>
    <p:sldId id="293" r:id="rId8"/>
    <p:sldId id="291" r:id="rId9"/>
    <p:sldId id="292" r:id="rId10"/>
    <p:sldId id="307" r:id="rId11"/>
    <p:sldId id="275" r:id="rId12"/>
    <p:sldId id="263" r:id="rId13"/>
    <p:sldId id="290" r:id="rId14"/>
    <p:sldId id="294" r:id="rId15"/>
    <p:sldId id="295" r:id="rId16"/>
    <p:sldId id="296" r:id="rId17"/>
    <p:sldId id="297" r:id="rId18"/>
    <p:sldId id="298" r:id="rId19"/>
    <p:sldId id="304" r:id="rId20"/>
    <p:sldId id="305" r:id="rId21"/>
    <p:sldId id="306" r:id="rId22"/>
    <p:sldId id="299" r:id="rId23"/>
    <p:sldId id="300" r:id="rId24"/>
    <p:sldId id="301" r:id="rId25"/>
    <p:sldId id="302" r:id="rId26"/>
    <p:sldId id="303" r:id="rId27"/>
    <p:sldId id="273" r:id="rId28"/>
    <p:sldId id="30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0000"/>
    <a:srgbClr val="F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4" autoAdjust="0"/>
    <p:restoredTop sz="94660"/>
  </p:normalViewPr>
  <p:slideViewPr>
    <p:cSldViewPr>
      <p:cViewPr>
        <p:scale>
          <a:sx n="76" d="100"/>
          <a:sy n="76" d="100"/>
        </p:scale>
        <p:origin x="-34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BAB48-68AE-44A1-A7A9-F161020E3480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0D61F9-91D1-4136-9652-C4215385F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735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D61F9-91D1-4136-9652-C4215385F3F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33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pic>
        <p:nvPicPr>
          <p:cNvPr id="1030" name="Picture 6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print"/>
          <a:srcRect l="5560" t="54200"/>
          <a:stretch>
            <a:fillRect/>
          </a:stretch>
        </p:blipFill>
        <p:spPr bwMode="auto">
          <a:xfrm>
            <a:off x="1619672" y="3212976"/>
            <a:ext cx="4892433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Горизонтальный свиток 13"/>
          <p:cNvSpPr/>
          <p:nvPr/>
        </p:nvSpPr>
        <p:spPr>
          <a:xfrm>
            <a:off x="2228870" y="5425360"/>
            <a:ext cx="4248472" cy="100811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i="1" dirty="0" smtClean="0">
                <a:latin typeface="Georgia" pitchFamily="18" charset="0"/>
              </a:rPr>
              <a:t>Учитель-логопед старшей-подготовительной логопедической группы: Бондаренко В. В.</a:t>
            </a:r>
            <a:endParaRPr lang="ru-RU" sz="1400" b="1" dirty="0" smtClean="0">
              <a:latin typeface="Georgia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 rot="20977994">
            <a:off x="7365383" y="3971362"/>
            <a:ext cx="648072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7087809" y="3695000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 rot="20249108">
            <a:off x="620625" y="829803"/>
            <a:ext cx="648072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Georgia" pitchFamily="18" charset="0"/>
              </a:rPr>
              <a:t>Р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 rot="856340">
            <a:off x="1030250" y="5290131"/>
            <a:ext cx="562702" cy="54624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Ш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9389" y="1744715"/>
            <a:ext cx="82490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Здоровьесберегающие технологии в работе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Учителя-логопеда с детьми с тяжёлыми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Нарушениями речи (дизартрия)</a:t>
            </a:r>
          </a:p>
          <a:p>
            <a:pPr algn="ct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259632" y="404664"/>
            <a:ext cx="6840760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МКДОУ Д/с №2 г. Пласта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2736304" cy="64807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771800" y="188640"/>
            <a:ext cx="3528392" cy="6480720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b="1" dirty="0" smtClean="0"/>
          </a:p>
          <a:p>
            <a:r>
              <a:rPr lang="ru-RU" b="1" dirty="0" smtClean="0"/>
              <a:t>САМОМАССАЖ </a:t>
            </a:r>
            <a:r>
              <a:rPr lang="ru-RU" b="1" dirty="0"/>
              <a:t>КИСТЕЙ, ПАЛЬЦЕВ РУК</a:t>
            </a:r>
            <a:r>
              <a:rPr lang="ru-RU" dirty="0"/>
              <a:t> . Все упражнения и игры с пальчиками влияют на развитие речевых центров коры головного мозга. Кроме того, они помогают согласовать работу понятийного и двигательного центров речи.</a:t>
            </a:r>
          </a:p>
          <a:p>
            <a:r>
              <a:rPr lang="ru-RU" dirty="0"/>
              <a:t>Массаж пальцев проводим по разным методикам:</a:t>
            </a:r>
          </a:p>
          <a:p>
            <a:r>
              <a:rPr lang="ru-RU" dirty="0"/>
              <a:t>- растирание пальцев, ладоней и тыльной стороны кисти в игровой форме: - «Греем руки», Наденем, снимем перчатки</a:t>
            </a:r>
            <a:r>
              <a:rPr lang="ru-RU" dirty="0" smtClean="0"/>
              <a:t>»;</a:t>
            </a:r>
            <a:endParaRPr lang="ru-RU" dirty="0"/>
          </a:p>
          <a:p>
            <a:r>
              <a:rPr lang="ru-RU" dirty="0"/>
              <a:t>- массаж 6-гранным карандашом;</a:t>
            </a:r>
          </a:p>
          <a:p>
            <a:r>
              <a:rPr lang="ru-RU" dirty="0"/>
              <a:t>- массаж шариками,</a:t>
            </a:r>
          </a:p>
          <a:p>
            <a:r>
              <a:rPr lang="ru-RU" dirty="0"/>
              <a:t>- пуговичный массаж,</a:t>
            </a:r>
          </a:p>
          <a:p>
            <a:r>
              <a:rPr lang="ru-RU" dirty="0"/>
              <a:t>- сухой бассейн из фасоли, гороха.</a:t>
            </a:r>
          </a:p>
          <a:p>
            <a:r>
              <a:rPr lang="ru-RU" dirty="0"/>
              <a:t> 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228184" y="188640"/>
            <a:ext cx="2736304" cy="64807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D:\109___09\IMG_12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04" y="330124"/>
            <a:ext cx="2473191" cy="18549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Виктор\Desktop\30.06.2017\DSC000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60" y="4624144"/>
            <a:ext cx="2505930" cy="18796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:\Users\Виктор\Desktop\30.06.2017\DSC000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535" y="2427076"/>
            <a:ext cx="2539601" cy="1904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детсад работа\логопедия\фото здоров. тех на конс\20210211_09443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82" y="2427076"/>
            <a:ext cx="2490566" cy="18660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детсад работа\логопедия\фото здоров. тех на конс\20210211_09452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814" y="332656"/>
            <a:ext cx="2580506" cy="1933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:\детсад работа\логопедия\фото здоров. тех на конс\20210211_09441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35282"/>
            <a:ext cx="2601987" cy="19495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4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2736304" cy="64807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771800" y="188640"/>
            <a:ext cx="3528392" cy="6480720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Пальчиковые игры и развитие мелкой моторики. </a:t>
            </a:r>
            <a:r>
              <a:rPr lang="ru-RU" dirty="0"/>
              <a:t>Развитие мелкой моторики осуществляю, как в системе коррекционных занятий, так и в виде рекомендаций родителям и воспитателям. Пальчиковая гимнастика позволяет активизировать работоспособность головного мозга, влияет на центры развития речи, развивает ручную умелость, помогает снять напряжение. Можно выделить главные правила проведения пальчиковых игр.</a:t>
            </a:r>
          </a:p>
          <a:p>
            <a:r>
              <a:rPr lang="ru-RU" dirty="0"/>
              <a:t>1. Пальцы левой и правой руки следует нагружать равномерно</a:t>
            </a:r>
          </a:p>
          <a:p>
            <a:r>
              <a:rPr lang="ru-RU" dirty="0"/>
              <a:t>2.После каждого упражнения следует расслаблять пальцы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228184" y="188640"/>
            <a:ext cx="2736304" cy="64807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3" descr="C:\Users\Виктор\Desktop\30.06.2017\DSC000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420" y="260648"/>
            <a:ext cx="2463831" cy="18481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детсад работа\логопедия\фото род соб в лог гр\DSC001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60" y="4725144"/>
            <a:ext cx="2416010" cy="18122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детсад работа\логопедия\фото здоров. тех на конс\20210211_0950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898" y="4599211"/>
            <a:ext cx="2586876" cy="19381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детсад работа\логопедия\фото здоров. тех на конс\20210211_0950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60" y="261035"/>
            <a:ext cx="2466154" cy="18477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детсад работа\логопедия\фото здоров. тех на конс\20210211_10045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442" y="2349395"/>
            <a:ext cx="2556328" cy="19152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E:\детсад работа\логопедия\фото здоров. тех на конс\20210211_10013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60" y="2576102"/>
            <a:ext cx="2434203" cy="18237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1038927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755" y="3825043"/>
            <a:ext cx="1545584" cy="2096619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1518099" y="596616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4934117" y="6051783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4751317" y="3799959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1818" y="1169773"/>
            <a:ext cx="8212630" cy="240324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АРТИКУЛЯЦИОННАЯ ГИМНАСТИКА</a:t>
            </a:r>
            <a:r>
              <a:rPr lang="ru-RU" b="1" i="1" dirty="0"/>
              <a:t> </a:t>
            </a:r>
            <a:r>
              <a:rPr lang="ru-RU" i="1" dirty="0"/>
              <a:t>– развивает артикуляционную моторику: укрепляет мышцы, вырабатывает полноценные движения, определенные положения органов артикуляционного аппарата, необходимые для правильного произношения звука.</a:t>
            </a:r>
            <a:endParaRPr lang="ru-RU" dirty="0"/>
          </a:p>
          <a:p>
            <a:r>
              <a:rPr lang="ru-RU" dirty="0"/>
              <a:t>При выполнении артикуляционных упражнений дети - дизартрики испытывают сильное мышечное напряжение, (спастика, гиперкинезы), быстро утомляются. Оживить процесс выполнения артикуляционной гимнастики помогают иллюстрации, стихи, сказки, смена статических поз.</a:t>
            </a:r>
          </a:p>
          <a:p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098" name="Picture 2" descr="E:\детсад работа\логопедия\фото род соб в лог гр\DSC001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405" y="4154908"/>
            <a:ext cx="3219768" cy="24151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Виктор\Desktop\30.06.2017\DSC000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668" y="3739226"/>
            <a:ext cx="3234344" cy="24260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34002" y="1030515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65986" y="4077072"/>
            <a:ext cx="1626494" cy="2376264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3953490" y="214925"/>
            <a:ext cx="549171" cy="52449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157946" y="6239780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4913629" y="3129693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64871" y="1040443"/>
            <a:ext cx="8251229" cy="28343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Артикуляционную гимнастику сочетаем с </a:t>
            </a:r>
            <a:r>
              <a:rPr lang="ru-RU" b="1" dirty="0"/>
              <a:t>БИОЭНЕРГОПЛАСТИКОЙ. </a:t>
            </a:r>
            <a:r>
              <a:rPr lang="ru-RU" i="1" dirty="0"/>
              <a:t>Биоэнергопластика - это соединение движений артикуляционного аппарата с движениями кисти руки, имитирующими движения челюсти, языка, губ.</a:t>
            </a:r>
            <a:endParaRPr lang="ru-RU" dirty="0"/>
          </a:p>
          <a:p>
            <a:r>
              <a:rPr lang="ru-RU" dirty="0"/>
              <a:t>По данным Ястребовой А.В. и Лазаренко О.И. движения тела, совместные движения руки и артикуляционного аппарата, если они пластичны, раскрепощены и свободны, помогают активизировать естественное распределение биоэнергии в организме. Это оказывает чрезвычайно благотворное влияние на активизацию интеллектуальной деятельности детей, развивает координацию движений и мелкую моторику.</a:t>
            </a:r>
          </a:p>
        </p:txBody>
      </p:sp>
      <p:pic>
        <p:nvPicPr>
          <p:cNvPr id="4098" name="Picture 2" descr="E:\детсад работа\логопедия\фото здоров. тех на конс\20210212_0944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065" y="4092496"/>
            <a:ext cx="3298674" cy="24714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детсад работа\логопедия\фото здоров. тех на конс\20210212_09444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71" y="3967790"/>
            <a:ext cx="3207321" cy="22458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215516" y="1169368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-30817"/>
            <a:ext cx="1363655" cy="1849828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1518099" y="596616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421326" y="3880234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8455560" y="3829851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7381" y="1169773"/>
            <a:ext cx="8212630" cy="25993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b="1" dirty="0" smtClean="0"/>
          </a:p>
          <a:p>
            <a:r>
              <a:rPr lang="ru-RU" b="1" dirty="0" smtClean="0"/>
              <a:t>ДЫХАТЕЛЬНАЯ ГИМНАСТИКА- помогает сформировать сильный плавный ротовой выдох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способствует развитию и укреплению грудной клетки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направлена на закрепление навыков диафрагмально – речевого дыхания</a:t>
            </a:r>
          </a:p>
          <a:p>
            <a:pPr lvl="0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необходима для дальнейшей работы по коррекции звукопроизношения.</a:t>
            </a:r>
          </a:p>
          <a:p>
            <a:r>
              <a:rPr lang="ru-RU" dirty="0" smtClean="0"/>
              <a:t>Используем различные предметы и игрушки для развития физиологического дыхания. Полезно пускание мыльных пузырей, дутье в воду через соломинку- «шторм в стакане», надувание воздушных шаров.</a:t>
            </a:r>
          </a:p>
          <a:p>
            <a:r>
              <a:rPr lang="ru-RU" dirty="0" smtClean="0"/>
              <a:t>Звуковые волны для развития речевого выдоха</a:t>
            </a:r>
          </a:p>
          <a:p>
            <a:pPr lvl="0"/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Users\Виктор\Desktop\30.06.2017\DSC000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46" y="4653135"/>
            <a:ext cx="2567069" cy="19255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E:\детсад работа\логопедия\фото род соб в лог гр\DSC001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220" y="4384439"/>
            <a:ext cx="2628194" cy="19714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2" name="Picture 2" descr="E:\детсад работа\логопедия\фото здоров. тех на конс\20210211_09543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984" y="3854122"/>
            <a:ext cx="2795131" cy="209421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6925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34002" y="1030515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65986" y="4077072"/>
            <a:ext cx="1626494" cy="2376264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3953490" y="214925"/>
            <a:ext cx="549171" cy="52449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157946" y="6239780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4913629" y="3129693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11561" y="1124744"/>
            <a:ext cx="7704855" cy="168652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УПРАЖНЕНИЯ С МАССАЖНЫМ МЯЧОМ </a:t>
            </a:r>
            <a:r>
              <a:rPr lang="ru-RU" dirty="0"/>
              <a:t>– направлены на развитие мелкой моторики, позволяют повысить мозговую активность через массаж БАТ. </a:t>
            </a:r>
            <a:endParaRPr lang="ru-RU" dirty="0" smtClean="0"/>
          </a:p>
          <a:p>
            <a:pPr lvl="0" algn="ctr"/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«Су – джок терапия» </a:t>
            </a:r>
          </a:p>
          <a:p>
            <a:pPr lvl="0"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одно из направлений медицины, разработанной южно-корейским профессором Пак Чже Ву.</a:t>
            </a:r>
            <a:endParaRPr lang="ru-RU" dirty="0"/>
          </a:p>
        </p:txBody>
      </p:sp>
      <p:pic>
        <p:nvPicPr>
          <p:cNvPr id="11" name="Picture 2" descr="E:\детсад работа\логопедия\фото с телефона\20210115_0953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054020" y="3948217"/>
            <a:ext cx="3347864" cy="25108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E:\детсад работа\логопедия\фото здоров. тех на конс\20210211_10103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94" y="2996952"/>
            <a:ext cx="3588618" cy="2688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30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980728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633" y="4769535"/>
            <a:ext cx="1061685" cy="1440199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1518099" y="596616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4163896" y="6034998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8153989" y="4112661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7381" y="1169773"/>
            <a:ext cx="8212630" cy="254725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Упражнения с массажными мячами используем с разными коррекционными целями.</a:t>
            </a:r>
          </a:p>
          <a:p>
            <a:r>
              <a:rPr lang="ru-RU" dirty="0"/>
              <a:t>1)Многим дизартрикам свойственна гиперактивность. Кроме того, чтобы лучше воспринимать информацию, ребенку необходимо движение. Поэтому во время </a:t>
            </a:r>
            <a:r>
              <a:rPr lang="ru-RU" b="1" dirty="0"/>
              <a:t>прослушивания стихов, рассказов</a:t>
            </a:r>
            <a:r>
              <a:rPr lang="ru-RU" dirty="0"/>
              <a:t> – дети могут держать в руках, </a:t>
            </a:r>
            <a:r>
              <a:rPr lang="ru-RU" i="1" dirty="0"/>
              <a:t>катать между ладонями массажные мячи.</a:t>
            </a:r>
            <a:endParaRPr lang="ru-RU" dirty="0"/>
          </a:p>
          <a:p>
            <a:r>
              <a:rPr lang="ru-RU" dirty="0"/>
              <a:t>2)Упражнения</a:t>
            </a:r>
            <a:r>
              <a:rPr lang="ru-RU" b="1" dirty="0"/>
              <a:t> –</a:t>
            </a:r>
            <a:r>
              <a:rPr lang="ru-RU" dirty="0"/>
              <a:t> направлены </a:t>
            </a:r>
            <a:r>
              <a:rPr lang="ru-RU" b="1" dirty="0"/>
              <a:t>на развитие мелкой моторики</a:t>
            </a:r>
            <a:r>
              <a:rPr lang="ru-RU" dirty="0"/>
              <a:t>, ручной умелости, пластичности в движениях руки, позволяют повысить мозговую активность через массаж ладоней и пальцев, где находится много БАТ.</a:t>
            </a:r>
          </a:p>
        </p:txBody>
      </p:sp>
      <p:pic>
        <p:nvPicPr>
          <p:cNvPr id="11" name="Picture 3" descr="C:\Users\Виктор\Desktop\30.06.2017\DSC000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318" y="3825044"/>
            <a:ext cx="2997436" cy="2248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E:\детсад работа\логопедия\фото здоров. тех на конс\20210211_1046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955" y="4221088"/>
            <a:ext cx="3108663" cy="2329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34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34002" y="1030515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65986" y="4077072"/>
            <a:ext cx="1626494" cy="2376264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3953490" y="214925"/>
            <a:ext cx="549171" cy="52449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157946" y="6239780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417719" y="3179506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5537" y="1196752"/>
            <a:ext cx="8064896" cy="187220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3)Упражнения </a:t>
            </a:r>
            <a:r>
              <a:rPr lang="ru-RU" b="1" dirty="0"/>
              <a:t>для массажа рук со </a:t>
            </a:r>
            <a:r>
              <a:rPr lang="ru-RU" b="1" dirty="0" smtClean="0"/>
              <a:t>стишками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«Мячик», «Ежик и мышки», «Испечем каравай», «Колкие иголки» и т.д.</a:t>
            </a:r>
          </a:p>
          <a:p>
            <a:r>
              <a:rPr lang="ru-RU" dirty="0"/>
              <a:t>4)Упражнения с массажным мячом для </a:t>
            </a:r>
            <a:r>
              <a:rPr lang="ru-RU" b="1" dirty="0"/>
              <a:t>закрепления и дифференциации пространственных предлогов</a:t>
            </a:r>
            <a:r>
              <a:rPr lang="ru-RU" dirty="0"/>
              <a:t>: «Фокусник».</a:t>
            </a:r>
          </a:p>
          <a:p>
            <a:r>
              <a:rPr lang="ru-RU" dirty="0"/>
              <a:t>5)Выполнение упражнений </a:t>
            </a:r>
            <a:r>
              <a:rPr lang="ru-RU" b="1" dirty="0"/>
              <a:t>артикуляционной гимнастики</a:t>
            </a:r>
            <a:r>
              <a:rPr lang="ru-RU" dirty="0"/>
              <a:t> с одновременными действиями с массажным мячом. (Горка, Качели, Лошадка, Грибок, Гармошка)</a:t>
            </a:r>
          </a:p>
        </p:txBody>
      </p:sp>
      <p:pic>
        <p:nvPicPr>
          <p:cNvPr id="9218" name="Picture 2" descr="E:\детсад работа\логопедия\фото здоров. тех на конс\20210211_10464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222514"/>
            <a:ext cx="4392488" cy="3291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04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980728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59" y="3979187"/>
            <a:ext cx="1698650" cy="2304256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1518099" y="596616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7445843" y="5759367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7145878" y="4209813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11559" y="1169773"/>
            <a:ext cx="7776865" cy="211521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6)Упражнения с мячом при </a:t>
            </a:r>
            <a:r>
              <a:rPr lang="ru-RU" b="1" dirty="0"/>
              <a:t>автоматизации звуков:</a:t>
            </a:r>
            <a:endParaRPr lang="ru-RU" dirty="0"/>
          </a:p>
          <a:p>
            <a:r>
              <a:rPr lang="ru-RU" dirty="0"/>
              <a:t>а) изолированно: катать мяч по дорожке, по столу, по руке, по колену (С- с горки, Л –по руке вверх, Р- по столу, по колену, Ш- в чашечке).</a:t>
            </a:r>
          </a:p>
          <a:p>
            <a:r>
              <a:rPr lang="ru-RU" dirty="0"/>
              <a:t>б) в слогах, словах: «Передай с движением».</a:t>
            </a:r>
          </a:p>
          <a:p>
            <a:r>
              <a:rPr lang="ru-RU" dirty="0"/>
              <a:t>Положительно то, что снижается напряжение, утомляемость, речевая деятельность происходит в движении, постоянно меняются динамические позы, повышается интерес к упражнениям по автоматизации звуков.</a:t>
            </a:r>
          </a:p>
        </p:txBody>
      </p:sp>
      <p:pic>
        <p:nvPicPr>
          <p:cNvPr id="8194" name="Picture 2" descr="E:\детсад работа\логопедия\фото здоров. тех на конс\20210211_1046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564" y="3429000"/>
            <a:ext cx="3968660" cy="29734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33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4179" y="1268760"/>
            <a:ext cx="8640960" cy="244827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У воспитанников коррекционных групп часто наблюдается ряд неврологических синдромов, которые проявляются в нарушении произвольной деятельности и поведении детей, быстрой истощаемости, повышенной возбудимости, раздражительности, двигательной расторможенности. Следовательно, таким детям необходимо развивать процессы саморегуляции, осознанную двигательную активность. В связи с этим применяю следующие здоровье сберегающие технологии: физминутки.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188641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детсад работа\логопедия\фото здоров. тех на конс\20210211_112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10" y="4005064"/>
            <a:ext cx="3588912" cy="26889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E:\детсад работа\логопедия\фото здоров. тех на конс\20210211_1119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99283"/>
            <a:ext cx="3596627" cy="26947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18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5174" y="-1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5874" y="1447620"/>
            <a:ext cx="6926475" cy="342762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/>
              <a:t>З</a:t>
            </a:r>
            <a:r>
              <a:rPr lang="ru-RU" b="1" i="1" dirty="0" smtClean="0"/>
              <a:t>доровье</a:t>
            </a:r>
            <a:r>
              <a:rPr lang="ru-RU" i="1" dirty="0"/>
              <a:t> – «это состояние полного физического, душевного и социального благополучия, а не только отсутствие болезни или недостатков».</a:t>
            </a:r>
            <a:endParaRPr lang="ru-RU" dirty="0"/>
          </a:p>
          <a:p>
            <a:r>
              <a:rPr lang="ru-RU" dirty="0"/>
              <a:t>Не может быть у человека душевного спокойствия при проблемах с речью.</a:t>
            </a:r>
          </a:p>
          <a:p>
            <a:r>
              <a:rPr lang="ru-RU" b="1" dirty="0"/>
              <a:t>ДИЗАРТРИЯ </a:t>
            </a:r>
            <a:r>
              <a:rPr lang="ru-RU" dirty="0"/>
              <a:t>- это нарушение звукопроизношения, просодики и голосообразования, обусловленное недостаточностью иннервации мышц речевого аппарата: дыхательного, голосового, артикуляционного. При дизартрии нарушается двигательный механизм речи за счет органического поражения центральной нервной системы.</a:t>
            </a:r>
          </a:p>
        </p:txBody>
      </p:sp>
      <p:pic>
        <p:nvPicPr>
          <p:cNvPr id="16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print"/>
          <a:srcRect b="75850"/>
          <a:stretch>
            <a:fillRect/>
          </a:stretch>
        </p:blipFill>
        <p:spPr bwMode="auto">
          <a:xfrm>
            <a:off x="2699792" y="4934569"/>
            <a:ext cx="5856178" cy="1872208"/>
          </a:xfrm>
          <a:prstGeom prst="rect">
            <a:avLst/>
          </a:prstGeom>
          <a:noFill/>
        </p:spPr>
      </p:pic>
      <p:sp>
        <p:nvSpPr>
          <p:cNvPr id="17" name="Овал 16"/>
          <p:cNvSpPr/>
          <p:nvPr/>
        </p:nvSpPr>
        <p:spPr>
          <a:xfrm>
            <a:off x="3884252" y="692696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7727255" y="4367763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7544" y="692696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</a:t>
            </a:r>
            <a:endParaRPr lang="ru-RU" sz="2800" b="1" dirty="0">
              <a:latin typeface="Georgia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8864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9683" y="984226"/>
            <a:ext cx="8640960" cy="172819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Релаксация – комплекс расслабляющих упражнений, снимающих напряжение мышц рук и ног, мышц шеи и речевого аппарата. Также с целью релаксации применяю упражнения на растяжки и чередование мышечного напряжения и расслабления. Все упражнения на релаксацию провожу под спокойную расслабляющую музыку.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188641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5" name="Picture 5" descr="E:\детсад работа\логопедия\фото здоров. тех на конс\20210211_1118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3068960"/>
            <a:ext cx="3844345" cy="28803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E:\детсад работа\логопедия\фото здоров. тех на конс\20210212_1019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63" y="3284984"/>
            <a:ext cx="4152900" cy="3111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94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2512" y="836712"/>
            <a:ext cx="8640960" cy="208823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В организационные моменты включаю релаксационные, мимические и имитирующие упражнения.</a:t>
            </a:r>
          </a:p>
          <a:p>
            <a:r>
              <a:rPr lang="ru-RU" dirty="0"/>
              <a:t>Психологический настрой «Цепочка дружбы»: - Встанем в круг! Настроимся на работу! Потрите ладони, почувствуйте тепло! Представьте, что между ладонями маленький шарик, покатаем его! А теперь поделимся теплом друг с другом: протяните ладони соседям! У нас получилась «цепочка дружбы»! Улыбнемся, пожелаем друг другу удачи!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188641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детсад работа\логопедия\фото здоров. тех на конс\20210212_1003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4152900" cy="3111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детсад работа\логопедия\фото здоров. тех на конс\20210212_0937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4152900" cy="3111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81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9972" y="699420"/>
            <a:ext cx="8640960" cy="214679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Психогимнастика – это игры и упражнения, направленные на использование выразительных движений в воспитании эмоций и высших чувств. Дети изучают различные эмоции и учатся управлять ими. Подобные игры помогают преодолевать барьеры в общении, лучше понять себя и других, снимают психологическое напряжение, дают возможность самовыражения.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188641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E:\детсад работа\логопедия\фото здоров. тех на конс\20210211_1127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832" y="3091265"/>
            <a:ext cx="4152900" cy="3111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E:\детсад работа\логопедия\фото здоров. тех на конс\20210211_1120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212977"/>
            <a:ext cx="4036563" cy="30243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4423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836712"/>
            <a:ext cx="8640960" cy="244827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РАЗВИТИЕ МИМИКИ </a:t>
            </a:r>
            <a:r>
              <a:rPr lang="ru-RU" i="1" dirty="0"/>
              <a:t>– создает нейронные связи от коры головного мозга к мышцам лица, которые участвуют в речеобразовательном процессе.</a:t>
            </a:r>
            <a:endParaRPr lang="ru-RU" dirty="0"/>
          </a:p>
          <a:p>
            <a:r>
              <a:rPr lang="ru-RU" dirty="0"/>
              <a:t>Развитие мимической моторики проводим параллельно с развитием артикуляторной моторики.</a:t>
            </a:r>
          </a:p>
          <a:p>
            <a:r>
              <a:rPr lang="ru-RU" dirty="0"/>
              <a:t>Упражнения для развития мимики способствуют снятию напряжения с речедвигательного аппарата, развивают память и внимание. Улучшается мелодико- интонационная сторона речи. Одновременно развиваем пантомимику.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188641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детсад работа\логопедия\фото здоров. тех на конс\20210212_0815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230" y="3429000"/>
            <a:ext cx="4152900" cy="3111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детсад работа\логопедия\фото здоров. тех на конс\20210212_1044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38195"/>
            <a:ext cx="4152900" cy="3111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9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196752"/>
            <a:ext cx="8784976" cy="54726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355976" y="1226600"/>
            <a:ext cx="4608512" cy="544275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Логоритмика</a:t>
            </a:r>
          </a:p>
          <a:p>
            <a:pPr algn="ctr"/>
            <a:r>
              <a:rPr lang="ru-RU" b="1" dirty="0" smtClean="0"/>
              <a:t>«Движение </a:t>
            </a:r>
            <a:r>
              <a:rPr lang="ru-RU" b="1" dirty="0"/>
              <a:t>ума ребенка начинается только тогда, когда есть движение его тела, его руки» Л. Выготский</a:t>
            </a:r>
            <a:endParaRPr lang="ru-RU" dirty="0"/>
          </a:p>
          <a:p>
            <a:pPr algn="ctr"/>
            <a:r>
              <a:rPr lang="ru-RU" dirty="0"/>
              <a:t>А для развития речи необходимо движение ума.</a:t>
            </a:r>
          </a:p>
          <a:p>
            <a:pPr algn="ctr"/>
            <a:r>
              <a:rPr lang="ru-RU" dirty="0"/>
              <a:t>Поэтому </a:t>
            </a:r>
            <a:r>
              <a:rPr lang="ru-RU" b="1" dirty="0"/>
              <a:t>телесно – моторная активность</a:t>
            </a:r>
            <a:r>
              <a:rPr lang="ru-RU" dirty="0"/>
              <a:t> на всех этапах коррекции речи – важнейшее условие успеха.</a:t>
            </a:r>
          </a:p>
          <a:p>
            <a:pPr algn="ctr"/>
            <a:r>
              <a:rPr lang="ru-RU" dirty="0"/>
              <a:t>Речевые упражнения по автоматизации звуков сочетаем с движениями пальцев; чистоговорки - с движениями, пантомимическими этюдами.</a:t>
            </a:r>
          </a:p>
          <a:p>
            <a:pPr algn="ctr"/>
            <a:r>
              <a:rPr lang="ru-RU" b="1" dirty="0"/>
              <a:t>Автоматизация звуков в движении</a:t>
            </a:r>
            <a:r>
              <a:rPr lang="ru-RU" dirty="0"/>
              <a:t>: «повторялки» с шагами, хлопками, поскоками, собиранием предметов, выкладыванием узоров, перебиранием бус. Очень активно используем передачу </a:t>
            </a:r>
            <a:r>
              <a:rPr lang="ru-RU" dirty="0" smtClean="0"/>
              <a:t>    мяча</a:t>
            </a:r>
            <a:r>
              <a:rPr lang="ru-RU" dirty="0"/>
              <a:t>: «</a:t>
            </a:r>
            <a:r>
              <a:rPr lang="ru-RU" b="1" dirty="0"/>
              <a:t>Передай с мячом </a:t>
            </a:r>
            <a:r>
              <a:rPr lang="ru-RU" b="1" dirty="0" smtClean="0"/>
              <a:t>          слово</a:t>
            </a:r>
            <a:r>
              <a:rPr lang="ru-RU" b="1" dirty="0"/>
              <a:t>»</a:t>
            </a:r>
            <a:endParaRPr lang="ru-RU" dirty="0"/>
          </a:p>
        </p:txBody>
      </p:sp>
      <p:pic>
        <p:nvPicPr>
          <p:cNvPr id="3074" name="Picture 2" descr="E:\детсад работа\логопедия\фото род соб в лог гр\DSC001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92" y="1226600"/>
            <a:ext cx="3383577" cy="25380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E:\детсад работа\логопедия\фото здоров. тех на конс\20210211_1107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63270"/>
            <a:ext cx="3366402" cy="25222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36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243607" y="1050021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570" y="3539111"/>
            <a:ext cx="1698650" cy="2304256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418380" y="72105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643855" y="201088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4839476" y="6088289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8353269" y="3337579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67644" y="1082470"/>
            <a:ext cx="8008711" cy="241952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ПРИМЕНЕНИЕ РАЗЛИЧНЫХ ИГРОВЫХ ТЕХНОЛОГИЙ</a:t>
            </a:r>
            <a:endParaRPr lang="ru-RU" dirty="0"/>
          </a:p>
          <a:p>
            <a:r>
              <a:rPr lang="ru-RU" dirty="0"/>
              <a:t>Основная деятельность ребёнка - игра. Ребенок должен играть и тогда, когда он преодолевает трудности.</a:t>
            </a:r>
          </a:p>
          <a:p>
            <a:r>
              <a:rPr lang="ru-RU" b="1" dirty="0"/>
              <a:t>Игры - диалоги</a:t>
            </a:r>
            <a:endParaRPr lang="ru-RU" dirty="0"/>
          </a:p>
          <a:p>
            <a:r>
              <a:rPr lang="ru-RU" b="1" dirty="0"/>
              <a:t>Игры «Расскажи стихи руками»</a:t>
            </a:r>
            <a:endParaRPr lang="ru-RU" dirty="0"/>
          </a:p>
          <a:p>
            <a:r>
              <a:rPr lang="ru-RU" dirty="0"/>
              <a:t>Обыгрывание чистоговорок в процессе автоматизации звуков</a:t>
            </a:r>
          </a:p>
          <a:p>
            <a:r>
              <a:rPr lang="ru-RU" dirty="0"/>
              <a:t>Диалогические скороговорки в образах. «Надень шапочку и повторяй предложения в образе своего героя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13314" name="Picture 2" descr="E:\детсад работа\логопедия\фото здоров. тех на конс\20210211_1129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986" y="3721872"/>
            <a:ext cx="3342069" cy="25039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E:\детсад работа\логопедия\фото здоров. тех на конс\20210211_11280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229" y="3894337"/>
            <a:ext cx="3323186" cy="24898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16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15978" y="1075559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53490" y="4741226"/>
            <a:ext cx="1361096" cy="1988524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3953490" y="214925"/>
            <a:ext cx="549171" cy="52449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846643" y="5609049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4035054" y="2890973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79631" y="1009094"/>
            <a:ext cx="7421710" cy="13681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ТЕАТРАЛИЗОВАННЫЕ ИГРЫ – </a:t>
            </a:r>
            <a:r>
              <a:rPr lang="ru-RU" dirty="0"/>
              <a:t>эффективное средство коррекции звукопроизношения и развития связной речи. Используем на всех этапах коррекции речи: от придумывания чистоговорок и обыгрывания отгадок, изображения стихов и до драматизации сказок с диалогами</a:t>
            </a:r>
            <a:r>
              <a:rPr lang="ru-RU" b="1" dirty="0"/>
              <a:t>.</a:t>
            </a:r>
            <a:endParaRPr lang="ru-RU" dirty="0"/>
          </a:p>
        </p:txBody>
      </p:sp>
      <p:pic>
        <p:nvPicPr>
          <p:cNvPr id="14338" name="Picture 2" descr="E:\детсад работа\логопедия\фото здоров. тех на конс\20210211_1112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6" y="2495184"/>
            <a:ext cx="2949020" cy="22095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E:\детсад работа\логопедия\фото здоров. тех на конс\20210211_1059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181" y="4399348"/>
            <a:ext cx="3084562" cy="2311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E:\детсад работа\логопедия\фото здоров. тех на конс\20210211_11050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705" y="2495184"/>
            <a:ext cx="2960074" cy="2217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35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034618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использования </a:t>
            </a:r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здоровьесберегающих технологий в коррекционной работе с дошкольниками: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корректируется поведение и преодолеваются психологические трудности;</a:t>
            </a:r>
            <a:endParaRPr lang="ru-RU" dirty="0">
              <a:solidFill>
                <a:srgbClr val="FF0000"/>
              </a:solidFill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снимается эмоциональное напряжение и тревожность;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снижается уровень заболеваемости;</a:t>
            </a:r>
            <a:endParaRPr lang="ru-RU" dirty="0">
              <a:solidFill>
                <a:srgbClr val="FF0000"/>
              </a:solidFill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>
                <a:solidFill>
                  <a:srgbClr val="FF0000"/>
                </a:solidFill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повышается работоспособность, выносливость;</a:t>
            </a:r>
            <a:endParaRPr lang="ru-RU" dirty="0">
              <a:solidFill>
                <a:srgbClr val="FF0000"/>
              </a:solidFill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>
                <a:solidFill>
                  <a:srgbClr val="FF0000"/>
                </a:solidFill>
                <a:ea typeface="Times New Roman"/>
                <a:cs typeface="Times New Roman"/>
              </a:rPr>
              <a:t> 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развиваются психические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процессы;</a:t>
            </a:r>
            <a:endParaRPr lang="ru-RU" dirty="0">
              <a:solidFill>
                <a:srgbClr val="FF0000"/>
              </a:solidFill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>
                <a:solidFill>
                  <a:srgbClr val="FF0000"/>
                </a:solidFill>
                <a:ea typeface="Times New Roman"/>
                <a:cs typeface="Times New Roman"/>
              </a:rPr>
              <a:t> 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развивается общая и мелкая моторики;</a:t>
            </a:r>
            <a:endParaRPr lang="ru-RU" dirty="0">
              <a:solidFill>
                <a:srgbClr val="FF0000"/>
              </a:solidFill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>
                <a:solidFill>
                  <a:srgbClr val="FF0000"/>
                </a:solidFill>
                <a:ea typeface="Times New Roman"/>
                <a:cs typeface="Times New Roman"/>
              </a:rPr>
              <a:t> 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повышается речевая активность;</a:t>
            </a:r>
            <a:endParaRPr lang="ru-RU" dirty="0">
              <a:solidFill>
                <a:srgbClr val="FF0000"/>
              </a:solidFill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>
                <a:solidFill>
                  <a:srgbClr val="FF0000"/>
                </a:solidFill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увеличивается уровень социальной адаптации; </a:t>
            </a:r>
            <a:endParaRPr lang="ru-RU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22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print"/>
          <a:srcRect r="73590" b="75850"/>
          <a:stretch>
            <a:fillRect/>
          </a:stretch>
        </p:blipFill>
        <p:spPr bwMode="auto">
          <a:xfrm>
            <a:off x="6444208" y="4167674"/>
            <a:ext cx="1656184" cy="2004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6" name="Прямая со стрелкой 25"/>
          <p:cNvCxnSpPr/>
          <p:nvPr/>
        </p:nvCxnSpPr>
        <p:spPr>
          <a:xfrm>
            <a:off x="8572766" y="2492418"/>
            <a:ext cx="0" cy="3456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67544" y="2417623"/>
            <a:ext cx="0" cy="3390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372200" y="1077863"/>
            <a:ext cx="2160240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05883" y="1000913"/>
            <a:ext cx="2228977" cy="34051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4818" y="750608"/>
            <a:ext cx="2232248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635896" y="1254222"/>
            <a:ext cx="2160240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23928" y="922230"/>
            <a:ext cx="2222691" cy="34051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15616" y="1444492"/>
            <a:ext cx="2314195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 rot="21074942">
            <a:off x="61754" y="1212622"/>
            <a:ext cx="26642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034618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Таким образом, рассмотрев множество приёмов и методов по здоровьесбережению и применению их в практической деятельности, можно сделать вывод, что использование здоровьесберегающих технологий в коррекционной работе с дошкольниками даёт положительные </a:t>
            </a:r>
            <a:r>
              <a:rPr lang="ru-RU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результаты.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600" b="1" dirty="0" smtClean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a typeface="Calibri"/>
                <a:cs typeface="Times New Roman"/>
              </a:rPr>
              <a:t>Спасибо за внимание</a:t>
            </a:r>
            <a:endParaRPr lang="ru-RU" sz="3600" b="1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  <p:pic>
        <p:nvPicPr>
          <p:cNvPr id="22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print"/>
          <a:srcRect r="73590" b="75850"/>
          <a:stretch>
            <a:fillRect/>
          </a:stretch>
        </p:blipFill>
        <p:spPr bwMode="auto">
          <a:xfrm>
            <a:off x="6805883" y="4242514"/>
            <a:ext cx="1656184" cy="2004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6" name="Прямая со стрелкой 25"/>
          <p:cNvCxnSpPr/>
          <p:nvPr/>
        </p:nvCxnSpPr>
        <p:spPr>
          <a:xfrm>
            <a:off x="8602781" y="2351299"/>
            <a:ext cx="0" cy="3456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67544" y="2417623"/>
            <a:ext cx="0" cy="3390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372200" y="1077863"/>
            <a:ext cx="2160240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05883" y="1000913"/>
            <a:ext cx="2228977" cy="34051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4818" y="750608"/>
            <a:ext cx="2232248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635896" y="1254222"/>
            <a:ext cx="2160240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23928" y="922230"/>
            <a:ext cx="2222691" cy="34051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15616" y="1444492"/>
            <a:ext cx="2314195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 rot="21074942">
            <a:off x="61754" y="1212622"/>
            <a:ext cx="26642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02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79512" y="2348880"/>
            <a:ext cx="8280920" cy="43204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СТРУКТУРА ДЕФЕКТА ПРИ ДИЗАРТРИИ</a:t>
            </a:r>
            <a:endParaRPr lang="ru-RU" dirty="0"/>
          </a:p>
          <a:p>
            <a:pPr lvl="0"/>
            <a:r>
              <a:rPr lang="ru-RU" i="1" dirty="0"/>
              <a:t>артикуляторные расстройства</a:t>
            </a:r>
            <a:endParaRPr lang="ru-RU" dirty="0"/>
          </a:p>
          <a:p>
            <a:pPr lvl="0"/>
            <a:r>
              <a:rPr lang="ru-RU" i="1" dirty="0"/>
              <a:t>дыхательные расстройства</a:t>
            </a:r>
            <a:endParaRPr lang="ru-RU" dirty="0"/>
          </a:p>
          <a:p>
            <a:pPr lvl="0"/>
            <a:r>
              <a:rPr lang="ru-RU" i="1" dirty="0"/>
              <a:t>голосовые расстройства</a:t>
            </a:r>
            <a:endParaRPr lang="ru-RU" dirty="0"/>
          </a:p>
          <a:p>
            <a:pPr lvl="0"/>
            <a:r>
              <a:rPr lang="ru-RU" i="1" dirty="0"/>
              <a:t>трудности в автоматизации звуков</a:t>
            </a:r>
            <a:endParaRPr lang="ru-RU" dirty="0"/>
          </a:p>
          <a:p>
            <a:pPr lvl="0"/>
            <a:r>
              <a:rPr lang="ru-RU" i="1" dirty="0"/>
              <a:t>нарушения просодической системы</a:t>
            </a:r>
            <a:endParaRPr lang="ru-RU" dirty="0"/>
          </a:p>
          <a:p>
            <a:pPr lvl="0"/>
            <a:r>
              <a:rPr lang="ru-RU" i="1" dirty="0"/>
              <a:t>нарушения общей моторики</a:t>
            </a:r>
            <a:endParaRPr lang="ru-RU" dirty="0"/>
          </a:p>
          <a:p>
            <a:pPr lvl="0"/>
            <a:r>
              <a:rPr lang="ru-RU" i="1" dirty="0"/>
              <a:t>нарушения мелкой моторики</a:t>
            </a:r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2520" y="1"/>
            <a:ext cx="264148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print"/>
          <a:srcRect r="70810" b="75850"/>
          <a:stretch>
            <a:fillRect/>
          </a:stretch>
        </p:blipFill>
        <p:spPr bwMode="auto">
          <a:xfrm>
            <a:off x="0" y="0"/>
            <a:ext cx="1440160" cy="157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D:\DCIM\133___10\IMG_428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374" y="214674"/>
            <a:ext cx="2751523" cy="20635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D:\108___08\IMG_112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29000"/>
            <a:ext cx="3158469" cy="23689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1445" y="1268760"/>
            <a:ext cx="8640960" cy="532859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Основная </a:t>
            </a:r>
            <a:r>
              <a:rPr lang="ru-RU" b="1" dirty="0"/>
              <a:t>цель </a:t>
            </a:r>
            <a:r>
              <a:rPr lang="ru-RU" dirty="0"/>
              <a:t>логопедической работы с детьми с дизартрическими расстройствами – улучшение разборчивости речевого высказывания, для того, чтобы обеспечить ребенку лучшее понимание его речи окружающими</a:t>
            </a:r>
            <a:r>
              <a:rPr lang="ru-RU" dirty="0" smtClean="0"/>
              <a:t>. </a:t>
            </a:r>
            <a:r>
              <a:rPr lang="ru-RU" dirty="0"/>
              <a:t>Н</a:t>
            </a:r>
            <a:r>
              <a:rPr lang="ru-RU" dirty="0" smtClean="0"/>
              <a:t>еобходимо </a:t>
            </a:r>
            <a:r>
              <a:rPr lang="ru-RU" dirty="0"/>
              <a:t>использовать здоровьесберегающие методы, приемы и средства, облегчающие и способствующие ускорению процесса коррекции дизартрических расстройств.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188641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D:\109___09\IMG_12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114" y="4500573"/>
            <a:ext cx="2624302" cy="19683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D:\109___09\IMG_12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6413"/>
            <a:ext cx="2304256" cy="17282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детсад работа\логопедия\фото здоров. тех на конс\20210211_1111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255701"/>
            <a:ext cx="2427773" cy="18189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355976" y="1880828"/>
            <a:ext cx="4392488" cy="446449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1125"/>
              </a:spcBef>
              <a:spcAft>
                <a:spcPts val="1125"/>
              </a:spcAft>
            </a:pPr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Здоровьесберегающие технологии»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 В концепции дошкольного образования предусмотрено не только сохранение, но и активное формирование здорового образа жизни и здоровья воспитанников.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6" name="Picture 9" descr="D:\DCIM\133___10\IMG_43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114154" cy="23355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:\DCIM\133___10\IMG_42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60319"/>
            <a:ext cx="3158137" cy="23684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382244"/>
            <a:ext cx="8784976" cy="6264696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791580" y="2356954"/>
            <a:ext cx="7560840" cy="255389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здоровьесберегающих технологий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обеспечить дошкольнику высокий уровень реального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здоровья, вооружив его необходимым багажом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знаний, умений, навыков, необходимых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ведения здорового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образа жизни и воспитав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него культуру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здоровья.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9" descr="ff962c65118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76672"/>
            <a:ext cx="1512168" cy="188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print"/>
          <a:srcRect l="25822" b="75850"/>
          <a:stretch>
            <a:fillRect/>
          </a:stretch>
        </p:blipFill>
        <p:spPr bwMode="auto">
          <a:xfrm>
            <a:off x="2555776" y="4797152"/>
            <a:ext cx="434401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D:\DCIM\130___07\IMG_409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476672"/>
            <a:ext cx="2491379" cy="18684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детсад работа\логопедия\фото здоров. тех на конс\20210211_1123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40329"/>
            <a:ext cx="2376264" cy="17803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1445" y="1268760"/>
            <a:ext cx="8640960" cy="532859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здоровьесберегающих технологий: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принцип «Не навреди! »;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принцип сознательности и активности;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принцип непрерывности здоровьесберегающего процесса;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принцип систематичности и последовательности;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принцип доступности и индивидуальности;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принцип всестороннего и гармоничного развития личности;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принцип системного чередования нагрузок и отдыха;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принцип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постепенного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наращивания оздоровительных воздействий;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принцип возрастной адекватности здоровьесберегающего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процесса.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188641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74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11960" y="1556792"/>
            <a:ext cx="4536504" cy="49685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ЛОГОПЕДИЧЕСКИЙ МАССАЖ – часть комплексной психолого – педагогической работы по коррекции речи. </a:t>
            </a:r>
            <a:r>
              <a:rPr lang="ru-RU" dirty="0"/>
              <a:t>Применяем для коррекции нарушений тонуса мышц периферического речевого аппарата. Чаще делаю расслабляющий массаж. Приемы традиционные: поглаживание, растирание, разминание, </a:t>
            </a:r>
            <a:r>
              <a:rPr lang="ru-RU" dirty="0" smtClean="0"/>
              <a:t>вибрации.</a:t>
            </a:r>
            <a:endParaRPr lang="ru-RU" dirty="0"/>
          </a:p>
          <a:p>
            <a:r>
              <a:rPr lang="ru-RU" b="1" i="1" dirty="0"/>
              <a:t>ЛОГОПЕДИЧЕСКИЙ МАССАЖ </a:t>
            </a:r>
            <a:r>
              <a:rPr lang="ru-RU" i="1" dirty="0"/>
              <a:t>– активный метод механического воздействия, который изменяет состояние мышц, нервов, кровеносных сосудов и тканей периферического речевого аппарата</a:t>
            </a:r>
            <a:r>
              <a:rPr lang="ru-RU" dirty="0"/>
              <a:t>.</a:t>
            </a:r>
          </a:p>
        </p:txBody>
      </p:sp>
      <p:pic>
        <p:nvPicPr>
          <p:cNvPr id="1026" name="Picture 2" descr="E:\детсад работа\логопедия\фото здоров. тех на конс\20210211_0816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11792"/>
            <a:ext cx="3239035" cy="2429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детсад работа\логопедия\фото здоров. тех на конс\20210211_0818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3" y="4158084"/>
            <a:ext cx="3168251" cy="23761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51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11960" y="1556792"/>
            <a:ext cx="4536504" cy="49685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/>
              <a:t>САМОМАССАЖ</a:t>
            </a:r>
            <a:r>
              <a:rPr lang="ru-RU" sz="2400" dirty="0"/>
              <a:t> – это массаж, выполняемый самим ребенком. Он стимулирует кинестетические ощущения мышц, участвующих в работе периферического речевого аппарата.</a:t>
            </a:r>
          </a:p>
        </p:txBody>
      </p:sp>
      <p:pic>
        <p:nvPicPr>
          <p:cNvPr id="2050" name="Picture 2" descr="E:\детсад работа\логопедия\фото здоров. тех на конс\20210211_0829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38" y="1582194"/>
            <a:ext cx="3055099" cy="22913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детсад работа\логопедия\фото здоров. тех на конс\20210211_0958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60" y="4113076"/>
            <a:ext cx="3276359" cy="24585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93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2012</TotalTime>
  <Words>612</Words>
  <Application>Microsoft Office PowerPoint</Application>
  <PresentationFormat>Экран (4:3)</PresentationFormat>
  <Paragraphs>161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132</dc:creator>
  <cp:lastModifiedBy>Виктор</cp:lastModifiedBy>
  <cp:revision>216</cp:revision>
  <dcterms:created xsi:type="dcterms:W3CDTF">2017-04-21T22:11:46Z</dcterms:created>
  <dcterms:modified xsi:type="dcterms:W3CDTF">2021-02-14T12:11:47Z</dcterms:modified>
</cp:coreProperties>
</file>