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4" r:id="rId5"/>
    <p:sldId id="261" r:id="rId6"/>
    <p:sldId id="262" r:id="rId7"/>
    <p:sldId id="275" r:id="rId8"/>
    <p:sldId id="276" r:id="rId9"/>
    <p:sldId id="264" r:id="rId10"/>
    <p:sldId id="277" r:id="rId11"/>
    <p:sldId id="265" r:id="rId12"/>
    <p:sldId id="268" r:id="rId13"/>
    <p:sldId id="266" r:id="rId14"/>
    <p:sldId id="270" r:id="rId15"/>
    <p:sldId id="271" r:id="rId16"/>
    <p:sldId id="269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20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480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39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58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40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89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7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9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7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1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9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8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FD6A9-B6D4-4F05-A6C1-BD4C55AE4E54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7C10A-10C8-4C71-833D-7252E86AC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4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tudopedia.ru/15_56523_osnovnie-zhanri-prozi-atticheskogoklassicheskogo-perioda.html" TargetMode="External"/><Relationship Id="rId3" Type="http://schemas.openxmlformats.org/officeDocument/2006/relationships/hyperlink" Target="https://www.bestreferat.ru/referat-109701.html" TargetMode="External"/><Relationship Id="rId7" Type="http://schemas.openxmlformats.org/officeDocument/2006/relationships/hyperlink" Target="https://ru.wikipedia.org/wiki/&#1050;&#1083;&#1072;&#1089;&#1089;&#1080;&#1094;&#1080;&#1079;&#1084;" TargetMode="External"/><Relationship Id="rId2" Type="http://schemas.openxmlformats.org/officeDocument/2006/relationships/hyperlink" Target="https://stydopedia.ru/2x443d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&#1057;&#1086;&#1074;&#1088;&#1077;&#1084;&#1077;&#1085;&#1085;&#1086;&#1077;_&#1080;&#1089;&#1082;&#1091;&#1089;&#1089;&#1090;&#1074;&#1086;" TargetMode="External"/><Relationship Id="rId5" Type="http://schemas.openxmlformats.org/officeDocument/2006/relationships/hyperlink" Target="https://fb.ru/article/437821/klassicheskoe-iskusstvo-opredelenie-istoriya-vidyi-i-primeryi" TargetMode="External"/><Relationship Id="rId10" Type="http://schemas.openxmlformats.org/officeDocument/2006/relationships/hyperlink" Target="https://studopedia.net/2_955_zhanri-i-napravleniya-sovremennogo-iskusstva.html" TargetMode="External"/><Relationship Id="rId4" Type="http://schemas.openxmlformats.org/officeDocument/2006/relationships/hyperlink" Target="https://rost.media/public/iskusstvo-klassicheskoe-i-sovremennoe-v-chyom-otlichie" TargetMode="External"/><Relationship Id="rId9" Type="http://schemas.openxmlformats.org/officeDocument/2006/relationships/hyperlink" Target="http://arx.novosibdom.ru/node/40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732547"/>
          </a:xfrm>
        </p:spPr>
        <p:txBody>
          <a:bodyPr>
            <a:normAutofit/>
          </a:bodyPr>
          <a:lstStyle/>
          <a:p>
            <a:r>
              <a:rPr lang="ru-RU" sz="1800" b="1" dirty="0"/>
              <a:t>МУНИЦИПАЛЬНОЕ </a:t>
            </a:r>
            <a:r>
              <a:rPr lang="ru-RU" sz="1800" b="1" dirty="0" smtClean="0"/>
              <a:t>БЮДЖЕТНОЕОБЩЕОБРАЗОВАТЕЛЬНОЕ </a:t>
            </a:r>
            <a:r>
              <a:rPr lang="ru-RU" sz="1800" b="1" dirty="0"/>
              <a:t>УЧРЕЖДЕНИЕ</a:t>
            </a:r>
            <a:br>
              <a:rPr lang="ru-RU" sz="1800" b="1" dirty="0"/>
            </a:br>
            <a:r>
              <a:rPr lang="ru-RU" sz="1800" b="1" dirty="0"/>
              <a:t>«СРЕДНЯЯ ОБЩЕОБРАЗОВАТЕЛЬНАЯ ШКОЛА С УГЛУБЛЕННЫМ ИЗУЧЕНИЕМ ОТДЕЛЬНЫХ ПРЕДМЕТОВ №10</a:t>
            </a:r>
            <a:r>
              <a:rPr lang="ru-RU" sz="1800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1652" y="3013128"/>
            <a:ext cx="9144000" cy="1655762"/>
          </a:xfrm>
        </p:spPr>
        <p:txBody>
          <a:bodyPr/>
          <a:lstStyle/>
          <a:p>
            <a:r>
              <a:rPr lang="ru-RU" b="1" dirty="0" smtClean="0"/>
              <a:t>ПРОЕКТ</a:t>
            </a:r>
          </a:p>
          <a:p>
            <a:r>
              <a:rPr lang="ru-RU" b="1" dirty="0" smtClean="0"/>
              <a:t>по </a:t>
            </a:r>
            <a:r>
              <a:rPr lang="ru-RU" b="1" dirty="0"/>
              <a:t>мировой художественной культуре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/>
              <a:t>Современное искусство и классика, что общего и различного?»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16843" y="4991571"/>
            <a:ext cx="57751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Работу выполнил: Овчинников В.В., ученик 11 </a:t>
            </a:r>
            <a:r>
              <a:rPr lang="ru-RU" sz="2000" b="1" dirty="0" smtClean="0"/>
              <a:t>Э </a:t>
            </a:r>
            <a:r>
              <a:rPr lang="ru-RU" sz="2000" b="1" dirty="0"/>
              <a:t>класса </a:t>
            </a:r>
            <a:endParaRPr lang="ru-RU" sz="2000" b="1" dirty="0" smtClean="0"/>
          </a:p>
          <a:p>
            <a:r>
              <a:rPr lang="ru-RU" sz="2000" b="1" dirty="0" smtClean="0"/>
              <a:t>Руководитель </a:t>
            </a:r>
            <a:r>
              <a:rPr lang="ru-RU" sz="2000" b="1" dirty="0"/>
              <a:t>работы: Г.Ю. Андрианова,</a:t>
            </a:r>
          </a:p>
          <a:p>
            <a:r>
              <a:rPr lang="ru-RU" sz="2000" b="1" dirty="0" smtClean="0"/>
              <a:t>учитель МХК</a:t>
            </a:r>
            <a:endParaRPr lang="ru-RU" sz="2000" b="1" dirty="0"/>
          </a:p>
          <a:p>
            <a:endParaRPr lang="ru-RU" dirty="0"/>
          </a:p>
        </p:txBody>
      </p:sp>
      <p:pic>
        <p:nvPicPr>
          <p:cNvPr id="7" name="Рисунок 6" descr="C:\Users\user\AppData\Local\Microsoft\Windows\INetCache\Content.Word\hello_html_46d8fda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563" y="1166567"/>
            <a:ext cx="881280" cy="1131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948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Розалинда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Краусс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(вероятно, самая влиятельная из ныне живущих искусствоведов в области современного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искусства)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703" y="1825625"/>
            <a:ext cx="9246593" cy="4351338"/>
          </a:xfrm>
        </p:spPr>
      </p:pic>
    </p:spTree>
    <p:extLst>
      <p:ext uri="{BB962C8B-B14F-4D97-AF65-F5344CB8AC3E}">
        <p14:creationId xmlns:p14="http://schemas.microsoft.com/office/powerpoint/2010/main" val="357938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62269"/>
          </a:xfrm>
        </p:spPr>
        <p:txBody>
          <a:bodyPr/>
          <a:lstStyle/>
          <a:p>
            <a:pPr algn="ctr"/>
            <a:r>
              <a:rPr lang="ru-RU" sz="3600" b="1" dirty="0" smtClean="0"/>
              <a:t>История </a:t>
            </a:r>
            <a:r>
              <a:rPr lang="ru-RU" sz="3600" b="1" dirty="0"/>
              <a:t>современного искусства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1037" y="2743200"/>
            <a:ext cx="5840963" cy="4114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Современное искусство в нынешнем своем виде сформировалось на рубеже 1960—1970-х годов. </a:t>
            </a:r>
            <a:endParaRPr lang="ru-RU" b="1" dirty="0" smtClean="0"/>
          </a:p>
        </p:txBody>
      </p:sp>
      <p:pic>
        <p:nvPicPr>
          <p:cNvPr id="4100" name="Picture 4" descr="https://i.pinimg.com/originals/08/5f/e7/085fe745757abb18108e3933d269f5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726" y="681134"/>
            <a:ext cx="4530400" cy="604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1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8093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Жанры и направления современного искусства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6498"/>
            <a:ext cx="12192000" cy="574150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09" y="971420"/>
            <a:ext cx="10341624" cy="54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1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Конец 1970-х и 1980-е годы охарактеризовались «усталостью» от концептуального искусства и минимализма и возвратом интереса к изобразительности, цвету и </a:t>
            </a:r>
            <a:r>
              <a:rPr lang="ru-RU" b="1" dirty="0" err="1" smtClean="0"/>
              <a:t>фигуративности</a:t>
            </a:r>
            <a:r>
              <a:rPr lang="ru-RU" b="1" dirty="0" smtClean="0"/>
              <a:t> (расцвет таких движений как «Новые дикие»). 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На арт-процесс большое влияние оказало развитие технологий: в 1960-х годах — видео и аудио, затем — компьютеры и в 1990-х годах — Интернет.</a:t>
            </a:r>
            <a:endParaRPr lang="ru-RU" b="1" dirty="0"/>
          </a:p>
        </p:txBody>
      </p:sp>
      <p:pic>
        <p:nvPicPr>
          <p:cNvPr id="3082" name="Picture 10" descr="https://sun9-54.userapi.com/impg/AVUwv25ncSab_VziAdAoaGPxaawii9Wwys2QvQ/RMHqbI1BRb8.jpg?size=700x483&amp;quality=96&amp;sign=90305be251ed2d08ab834c19db956c02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286" y="2043004"/>
            <a:ext cx="5233679" cy="361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23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Различия </a:t>
            </a:r>
            <a:r>
              <a:rPr lang="ru-RU" sz="4000" b="1" dirty="0"/>
              <a:t>классицизма и современного искусства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sun9-66.userapi.com/impg/4zbvBvorhnUu0IknKCanz2h1df7AySN-qGfPzg/4nHKB_070h8.jpg?size=846x1080&amp;quality=96&amp;sign=c38be70d30d77ec475365a03a2151d5d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399" y="941193"/>
            <a:ext cx="3547954" cy="452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16.userapi.com/impg/JkUVZ_O-i-LRR3pBnJPI1cPubSKvflyzlfpcaQ/K5qERWzVcbY.jpg?size=490x624&amp;quality=96&amp;sign=dc802adb129cde7d06df71b7094c1861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6496" y="1546562"/>
            <a:ext cx="4004742" cy="509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97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12192000" cy="1828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Понятно/непонятно</a:t>
            </a:r>
          </a:p>
          <a:p>
            <a:pPr marL="0" indent="0">
              <a:buNone/>
            </a:pPr>
            <a:r>
              <a:rPr lang="ru-RU" b="1" dirty="0"/>
              <a:t>Лагерь классического искусства часто любит порицать современное за его непонятность. Дескать, ничего не понятно в этих ромбиках и точечках, а вот у Рафаэля зато все ясно.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s://sun9-12.userapi.com/impg/5IXXjRmgOr5pHsmH798t-wgxvncWKpMifSd0Xg/3d6KPEZVGXk.jpg?size=960x770&amp;quality=96&amp;sign=8aaa91342fd3eafff4ca94aeac2218e1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144" y="2262559"/>
            <a:ext cx="4525711" cy="362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623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79147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Сходства </a:t>
            </a:r>
            <a:r>
              <a:rPr lang="ru-RU" sz="4000" b="1" dirty="0">
                <a:latin typeface="+mn-lt"/>
              </a:rPr>
              <a:t>классицизма и современного искусства</a:t>
            </a:r>
            <a:r>
              <a:rPr lang="ru-RU" dirty="0"/>
              <a:t/>
            </a:r>
            <a:br>
              <a:rPr lang="ru-RU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1772"/>
            <a:ext cx="12192000" cy="55362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348801"/>
              </p:ext>
            </p:extLst>
          </p:nvPr>
        </p:nvGraphicFramePr>
        <p:xfrm>
          <a:off x="644056" y="1321772"/>
          <a:ext cx="10877384" cy="5206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7948"/>
                <a:gridCol w="6559436"/>
              </a:tblGrid>
              <a:tr h="54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сходство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различие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Использование традиционных материалов 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*масленые краски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 Холст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Использование не традиционных материалов: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*песок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*использование света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*использование продуктов питания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*человеческое тело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*животных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*использование стен граффити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Красота и гармония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*Использование искаженных форм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*Смешивание цветов в палитре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67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Использование традиционных инструментов: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*кисти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Современные инструменты для творчества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*части тела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*любые подручные материалы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Цель художников: выражение своих эмоций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Цель современных художников: пытаются набрать популярность любым способом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1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ru-RU" b="1" i="1" dirty="0" smtClean="0"/>
              <a:t>Заключение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56996"/>
            <a:ext cx="12192000" cy="556104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Настоящее искусство вечно и продолжает радовать истинных ценителей век за веком, независимо от эпохи, вкусов, взглядов. Мировым шедеврам - в этом смысле - уже ничего доказывать не нужно.</a:t>
            </a:r>
          </a:p>
          <a:p>
            <a:pPr marL="0" indent="0">
              <a:buNone/>
            </a:pPr>
            <a:r>
              <a:rPr lang="ru-RU" b="1" dirty="0"/>
              <a:t>Подлинное искусство не может быть массовым. По достоинству его могут оценить лишь единицы - элита. Более широкий круг людей может что - то понять, почувствовать, если им скажут, это - шедевр.</a:t>
            </a:r>
          </a:p>
          <a:p>
            <a:pPr marL="0" indent="0">
              <a:buNone/>
            </a:pPr>
            <a:r>
              <a:rPr lang="ru-RU" b="1" dirty="0"/>
              <a:t>Нынешнее искусство создаётся здесь и сейчас, это отражение нашей действительности, это те чувства и эмоции, которые передаёт автор, реагируя на события. Возможно, именно поэтому современное искусство так остро воспринимается публикой — не все готовы анализировать свою эпоху</a:t>
            </a:r>
          </a:p>
        </p:txBody>
      </p:sp>
    </p:spTree>
    <p:extLst>
      <p:ext uri="{BB962C8B-B14F-4D97-AF65-F5344CB8AC3E}">
        <p14:creationId xmlns:p14="http://schemas.microsoft.com/office/powerpoint/2010/main" val="364400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99592"/>
          </a:xfrm>
        </p:spPr>
        <p:txBody>
          <a:bodyPr/>
          <a:lstStyle/>
          <a:p>
            <a:pPr algn="ctr"/>
            <a:r>
              <a:rPr lang="ru-RU" b="1" dirty="0"/>
              <a:t>Список использованной литературы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580"/>
            <a:ext cx="12192000" cy="6021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hlinkClick r:id="rId2"/>
              </a:rPr>
              <a:t>https://stydopedia.ru/2x443d.html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3"/>
              </a:rPr>
              <a:t>https://www.bestreferat.ru/referat-109701.html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4"/>
              </a:rPr>
              <a:t>https://rost.media/public/iskusstvo-klassicheskoe-i-sovremennoe-v-chyom-otlichie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5"/>
              </a:rPr>
              <a:t>https://fb.ru/article/437821/klassicheskoe-iskusstvo-opredelenie-istoriya-vidyi-i-primeryi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6"/>
              </a:rPr>
              <a:t>https://ru.wikipedia.org/wiki/Современное_искусство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7"/>
              </a:rPr>
              <a:t>https://ru.wikipedia.org/wiki/Классицизм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8"/>
              </a:rPr>
              <a:t>https://</a:t>
            </a:r>
            <a:r>
              <a:rPr lang="ru-RU" u="sng" dirty="0" smtClean="0">
                <a:hlinkClick r:id="rId8"/>
              </a:rPr>
              <a:t>studopedia.ru/15_56523_osnovnie-zhanri-prozi-atticheskogoklassicheskogo-perioda.html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hlinkClick r:id="rId9"/>
              </a:rPr>
              <a:t>http://arx.novosibdom.ru/node/404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u="sng" dirty="0">
                <a:hlinkClick r:id="rId10"/>
              </a:rPr>
              <a:t>https://studopedia.net/2_955_zhanri-i-napravleniya-sovremennogo-iskusstva.html</a:t>
            </a: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38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88274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781" y="921144"/>
            <a:ext cx="11592231" cy="5969725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Понятие «искусство» </a:t>
            </a:r>
            <a:r>
              <a:rPr lang="ru-RU" b="1" dirty="0"/>
              <a:t>- это художественное творчество в целом: литература, архитектура, скульптура, живопись, графика, декоративно-прикладное искусство, музыка, танец, театр, кино и другие разновидности человеческой деятельности, объединяемые в качестве художественно-образных форм </a:t>
            </a:r>
            <a:r>
              <a:rPr lang="ru-RU" b="1" dirty="0" smtClean="0"/>
              <a:t>отражения </a:t>
            </a:r>
            <a:r>
              <a:rPr lang="ru-RU" b="1" dirty="0"/>
              <a:t>действительности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229" y="3418371"/>
            <a:ext cx="4397825" cy="2932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179" y="3026704"/>
            <a:ext cx="2493092" cy="3324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29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780" y="570270"/>
            <a:ext cx="10559845" cy="628772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Цель работы: </a:t>
            </a:r>
            <a:r>
              <a:rPr lang="ru-RU" b="1" dirty="0" smtClean="0"/>
              <a:t>найти общее и различное в  </a:t>
            </a:r>
            <a:r>
              <a:rPr lang="ru-RU" b="1" dirty="0"/>
              <a:t>классическом и современном искусстве</a:t>
            </a:r>
          </a:p>
          <a:p>
            <a:pPr marL="0" indent="0">
              <a:buNone/>
            </a:pPr>
            <a:r>
              <a:rPr lang="ru-RU" b="1" i="1" dirty="0"/>
              <a:t>Задачи работы: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имеющиеся сведения об искусстве классического периода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сведения о современном искусстве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Провести исследование: общие  и различные черты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Обработать и проанализировать полученные результаты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выводы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Подготовить защиту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968" y="530942"/>
            <a:ext cx="11058832" cy="6095999"/>
          </a:xfrm>
        </p:spPr>
        <p:txBody>
          <a:bodyPr/>
          <a:lstStyle/>
          <a:p>
            <a:pPr marL="0" lvl="0" indent="0">
              <a:buNone/>
            </a:pPr>
            <a:r>
              <a:rPr lang="ru-RU" b="1" i="1" dirty="0">
                <a:solidFill>
                  <a:prstClr val="black"/>
                </a:solidFill>
              </a:rPr>
              <a:t>Актуальность: </a:t>
            </a:r>
            <a:r>
              <a:rPr lang="ru-RU" b="1" dirty="0">
                <a:solidFill>
                  <a:prstClr val="black"/>
                </a:solidFill>
              </a:rPr>
              <a:t>Бой сторонников классического искусства против современного в социальных сетях не утихает. Нет-нет да кто-нибудь напишет под новой работой современного художника комментарий: «</a:t>
            </a:r>
            <a:r>
              <a:rPr lang="ru-RU" b="1" dirty="0" err="1">
                <a:solidFill>
                  <a:prstClr val="black"/>
                </a:solidFill>
              </a:rPr>
              <a:t>Ничё</a:t>
            </a:r>
            <a:r>
              <a:rPr lang="ru-RU" b="1" dirty="0">
                <a:solidFill>
                  <a:prstClr val="black"/>
                </a:solidFill>
              </a:rPr>
              <a:t> не понял». И словесная перепалка начинается с новой силой. 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prstClr val="black"/>
                </a:solidFill>
              </a:rPr>
              <a:t>	Я </a:t>
            </a:r>
            <a:r>
              <a:rPr lang="ru-RU" b="1" dirty="0">
                <a:solidFill>
                  <a:prstClr val="black"/>
                </a:solidFill>
              </a:rPr>
              <a:t>попытался разобраться, чем современное искусство отличается от классического и как они дополняют друг друга.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8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" y="0"/>
            <a:ext cx="6304549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Термин </a:t>
            </a:r>
            <a:r>
              <a:rPr lang="ru-RU" b="1" dirty="0"/>
              <a:t>«классическое искусство» происходит от латинского слова </a:t>
            </a:r>
            <a:r>
              <a:rPr lang="ru-RU" b="1" dirty="0" err="1"/>
              <a:t>classicus</a:t>
            </a:r>
            <a:r>
              <a:rPr lang="ru-RU" b="1" dirty="0"/>
              <a:t>, что значит «образцовый».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540" y="372355"/>
            <a:ext cx="3444075" cy="5178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04547" y="5550569"/>
            <a:ext cx="5358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Леонардо да Винчи</a:t>
            </a:r>
          </a:p>
          <a:p>
            <a:pPr algn="ctr"/>
            <a:r>
              <a:rPr lang="ru-RU" sz="2000" b="1" dirty="0" smtClean="0"/>
              <a:t>Портрет госпожи Лизы </a:t>
            </a:r>
            <a:r>
              <a:rPr lang="ru-RU" sz="2000" b="1" dirty="0" err="1" smtClean="0"/>
              <a:t>дель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Джокондо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372355"/>
            <a:ext cx="6974541" cy="1325563"/>
          </a:xfrm>
        </p:spPr>
        <p:txBody>
          <a:bodyPr/>
          <a:lstStyle/>
          <a:p>
            <a:pPr algn="ctr"/>
            <a:r>
              <a:rPr lang="ru-RU" b="1" i="1" dirty="0" smtClean="0"/>
              <a:t>Искусство классического периода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913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95663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4408" y="2520986"/>
            <a:ext cx="81012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Древнегреческая культура </a:t>
            </a:r>
            <a:r>
              <a:rPr lang="ru-RU" sz="2600" b="1" dirty="0" smtClean="0"/>
              <a:t>– это основа классического искусства. Определяется она как совокупность достижений как в материальной, так и в духовной сферах общества Древней Греции. </a:t>
            </a:r>
            <a:endParaRPr lang="ru-RU" sz="2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78" y="569243"/>
            <a:ext cx="3014219" cy="628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51373"/>
            <a:ext cx="10515600" cy="51747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Жанры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классического периода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612" y="1168842"/>
            <a:ext cx="10515600" cy="5168347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Высокие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низкие, мифологические.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первой категории можно отнести такие направления, как трагедия, ода, живопись.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– комедию, пейзаж, басни, портрет.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мифологической только тематика истории и религии.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0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8296"/>
            <a:ext cx="10515600" cy="5898667"/>
          </a:xfrm>
        </p:spPr>
        <p:txBody>
          <a:bodyPr>
            <a:normAutofit/>
          </a:bodyPr>
          <a:lstStyle/>
          <a:p>
            <a:pPr lvl="0" indent="44958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Имена, с которыми мы связываем классицизм в философии – Р. Декарт, Ж. Б. Мольер, Н.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Буало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в литературе – Вольтер, Гете, Шиллер, Ломоносов; в театре –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Шанмеле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Лекен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Нейбер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Дмитриевский; в музыке-опере Ж. Б.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Люлли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К. Глюка, в художественном мастерстве – К.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Лоррен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Б.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Пигаль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М. И. Козловский, Г.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Шадов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имена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 которыми мы связываем классицизм в философии – Р. Декарт, Ж. Б. Мольер, Н.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Буало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литературе – Вольтер, Гете, Шиллер, Ломоносов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театре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Шанмеле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Лекен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Нейбер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Дмитриевский;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музыке-опере Ж. Б.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Люлли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К. Глюка,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художественном мастерстве – К.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Лоррен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Б.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Пигаль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М. И. Козловский, Г.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Шадов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09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11705"/>
          </a:xfrm>
        </p:spPr>
        <p:txBody>
          <a:bodyPr/>
          <a:lstStyle/>
          <a:p>
            <a:pPr algn="ctr"/>
            <a:r>
              <a:rPr lang="ru-RU" sz="3600" b="1" dirty="0" smtClean="0"/>
              <a:t>Современное </a:t>
            </a:r>
            <a:r>
              <a:rPr lang="ru-RU" sz="3600" b="1" dirty="0"/>
              <a:t>искусство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0" y="2713702"/>
            <a:ext cx="7315200" cy="4144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Современное искусство— совокупность художественных практик, сложившихся во второй половине XX </a:t>
            </a:r>
            <a:r>
              <a:rPr lang="ru-RU" b="1" dirty="0" smtClean="0"/>
              <a:t>века.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78" y="705852"/>
            <a:ext cx="3784600" cy="564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0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796</Words>
  <Application>Microsoft Office PowerPoint</Application>
  <PresentationFormat>Широкоэкранный</PresentationFormat>
  <Paragraphs>102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МУНИЦИПАЛЬНОЕ БЮДЖЕТНОЕОБЩЕОБРАЗОВАТЕЛЬНОЕ УЧРЕЖДЕНИЕ «СРЕДНЯЯ ОБЩЕОБРАЗОВАТЕЛЬНАЯ ШКОЛА С УГЛУБЛЕННЫМ ИЗУЧЕНИЕМ ОТДЕЛЬНЫХ ПРЕДМЕТОВ №10» </vt:lpstr>
      <vt:lpstr>Презентация PowerPoint</vt:lpstr>
      <vt:lpstr>Презентация PowerPoint</vt:lpstr>
      <vt:lpstr>Презентация PowerPoint</vt:lpstr>
      <vt:lpstr>Искусство классического периода </vt:lpstr>
      <vt:lpstr>Презентация PowerPoint</vt:lpstr>
      <vt:lpstr>Жанры классического периода </vt:lpstr>
      <vt:lpstr>Презентация PowerPoint</vt:lpstr>
      <vt:lpstr>Современное искусство </vt:lpstr>
      <vt:lpstr>Розалинда Краусс (вероятно, самая влиятельная из ныне живущих искусствоведов в области современного искусства)</vt:lpstr>
      <vt:lpstr>История современного искусства </vt:lpstr>
      <vt:lpstr>Жанры и направления современного искусства</vt:lpstr>
      <vt:lpstr>Презентация PowerPoint</vt:lpstr>
      <vt:lpstr>Различия классицизма и современного искусства </vt:lpstr>
      <vt:lpstr>Презентация PowerPoint</vt:lpstr>
      <vt:lpstr>Сходства классицизма и современного искусства </vt:lpstr>
      <vt:lpstr>Заключение</vt:lpstr>
      <vt:lpstr>Список использованной литературы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С УГЛУБЛЕННЫМ ИЗУЧЕНИЕМ ОТДЕЛЬНЫХ ПРЕДМЕТОВ №10»</dc:title>
  <dc:creator>Пользователь Windows</dc:creator>
  <cp:lastModifiedBy>On</cp:lastModifiedBy>
  <cp:revision>29</cp:revision>
  <dcterms:created xsi:type="dcterms:W3CDTF">2021-04-20T09:07:09Z</dcterms:created>
  <dcterms:modified xsi:type="dcterms:W3CDTF">2022-02-21T08:48:03Z</dcterms:modified>
</cp:coreProperties>
</file>