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3709"/>
    <p:restoredTop sz="94698"/>
  </p:normalViewPr>
  <p:slideViewPr>
    <p:cSldViewPr>
      <p:cViewPr>
        <p:scale>
          <a:sx n="70" d="100"/>
          <a:sy n="70" d="100"/>
        </p:scale>
        <p:origin x="-582" y="-72"/>
      </p:cViewPr>
      <p:guideLst>
        <p:guide orient="horz" pos="215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192" cy="73736192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slide" Target="slides/slide11.xml"  /><Relationship Id="rId13" Type="http://schemas.openxmlformats.org/officeDocument/2006/relationships/slide" Target="slides/slide12.xml"  /><Relationship Id="rId14" Type="http://schemas.openxmlformats.org/officeDocument/2006/relationships/slide" Target="slides/slide13.xml"  /><Relationship Id="rId15" Type="http://schemas.openxmlformats.org/officeDocument/2006/relationships/slide" Target="slides/slide14.xml"  /><Relationship Id="rId16" Type="http://schemas.openxmlformats.org/officeDocument/2006/relationships/slide" Target="slides/slide15.xml"  /><Relationship Id="rId17" Type="http://schemas.openxmlformats.org/officeDocument/2006/relationships/slide" Target="slides/slide16.xml"  /><Relationship Id="rId18" Type="http://schemas.openxmlformats.org/officeDocument/2006/relationships/slide" Target="slides/slide17.xml"  /><Relationship Id="rId19" Type="http://schemas.openxmlformats.org/officeDocument/2006/relationships/slide" Target="slides/slide18.xml"  /><Relationship Id="rId2" Type="http://schemas.openxmlformats.org/officeDocument/2006/relationships/slide" Target="slides/slide1.xml"  /><Relationship Id="rId20" Type="http://schemas.openxmlformats.org/officeDocument/2006/relationships/slide" Target="slides/slide19.xml"  /><Relationship Id="rId21" Type="http://schemas.openxmlformats.org/officeDocument/2006/relationships/presProps" Target="presProps.xml"  /><Relationship Id="rId22" Type="http://schemas.openxmlformats.org/officeDocument/2006/relationships/viewProps" Target="viewProps.xml"  /><Relationship Id="rId23" Type="http://schemas.openxmlformats.org/officeDocument/2006/relationships/theme" Target="theme/theme1.xml"  /><Relationship Id="rId24" Type="http://schemas.openxmlformats.org/officeDocument/2006/relationships/tableStyles" Target="tableStyles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.jpe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/Relationships>
</file>

<file path=ppt/slides/_rels/slide1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/Relationships>
</file>

<file path=ppt/slides/_rels/slide1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Relationship Id="rId3" Type="http://schemas.openxmlformats.org/officeDocument/2006/relationships/image" Target="../media/image11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Relationship Id="rId3" Type="http://schemas.openxmlformats.org/officeDocument/2006/relationships/image" Target="../media/image3.pn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Relationship Id="rId3" Type="http://schemas.openxmlformats.org/officeDocument/2006/relationships/image" Target="../media/image4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Relationship Id="rId3" Type="http://schemas.openxmlformats.org/officeDocument/2006/relationships/image" Target="../media/image5.pn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Relationship Id="rId3" Type="http://schemas.openxmlformats.org/officeDocument/2006/relationships/image" Target="../media/image6.pn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Relationship Id="rId3" Type="http://schemas.openxmlformats.org/officeDocument/2006/relationships/image" Target="../media/image7.jpeg"  /><Relationship Id="rId4" Type="http://schemas.openxmlformats.org/officeDocument/2006/relationships/image" Target="../media/image8.jpeg"  /><Relationship Id="rId5" Type="http://schemas.openxmlformats.org/officeDocument/2006/relationships/image" Target="../media/image9.jpeg"  /><Relationship Id="rId6" Type="http://schemas.openxmlformats.org/officeDocument/2006/relationships/image" Target="../media/image10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906476/94409cb2-adf6-41f0-8ba2-afaba7fcc375/s1200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0"/>
            <a:ext cx="9184237" cy="6872436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>
          <a:xfrm>
            <a:off x="2495596" y="1706880"/>
            <a:ext cx="6624740" cy="437769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ru-RU" sz="1400" b="1" i="0" u="none" strike="noStrike" cap="none" normalizeH="0" baseline="0">
                <a:solidFill>
                  <a:schemeClr val="tx1"/>
                </a:solidFill>
                <a:effectLst/>
                <a:latin typeface="Book Antiqua"/>
                <a:ea typeface="Times New Roman"/>
                <a:cs typeface="Arial"/>
              </a:rPr>
              <a:t>Муниципальное автономное дошкольное образовательное учреждение </a:t>
            </a:r>
            <a:endParaRPr kumimoji="0" lang="ru-RU" sz="1400" b="1" i="0" u="none" strike="noStrike" cap="none" normalizeH="0" baseline="0">
              <a:solidFill>
                <a:schemeClr val="tx1"/>
              </a:solidFill>
              <a:effectLst/>
              <a:latin typeface="Book Antiqua"/>
              <a:ea typeface="Times New Roman"/>
              <a:cs typeface="Arial"/>
            </a:endParaRPr>
          </a:p>
          <a:p>
            <a:pPr marL="0" marR="0" lvl="0" indent="0" algn="ctr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ru-RU" sz="1400" b="1" i="0" u="none" strike="noStrike" cap="none" normalizeH="0" baseline="0">
                <a:solidFill>
                  <a:schemeClr val="tx1"/>
                </a:solidFill>
                <a:effectLst/>
                <a:latin typeface="Book Antiqua"/>
                <a:ea typeface="Times New Roman"/>
                <a:cs typeface="Arial"/>
              </a:rPr>
              <a:t>«Детский сад № 29 присмотра  и оздоровления»</a:t>
            </a:r>
            <a:endParaRPr kumimoji="0" lang="ru-RU" sz="1400" b="1" i="0" u="none" strike="noStrike" cap="none" normalizeH="0" baseline="0">
              <a:solidFill>
                <a:schemeClr val="tx1"/>
              </a:solidFill>
              <a:effectLst/>
              <a:latin typeface="Book Antiqua"/>
              <a:ea typeface="Times New Roman"/>
              <a:cs typeface="Arial"/>
            </a:endParaRPr>
          </a:p>
          <a:p>
            <a:pPr marL="0" marR="0" lvl="0" indent="0" algn="l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lang="ru-RU" sz="1400">
              <a:latin typeface="Arial"/>
              <a:cs typeface="Arial"/>
            </a:endParaRPr>
          </a:p>
          <a:p>
            <a:pPr marL="0" marR="0" lvl="0" indent="0" algn="l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0" lang="ru-RU" sz="1400" b="0" i="0" u="none" strike="noStrike" cap="none" normalizeH="0" baseline="0">
              <a:solidFill>
                <a:schemeClr val="tx1"/>
              </a:solidFill>
              <a:effectLst/>
              <a:latin typeface="Arial"/>
              <a:cs typeface="Arial"/>
            </a:endParaRPr>
          </a:p>
          <a:p>
            <a:pPr marL="0" marR="0" lvl="0" indent="0" algn="l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lang="ru-RU" sz="1400">
              <a:latin typeface="Arial"/>
              <a:cs typeface="Arial"/>
            </a:endParaRPr>
          </a:p>
          <a:p>
            <a:pPr marL="0" marR="0" lvl="0" indent="0" algn="l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0" lang="ru-RU" sz="800" b="0" i="0" u="none" strike="noStrike" cap="none" normalizeH="0" baseline="0">
              <a:solidFill>
                <a:schemeClr val="tx1"/>
              </a:solidFill>
              <a:effectLst/>
              <a:latin typeface="Arial"/>
              <a:cs typeface="Arial"/>
            </a:endParaRPr>
          </a:p>
          <a:p>
            <a:pPr marL="0" marR="0" lvl="0" indent="0" algn="l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lang="ru-RU" sz="800">
              <a:latin typeface="Arial"/>
              <a:cs typeface="Arial"/>
            </a:endParaRPr>
          </a:p>
          <a:p>
            <a:pPr marL="0" marR="0" lvl="0" indent="0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ru-RU" sz="800">
                <a:latin typeface="Times New Roman"/>
                <a:cs typeface="Times New Roman"/>
              </a:rPr>
              <a:t>                                                                     </a:t>
            </a:r>
            <a:r>
              <a:rPr xmlns:mc="http://schemas.openxmlformats.org/markup-compatibility/2006" xmlns:hp="http://schemas.haansoft.com/office/presentation/8.0" lang="ru-RU" sz="2400" b="1" i="1" mc:Ignorable="hp" hp:hslEmbossed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Мастер –класс </a:t>
            </a:r>
            <a:endParaRPr xmlns:mc="http://schemas.openxmlformats.org/markup-compatibility/2006" xmlns:hp="http://schemas.haansoft.com/office/presentation/8.0" lang="ru-RU" sz="2400" b="1" i="1" mc:Ignorable="hp" hp:hslEmbossed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  <a:p>
            <a:pPr marL="0" marR="0" lvl="0" indent="0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xmlns:mc="http://schemas.openxmlformats.org/markup-compatibility/2006" xmlns:hp="http://schemas.haansoft.com/office/presentation/8.0" lang="ru-RU" sz="2400" b="1" i="1" mc:Ignorable="hp" hp:hslEmbossed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«Работа с семьей - один из главных факторов способствующих формированию положительного отношения детей к труду»</a:t>
            </a:r>
            <a:endParaRPr xmlns:mc="http://schemas.openxmlformats.org/markup-compatibility/2006" xmlns:hp="http://schemas.haansoft.com/office/presentation/8.0" lang="ru-RU" sz="2400" b="1" i="1" mc:Ignorable="hp" hp:hslEmbossed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  <a:p>
            <a:pPr marL="0" marR="0" lvl="0" indent="0" algn="l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0" lang="ru-RU" sz="800" b="0" i="0" u="none" strike="noStrike" cap="none" normalizeH="0" baseline="0">
              <a:solidFill>
                <a:schemeClr val="tx1"/>
              </a:solidFill>
              <a:effectLst/>
              <a:latin typeface="Arial"/>
              <a:cs typeface="Arial"/>
            </a:endParaRPr>
          </a:p>
          <a:p>
            <a:pPr marL="0" marR="0" lvl="0" indent="0" algn="l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lang="ru-RU" sz="800">
              <a:latin typeface="Arial"/>
              <a:cs typeface="Arial"/>
            </a:endParaRPr>
          </a:p>
          <a:p>
            <a:pPr marL="0" marR="0" lvl="0" indent="0" algn="r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ru-RU" sz="800">
                <a:latin typeface="Arial"/>
                <a:cs typeface="Arial"/>
              </a:rPr>
              <a:t>                                                                                                                 </a:t>
            </a:r>
            <a:endParaRPr lang="ru-RU" sz="800">
              <a:latin typeface="Arial"/>
              <a:cs typeface="Arial"/>
            </a:endParaRPr>
          </a:p>
          <a:p>
            <a:pPr marL="0" marR="0" lvl="0" indent="0" algn="r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0" lang="ru-RU" sz="800" b="0" i="0" u="none" strike="noStrike" cap="none" normalizeH="0" baseline="0">
              <a:solidFill>
                <a:schemeClr val="tx1"/>
              </a:solidFill>
              <a:effectLst/>
              <a:latin typeface="Arial"/>
              <a:ea typeface="Times New Roman"/>
              <a:cs typeface="Arial"/>
            </a:endParaRPr>
          </a:p>
          <a:p>
            <a:pPr marL="0" marR="0" lvl="0" indent="0" algn="r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lang="ru-RU" sz="800">
              <a:latin typeface="Arial"/>
              <a:ea typeface="Times New Roman"/>
              <a:cs typeface="Arial"/>
            </a:endParaRPr>
          </a:p>
          <a:p>
            <a:pPr marL="0" marR="0" lvl="0" indent="0" algn="r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ru-RU" sz="1600" b="1" i="1" u="none" strike="noStrike" cap="none" normalizeH="0" baseline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Воспитател</a:t>
            </a:r>
            <a:r>
              <a:rPr kumimoji="0" lang="ru-RU" altLang="en-US" sz="1600" b="1" i="1" u="none" strike="noStrike" cap="none" normalizeH="0" baseline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ь</a:t>
            </a:r>
            <a:r>
              <a:rPr kumimoji="0" lang="ru-RU" sz="1600" b="1" i="1" u="none" strike="noStrike" cap="none" normalizeH="0" baseline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: Бронзова Э.И.</a:t>
            </a:r>
            <a:endParaRPr kumimoji="0" lang="ru-RU" sz="1600" b="1" i="1" u="none" strike="noStrike" cap="none" normalizeH="0" baseline="0">
              <a:solidFill>
                <a:schemeClr val="tx1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marL="0" marR="0" lvl="0" indent="0" algn="r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ru-RU" altLang="en-US" sz="1400" b="1" i="1">
                <a:solidFill>
                  <a:schemeClr val="tx1"/>
                </a:solidFill>
                <a:latin typeface="Times New Roman"/>
                <a:cs typeface="Times New Roman"/>
              </a:rPr>
              <a:t>Платонова М</a:t>
            </a:r>
            <a:r>
              <a:rPr lang="en-US" altLang="ru-RU" sz="1400" b="1" i="1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  <a:r>
              <a:rPr lang="ru-RU" altLang="en-US" sz="1400" b="1" i="1">
                <a:solidFill>
                  <a:schemeClr val="tx1"/>
                </a:solidFill>
                <a:latin typeface="Times New Roman"/>
                <a:cs typeface="Times New Roman"/>
              </a:rPr>
              <a:t> Л</a:t>
            </a:r>
            <a:r>
              <a:rPr lang="en-US" altLang="ru-RU" sz="1400" b="1" i="1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  <a:endParaRPr lang="en-US" altLang="ru-RU" sz="1400" b="1" i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r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ru-RU" altLang="en-US" sz="1400" b="1" i="1">
                <a:solidFill>
                  <a:schemeClr val="tx1"/>
                </a:solidFill>
                <a:latin typeface="Times New Roman"/>
                <a:cs typeface="Times New Roman"/>
              </a:rPr>
              <a:t>Алферова Т</a:t>
            </a:r>
            <a:r>
              <a:rPr lang="en-US" altLang="ru-RU" sz="1400" b="1" i="1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  <a:r>
              <a:rPr lang="ru-RU" altLang="en-US" sz="1400" b="1" i="1">
                <a:solidFill>
                  <a:schemeClr val="tx1"/>
                </a:solidFill>
                <a:latin typeface="Times New Roman"/>
                <a:cs typeface="Times New Roman"/>
              </a:rPr>
              <a:t>О</a:t>
            </a:r>
            <a:r>
              <a:rPr lang="en-US" altLang="ru-RU" sz="1200" b="1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  <a:endParaRPr lang="en-US" altLang="ru-RU" sz="1200" b="1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wipe dir="d"/>
      </p:transition>
    </mc:Choice>
    <mc:Fallback>
      <p:transition xmlns:mc="http://schemas.openxmlformats.org/markup-compatibility/2006" xmlns:hp="http://schemas.haansoft.com/office/presentation/8.0" mc:Ignorable="hp" hp:hslDur="500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Горизонтальный свиток 3"/>
          <p:cNvSpPr/>
          <p:nvPr/>
        </p:nvSpPr>
        <p:spPr>
          <a:xfrm>
            <a:off x="1403648" y="548680"/>
            <a:ext cx="6048672" cy="1080120"/>
          </a:xfrm>
          <a:prstGeom prst="horizontalScroll">
            <a:avLst>
              <a:gd name="adj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620688"/>
            <a:ext cx="7200800" cy="4367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c00000"/>
                </a:solidFill>
                <a:latin typeface="Constantia"/>
              </a:rPr>
              <a:t>Содержание трудового воспитания </a:t>
            </a:r>
            <a:endParaRPr lang="ru-RU" sz="2400" b="1">
              <a:solidFill>
                <a:srgbClr val="c00000"/>
              </a:solidFill>
              <a:latin typeface="Constantia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400" b="1">
                <a:solidFill>
                  <a:srgbClr val="c00000"/>
                </a:solidFill>
                <a:latin typeface="Constantia"/>
              </a:rPr>
              <a:t>и виды труда</a:t>
            </a:r>
            <a:endParaRPr lang="ru-RU" sz="2400" b="1">
              <a:solidFill>
                <a:srgbClr val="c00000"/>
              </a:solidFill>
              <a:latin typeface="Constantia"/>
            </a:endParaRPr>
          </a:p>
          <a:p>
            <a:pPr algn="ctr">
              <a:lnSpc>
                <a:spcPct val="90000"/>
              </a:lnSpc>
              <a:defRPr/>
            </a:pPr>
            <a:endParaRPr lang="ru-RU" b="1">
              <a:solidFill>
                <a:schemeClr val="tx2"/>
              </a:solidFill>
              <a:latin typeface="Constantia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400" b="1">
                <a:solidFill>
                  <a:srgbClr val="531ca4"/>
                </a:solidFill>
                <a:latin typeface="Constantia"/>
              </a:rPr>
              <a:t>Самообслуживание</a:t>
            </a:r>
            <a:endParaRPr lang="ru-RU" sz="2400" b="1">
              <a:solidFill>
                <a:srgbClr val="531ca4"/>
              </a:solidFill>
              <a:latin typeface="Constantia"/>
            </a:endParaRPr>
          </a:p>
          <a:p>
            <a:pPr algn="ctr">
              <a:lnSpc>
                <a:spcPct val="90000"/>
              </a:lnSpc>
              <a:defRPr/>
            </a:pPr>
            <a:endParaRPr lang="ru-RU" sz="2400" b="1"/>
          </a:p>
          <a:p>
            <a:pPr>
              <a:lnSpc>
                <a:spcPct val="90000"/>
              </a:lnSpc>
              <a:defRPr/>
            </a:pPr>
            <a:r>
              <a:rPr lang="ru-RU" sz="2400" b="1">
                <a:solidFill>
                  <a:srgbClr val="531ca4"/>
                </a:solidFill>
                <a:latin typeface="Constantia"/>
              </a:rPr>
              <a:t>– это труд, направленный на обслуживание самого себя (умывание, одевание, раздевание и т.д.)</a:t>
            </a:r>
            <a:endParaRPr lang="ru-RU" sz="2400" b="1">
              <a:solidFill>
                <a:srgbClr val="531ca4"/>
              </a:solidFill>
              <a:latin typeface="Constantia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b="1" u="sng">
                <a:solidFill>
                  <a:srgbClr val="531ca4"/>
                </a:solidFill>
                <a:latin typeface="Constantia"/>
              </a:rPr>
              <a:t>Общественная значимость:</a:t>
            </a:r>
            <a:endParaRPr lang="ru-RU" sz="2400" b="1" u="sng">
              <a:solidFill>
                <a:srgbClr val="531ca4"/>
              </a:solidFill>
              <a:latin typeface="Constantia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b="1">
                <a:solidFill>
                  <a:srgbClr val="531ca4"/>
                </a:solidFill>
                <a:latin typeface="Constantia"/>
              </a:rPr>
              <a:t>- освобождает других от обслуживания себя;</a:t>
            </a:r>
            <a:endParaRPr lang="ru-RU" sz="2400" b="1">
              <a:solidFill>
                <a:srgbClr val="531ca4"/>
              </a:solidFill>
              <a:latin typeface="Constantia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b="1">
                <a:solidFill>
                  <a:srgbClr val="531ca4"/>
                </a:solidFill>
                <a:latin typeface="Constantia"/>
              </a:rPr>
              <a:t>- ребёнок овладевает всеми компонентами трудовой деятельности и самостоятельностью.</a:t>
            </a:r>
            <a:endParaRPr lang="ru-RU" sz="2400" b="1">
              <a:solidFill>
                <a:srgbClr val="531ca4"/>
              </a:solidFill>
              <a:latin typeface="Constanti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wipe dir="u"/>
      </p:transition>
    </mc:Choice>
    <mc:Fallback>
      <p:transition xmlns:mc="http://schemas.openxmlformats.org/markup-compatibility/2006" xmlns:hp="http://schemas.haansoft.com/office/presentation/8.0" mc:Ignorable="hp" hp:hslDur="500">
        <p:wipe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173785"/>
          <a:ext cx="8712968" cy="5423567"/>
        </p:xfrm>
        <a:graphic>
          <a:graphicData uri="http://schemas.openxmlformats.org/drawingml/2006/table">
            <a:tbl>
              <a:tblGrid>
                <a:gridCol w="2286442"/>
                <a:gridCol w="2286442"/>
                <a:gridCol w="4140084"/>
              </a:tblGrid>
              <a:tr h="339972">
                <a:tc>
                  <a:txBody>
                    <a:bodyPr vert="horz" lIns="45436" tIns="0" rIns="45436" bIns="0" anchor="t" anchorCtr="0"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Младший возраст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 vert="horz" lIns="45436" tIns="0" rIns="45436" bIns="0" anchor="t" anchorCtr="0"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Средний возраст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 vert="horz" lIns="45436" tIns="0" rIns="45436" bIns="0" anchor="t" anchorCtr="0"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Старший дошкольный возраст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  <a:tr h="5083595">
                <a:tc>
                  <a:txBody>
                    <a:bodyPr vert="horz" lIns="45436" tIns="0" rIns="45436" bIns="0" anchor="t" anchorCtr="0"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Дети ежедневно выполняют элементарные трудовые поручения,  приучающие их к систематическому труду, что формирует привычку к аккуратности и опрятности (умение обслуживать себя, добиваясь тщательности выполнения необходимых действий, самостоятельности)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 vert="horz" lIns="45436" tIns="0" rIns="45436" bIns="0" anchor="t" anchorCtr="0"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Усложнение воспитательных задач выражается в повышении требований к качеству действий,  организованному поведению в процессе ухода за собой, к времени, затраченному на это (соблюдают последовательность одевания, умывания, раздевания, что  формирует у них потребность в чистоте и опрятности, привычку к самообслуживающему труду.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 vert="horz" lIns="45436" tIns="0" rIns="45436" bIns="0" anchor="t" anchorCtr="0"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Приобретаются навыки самообслуживания (самостоятельно и аккуратно едят, тщательно  пережевывают пищу с закрытым ртом; пользуются ложкой, вилкой, без напоминания салфеткой;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самостоятельно моют руки и  лицо, засучивая рукава, не разбрызгивая воду, пользуются мылом, сухо вытираются полотенцем; самостоятельно одеваются и раздеваются в определенной последовательности, аккуратно складывают и вешают одежду, замечают неполадки в одежде и исправляют их)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</a:tbl>
          </a:graphicData>
        </a:graphic>
      </p:graphicFrame>
      <p:sp>
        <p:nvSpPr>
          <p:cNvPr id="5" name="Горизонтальный свиток 4"/>
          <p:cNvSpPr/>
          <p:nvPr/>
        </p:nvSpPr>
        <p:spPr>
          <a:xfrm>
            <a:off x="179512" y="0"/>
            <a:ext cx="8568952" cy="1293920"/>
          </a:xfrm>
          <a:prstGeom prst="horizontalScroll">
            <a:avLst>
              <a:gd name="adj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>
          <a:xfrm>
            <a:off x="755576" y="260648"/>
            <a:ext cx="7128792" cy="830997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ru-RU" sz="2400" b="1" i="0" u="sng" strike="noStrike" cap="none" normalizeH="0" baseline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kumimoji="0" lang="ru-RU" sz="2400" b="1" i="0" u="none" strike="noStrike" cap="none" normalizeH="0" baseline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Овладение компонентами трудовой деятельности в процессе самообслуживания</a:t>
            </a:r>
            <a:endParaRPr kumimoji="0" lang="ru-RU" sz="2400" b="0" i="0" u="none" strike="noStrike" cap="none" normalizeH="0" baseline="0">
              <a:solidFill>
                <a:srgbClr val="c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wipe dir="r"/>
      </p:transition>
    </mc:Choice>
    <mc:Fallback>
      <p:transition xmlns:mc="http://schemas.openxmlformats.org/markup-compatibility/2006" xmlns:hp="http://schemas.haansoft.com/office/presentation/8.0" mc:Ignorable="hp" hp:hslDur="5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1340768"/>
            <a:ext cx="6624736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 b="1">
                <a:solidFill>
                  <a:srgbClr val="531ca4"/>
                </a:solidFill>
                <a:latin typeface="Constantia"/>
              </a:rPr>
              <a:t>Хозяйственно-бытовой труд</a:t>
            </a:r>
            <a:endParaRPr lang="ru-RU" sz="2400" b="1">
              <a:solidFill>
                <a:srgbClr val="531ca4"/>
              </a:solidFill>
              <a:latin typeface="Constantia"/>
            </a:endParaRPr>
          </a:p>
          <a:p>
            <a:pPr>
              <a:lnSpc>
                <a:spcPct val="90000"/>
              </a:lnSpc>
              <a:defRPr/>
            </a:pPr>
            <a:endParaRPr lang="ru-RU" sz="2400" b="1" i="1">
              <a:solidFill>
                <a:srgbClr val="531ca4"/>
              </a:solidFill>
              <a:latin typeface="Constantia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b="1" i="1">
                <a:solidFill>
                  <a:srgbClr val="531ca4"/>
                </a:solidFill>
                <a:latin typeface="Constantia"/>
              </a:rPr>
              <a:t> предполагает умения поддерживать порядок в групповой комнате, дома и на участке, участвовать в организации бытовых процессов и образовательной деятельности.</a:t>
            </a:r>
            <a:endParaRPr lang="ru-RU" sz="2400" b="1" i="1">
              <a:solidFill>
                <a:srgbClr val="531ca4"/>
              </a:solidFill>
              <a:latin typeface="Constantia"/>
            </a:endParaRPr>
          </a:p>
          <a:p>
            <a:pPr>
              <a:lnSpc>
                <a:spcPct val="90000"/>
              </a:lnSpc>
              <a:defRPr/>
            </a:pPr>
            <a:endParaRPr lang="ru-RU" sz="2400" b="1" i="1">
              <a:solidFill>
                <a:srgbClr val="531ca4"/>
              </a:solidFill>
              <a:latin typeface="Constantia"/>
            </a:endParaRPr>
          </a:p>
          <a:p>
            <a:pPr algn="just">
              <a:lnSpc>
                <a:spcPct val="90000"/>
              </a:lnSpc>
              <a:defRPr/>
            </a:pPr>
            <a:r>
              <a:rPr lang="ru-RU" sz="2400" b="1" i="1">
                <a:solidFill>
                  <a:srgbClr val="531ca4"/>
                </a:solidFill>
                <a:latin typeface="Constantia"/>
              </a:rPr>
              <a:t>Особенность хозяйственно-бытового труда- его общественная направленность,</a:t>
            </a:r>
            <a:endParaRPr lang="ru-RU" sz="2400" b="1" i="1">
              <a:solidFill>
                <a:srgbClr val="531ca4"/>
              </a:solidFill>
              <a:latin typeface="Constantia"/>
            </a:endParaRPr>
          </a:p>
          <a:p>
            <a:pPr algn="just">
              <a:lnSpc>
                <a:spcPct val="90000"/>
              </a:lnSpc>
              <a:defRPr/>
            </a:pPr>
            <a:r>
              <a:rPr lang="ru-RU" sz="2400" b="1" i="1">
                <a:solidFill>
                  <a:srgbClr val="531ca4"/>
                </a:solidFill>
                <a:latin typeface="Constantia"/>
              </a:rPr>
              <a:t> т.е. удовлетворение потребностей других детей и взрослых.</a:t>
            </a:r>
            <a:endParaRPr lang="ru-RU" sz="2400" b="1" i="1">
              <a:solidFill>
                <a:srgbClr val="531ca4"/>
              </a:solidFill>
              <a:latin typeface="Constanti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wipe dir="d"/>
      </p:transition>
    </mc:Choice>
    <mc:Fallback>
      <p:transition xmlns:mc="http://schemas.openxmlformats.org/markup-compatibility/2006" xmlns:hp="http://schemas.haansoft.com/office/presentation/8.0" mc:Ignorable="hp" hp:hslDur="500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1124744"/>
          <a:ext cx="8568951" cy="5480298"/>
        </p:xfrm>
        <a:graphic>
          <a:graphicData uri="http://schemas.openxmlformats.org/drawingml/2006/table">
            <a:tbl>
              <a:tblGrid>
                <a:gridCol w="2592288"/>
                <a:gridCol w="2592288"/>
                <a:gridCol w="3384375"/>
              </a:tblGrid>
              <a:tr h="432048">
                <a:tc>
                  <a:txBody>
                    <a:bodyPr vert="horz" lIns="63105" tIns="0" rIns="63105" bIns="0" anchor="t" anchorCtr="0"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Младший возраст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 vert="horz" lIns="63105" tIns="0" rIns="63105" bIns="0" anchor="t" anchorCtr="0"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Средний возраст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 vert="horz" lIns="63105" tIns="0" rIns="63105" bIns="0" anchor="t" anchorCtr="0"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Старший дошкольный возраст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  <a:tr h="3612444">
                <a:tc>
                  <a:txBody>
                    <a:bodyPr vert="horz" lIns="63105" tIns="0" rIns="63105" bIns="0" anchor="t" anchorCtr="0"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Дети убирают игрушки, книги, помогают воспитателю вынести игрушки и книги на участок. При подготовке к еде дети выполняют отдельные трудовые поручения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 vert="horz" lIns="63105" tIns="0" rIns="63105" bIns="0" anchor="t" anchorCtr="0"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Дети моют игрушки, стирают и развешивают кукольное белье, дежурят по столовой и занятиям, протирают пыль со стульев. Помогают воспитателям вынести игрушки на участок и принести их обратно.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 vert="horz" lIns="63105" tIns="0" rIns="63105" bIns="0" anchor="t" anchorCtr="0"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Старшие дошкольники помогают младшему воспитателю разложить мыло в мыльницы, повесить полотенца. На участке поддерживают порядок: подметают дорожки, поливают цветы.</a:t>
                      </a:r>
                      <a:b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Дети включаются в дежурство по уголку природы, убирают групповую комнату (1 раз в неделю).</a:t>
                      </a:r>
                      <a:b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У детей седьмого года жизни появляются новые трудовые процессы; они наводят порядок в шкафу с материалами и пособиями, протирают мебель.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</a:tbl>
          </a:graphicData>
        </a:graphic>
      </p:graphicFrame>
      <p:sp>
        <p:nvSpPr>
          <p:cNvPr id="5" name="Горизонтальный свиток 4"/>
          <p:cNvSpPr/>
          <p:nvPr/>
        </p:nvSpPr>
        <p:spPr>
          <a:xfrm>
            <a:off x="539552" y="0"/>
            <a:ext cx="7488832" cy="1033272"/>
          </a:xfrm>
          <a:prstGeom prst="horizontalScroll">
            <a:avLst>
              <a:gd name="adj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>
          <a:xfrm>
            <a:off x="899592" y="181900"/>
            <a:ext cx="6912768" cy="70788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ru-RU" sz="2000" b="1" i="0" u="none" strike="noStrike" cap="none" normalizeH="0" baseline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Овладение компонентами трудовой деятельности в процессе хозяйственно-бытового труда</a:t>
            </a:r>
            <a:endParaRPr kumimoji="0" lang="ru-RU" sz="2000" b="0" i="0" u="none" strike="noStrike" cap="none" normalizeH="0" baseline="0">
              <a:solidFill>
                <a:srgbClr val="c00000"/>
              </a:solidFill>
              <a:effectLst/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wipe/>
      </p:transition>
    </mc:Choice>
    <mc:Fallback>
      <p:transition xmlns:mc="http://schemas.openxmlformats.org/markup-compatibility/2006" xmlns:hp="http://schemas.haansoft.com/office/presentation/8.0" mc:Ignorable="hp" hp:hslDur="5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1196752"/>
            <a:ext cx="784887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531ca4"/>
                </a:solidFill>
                <a:latin typeface="Constantia"/>
              </a:rPr>
              <a:t>Труд в природе</a:t>
            </a:r>
            <a:endParaRPr lang="ru-RU" sz="2400" b="1">
              <a:solidFill>
                <a:srgbClr val="531ca4"/>
              </a:solidFill>
              <a:latin typeface="Constantia"/>
            </a:endParaRPr>
          </a:p>
          <a:p>
            <a:pPr algn="just">
              <a:defRPr/>
            </a:pPr>
            <a:r>
              <a:rPr lang="ru-RU" sz="2000" b="1" i="1">
                <a:solidFill>
                  <a:srgbClr val="531ca4"/>
                </a:solidFill>
                <a:latin typeface="Constantia"/>
              </a:rPr>
              <a:t>Уход за растениями,  выращивание овощей, озеленение участка и т.д. </a:t>
            </a:r>
            <a:endParaRPr lang="ru-RU" sz="2000" b="1" i="1">
              <a:solidFill>
                <a:srgbClr val="531ca4"/>
              </a:solidFill>
              <a:latin typeface="Constantia"/>
            </a:endParaRPr>
          </a:p>
          <a:p>
            <a:pPr algn="just">
              <a:defRPr/>
            </a:pPr>
            <a:r>
              <a:rPr lang="ru-RU" sz="2000" b="1" i="1">
                <a:solidFill>
                  <a:srgbClr val="531ca4"/>
                </a:solidFill>
                <a:latin typeface="Constantia"/>
              </a:rPr>
              <a:t>Значение: благотворно влияет не только на развитие трудовых навыков, но и на воспитание нравственных чувств, закладывает основы экологического образования.</a:t>
            </a:r>
            <a:endParaRPr lang="ru-RU" sz="2000" b="1" i="1">
              <a:solidFill>
                <a:srgbClr val="531ca4"/>
              </a:solidFill>
              <a:latin typeface="Constantia"/>
            </a:endParaRPr>
          </a:p>
          <a:p>
            <a:pPr algn="just">
              <a:defRPr/>
            </a:pPr>
            <a:r>
              <a:rPr lang="ru-RU" sz="2400" b="1" i="1" u="sng">
                <a:solidFill>
                  <a:srgbClr val="531ca4"/>
                </a:solidFill>
                <a:latin typeface="Constantia"/>
              </a:rPr>
              <a:t>Особенности:</a:t>
            </a:r>
            <a:endParaRPr lang="ru-RU" sz="2400" b="1" i="1" u="sng">
              <a:solidFill>
                <a:srgbClr val="531ca4"/>
              </a:solidFill>
              <a:latin typeface="Constantia"/>
            </a:endParaRPr>
          </a:p>
          <a:p>
            <a:pPr algn="just">
              <a:defRPr/>
            </a:pPr>
            <a:r>
              <a:rPr lang="ru-RU" sz="2000" b="1" i="1">
                <a:solidFill>
                  <a:srgbClr val="531ca4"/>
                </a:solidFill>
                <a:latin typeface="Constantia"/>
              </a:rPr>
              <a:t> -  результатом этого вида труда может быть материальный продукт (урожай). Это сближает детский труд с трудом взрослых;</a:t>
            </a:r>
            <a:endParaRPr lang="ru-RU" sz="2000" b="1" i="1">
              <a:solidFill>
                <a:srgbClr val="531ca4"/>
              </a:solidFill>
              <a:latin typeface="Constantia"/>
            </a:endParaRPr>
          </a:p>
          <a:p>
            <a:pPr algn="just">
              <a:defRPr/>
            </a:pPr>
            <a:r>
              <a:rPr lang="ru-RU" sz="2000" b="1" i="1">
                <a:solidFill>
                  <a:srgbClr val="531ca4"/>
                </a:solidFill>
                <a:latin typeface="Constantia"/>
              </a:rPr>
              <a:t> - чаще всего этот вид труда имеет отсроченный результат;</a:t>
            </a:r>
            <a:endParaRPr lang="ru-RU" sz="2000" b="1" i="1">
              <a:solidFill>
                <a:srgbClr val="531ca4"/>
              </a:solidFill>
              <a:latin typeface="Constantia"/>
            </a:endParaRPr>
          </a:p>
          <a:p>
            <a:pPr algn="just">
              <a:defRPr/>
            </a:pPr>
            <a:r>
              <a:rPr lang="ru-RU" sz="2000" b="1" i="1">
                <a:solidFill>
                  <a:srgbClr val="531ca4"/>
                </a:solidFill>
                <a:latin typeface="Constantia"/>
              </a:rPr>
              <a:t> - труд в природе всегда связан с живыми объектами, поэтому формирует бережное, ответственное, осторожное отношение к окружающему; </a:t>
            </a:r>
            <a:endParaRPr lang="ru-RU" sz="2000" b="1" i="1">
              <a:solidFill>
                <a:srgbClr val="531ca4"/>
              </a:solidFill>
              <a:latin typeface="Constantia"/>
            </a:endParaRPr>
          </a:p>
          <a:p>
            <a:pPr algn="just">
              <a:defRPr/>
            </a:pPr>
            <a:r>
              <a:rPr lang="ru-RU" sz="2000" b="1" i="1">
                <a:solidFill>
                  <a:srgbClr val="531ca4"/>
                </a:solidFill>
                <a:latin typeface="Constantia"/>
              </a:rPr>
              <a:t> - даёт возможность одновременно развивать познавательные интересы.</a:t>
            </a:r>
            <a:endParaRPr lang="ru-RU" sz="2000" b="1" i="1">
              <a:solidFill>
                <a:srgbClr val="531ca4"/>
              </a:solidFill>
              <a:latin typeface="Constanti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wipe dir="d"/>
      </p:transition>
    </mc:Choice>
    <mc:Fallback>
      <p:transition xmlns:mc="http://schemas.openxmlformats.org/markup-compatibility/2006" xmlns:hp="http://schemas.haansoft.com/office/presentation/8.0" mc:Ignorable="hp" hp:hslDur="500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1" y="930405"/>
          <a:ext cx="8568951" cy="5375170"/>
        </p:xfrm>
        <a:graphic>
          <a:graphicData uri="http://schemas.openxmlformats.org/drawingml/2006/table">
            <a:tbl>
              <a:tblGrid>
                <a:gridCol w="2736303"/>
                <a:gridCol w="2808312"/>
                <a:gridCol w="3024336"/>
              </a:tblGrid>
              <a:tr h="698395">
                <a:tc>
                  <a:txBody>
                    <a:bodyPr vert="horz" lIns="58199" tIns="0" rIns="58199" bIns="0" anchor="t" anchorCtr="0"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Младший возраст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199" marR="581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 vert="horz" lIns="58199" tIns="0" rIns="58199" bIns="0" anchor="t" anchorCtr="0"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Средний возраст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199" marR="581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 vert="horz" lIns="58199" tIns="0" rIns="58199" bIns="0" anchor="t" anchorCtr="0"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Старший дошкольный возраст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199" marR="581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  <a:tr h="4567685">
                <a:tc>
                  <a:txBody>
                    <a:bodyPr vert="horz" lIns="58199" tIns="0" rIns="58199" bIns="0" anchor="t" anchorCtr="0"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 помощью взрослых поливают комнатные растения, сажают луковицы, сеют крупные семена. Принимают участие в сборе урожая со своего огорода, подкармливают зимующих птиц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63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6870" algn="l"/>
                        </a:tabLst>
                        <a:defRPr/>
                      </a:pPr>
                      <a:r>
                        <a:rPr lang="ru-RU" sz="1800" b="0" spc="-10">
                          <a:latin typeface="Times New Roman"/>
                          <a:ea typeface="Times New Roman"/>
                          <a:cs typeface="Times New Roman"/>
                        </a:rPr>
                        <a:t>Проявляют интерес к жизни растений и животных.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199" marR="581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 vert="horz" lIns="58199" tIns="0" rIns="58199" bIns="0" anchor="t" anchorCtr="0"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Дети самостоятельно поливают растения, с помощью воспитателя учатся определять потребность растений во влаге, выращивать овощи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 b="0" spc="-20">
                          <a:latin typeface="Times New Roman"/>
                          <a:ea typeface="Times New Roman"/>
                          <a:cs typeface="Times New Roman"/>
                        </a:rPr>
                        <a:t>Помогают воспитате­</a:t>
                      </a:r>
                      <a:r>
                        <a:rPr lang="ru-RU" sz="1800" b="0" spc="-5">
                          <a:latin typeface="Times New Roman"/>
                          <a:ea typeface="Times New Roman"/>
                          <a:cs typeface="Times New Roman"/>
                        </a:rPr>
                        <a:t>лям кормить птиц, (насыпать корм в кор­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мушки)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199" marR="581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 vert="horz" lIns="58199" tIns="0" rIns="58199" bIns="0" anchor="t" anchorCtr="0"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Труд становится систематичным, объем его увеличивается.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Дети опрыскивают растения из пулевелизатора, сметают листья и снег, собирают семена. </a:t>
                      </a:r>
                      <a:r>
                        <a:rPr lang="ru-RU" sz="1800" b="0" spc="-15">
                          <a:latin typeface="Times New Roman"/>
                          <a:ea typeface="Times New Roman"/>
                          <a:cs typeface="Times New Roman"/>
                        </a:rPr>
                        <a:t>Трудятся вместе со взрослыми в цветнике и на огороде 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(сеют семена, поливают растения, соби­рают урожай).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635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3695" algn="l"/>
                        </a:tabLst>
                        <a:defRPr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 интересом наблюдают за жизнью растений </a:t>
                      </a:r>
                      <a:r>
                        <a:rPr lang="ru-RU" sz="1800" b="0" spc="-15">
                          <a:latin typeface="Times New Roman"/>
                          <a:ea typeface="Times New Roman"/>
                          <a:cs typeface="Times New Roman"/>
                        </a:rPr>
                        <a:t>и животных.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199" marR="581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</a:tbl>
          </a:graphicData>
        </a:graphic>
      </p:graphicFrame>
      <p:sp>
        <p:nvSpPr>
          <p:cNvPr id="5" name="Горизонтальный свиток 4"/>
          <p:cNvSpPr/>
          <p:nvPr/>
        </p:nvSpPr>
        <p:spPr>
          <a:xfrm>
            <a:off x="683568" y="0"/>
            <a:ext cx="7992888" cy="1033272"/>
          </a:xfrm>
          <a:prstGeom prst="horizontalScroll">
            <a:avLst>
              <a:gd name="adj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>
          <a:xfrm>
            <a:off x="1475656" y="145689"/>
            <a:ext cx="6696744" cy="70788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marL="0" marR="0" lvl="0" indent="255588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tabLst>
                <a:tab pos="354013" algn="l"/>
              </a:tabLst>
              <a:defRPr/>
            </a:pPr>
            <a:r>
              <a:rPr kumimoji="0" lang="ru-RU" sz="2000" b="1" i="0" u="none" strike="noStrike" cap="none" normalizeH="0" baseline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Овладение компонентами трудовой деятельности в процессе труда</a:t>
            </a:r>
            <a:r>
              <a:rPr lang="ru-RU" sz="2000" b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kumimoji="0" lang="ru-RU" sz="2000" b="1" i="0" u="none" strike="noStrike" cap="none" normalizeH="0" baseline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в природе</a:t>
            </a:r>
            <a:endParaRPr kumimoji="0" lang="ru-RU" sz="2000" b="1" i="0" u="none" strike="noStrike" cap="none" normalizeH="0" baseline="0">
              <a:solidFill>
                <a:srgbClr val="c00000"/>
              </a:solidFill>
              <a:effectLst/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wipe dir="r"/>
      </p:transition>
    </mc:Choice>
    <mc:Fallback>
      <p:transition xmlns:mc="http://schemas.openxmlformats.org/markup-compatibility/2006" xmlns:hp="http://schemas.haansoft.com/office/presentation/8.0" mc:Ignorable="hp" hp:hslDur="5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47664" y="1196752"/>
            <a:ext cx="5328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531ca4"/>
                </a:solidFill>
                <a:latin typeface="Constantia"/>
              </a:rPr>
              <a:t>Ручной и художественный труд</a:t>
            </a:r>
            <a:endParaRPr lang="ru-RU" sz="2400" b="1">
              <a:solidFill>
                <a:srgbClr val="531ca4"/>
              </a:solidFill>
              <a:latin typeface="Constantia"/>
            </a:endParaRPr>
          </a:p>
          <a:p>
            <a:pPr algn="ctr">
              <a:defRPr/>
            </a:pPr>
            <a:endParaRPr lang="ru-RU" sz="2400" b="1">
              <a:solidFill>
                <a:srgbClr val="531ca4"/>
              </a:solidFill>
              <a:latin typeface="Constantia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916832"/>
            <a:ext cx="7056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000">
                <a:solidFill>
                  <a:srgbClr val="531ca4"/>
                </a:solidFill>
                <a:latin typeface="Times New Roman"/>
                <a:cs typeface="Times New Roman"/>
              </a:rPr>
              <a:t>Направлен на удовлетворение эстетических потребностей человека. </a:t>
            </a:r>
            <a:endParaRPr lang="ru-RU" sz="3000">
              <a:solidFill>
                <a:srgbClr val="531ca4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  <a:defRPr/>
            </a:pPr>
            <a:r>
              <a:rPr lang="ru-RU" sz="3000">
                <a:solidFill>
                  <a:srgbClr val="531ca4"/>
                </a:solidFill>
                <a:latin typeface="Times New Roman"/>
                <a:cs typeface="Times New Roman"/>
              </a:rPr>
              <a:t>Развивает конструктивные способности детей, полезные практические навыки и ориентировки, формирует интерес к работе, готовность справиться с ней, стремление выполнить работу как можно лучше.</a:t>
            </a:r>
            <a:endParaRPr lang="ru-RU" sz="3000">
              <a:solidFill>
                <a:srgbClr val="531ca4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wipe dir="d"/>
      </p:transition>
    </mc:Choice>
    <mc:Fallback>
      <p:transition xmlns:mc="http://schemas.openxmlformats.org/markup-compatibility/2006" xmlns:hp="http://schemas.haansoft.com/office/presentation/8.0" mc:Ignorable="hp" hp:hslDur="500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1314958"/>
          <a:ext cx="8964488" cy="5543042"/>
        </p:xfrm>
        <a:graphic>
          <a:graphicData uri="http://schemas.openxmlformats.org/drawingml/2006/table">
            <a:tbl>
              <a:tblGrid>
                <a:gridCol w="4817037"/>
                <a:gridCol w="4147451"/>
              </a:tblGrid>
              <a:tr h="314761">
                <a:tc>
                  <a:txBody>
                    <a:bodyPr vert="horz" lIns="61342" tIns="0" rIns="61342" bIns="0" anchor="t" anchorCtr="0"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 Старшая группа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42" marR="61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 vert="horz" lIns="61342" tIns="0" rIns="61342" bIns="0" anchor="t" anchorCtr="0"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Подготовительная группа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42" marR="61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  <a:tr h="5228281">
                <a:tc>
                  <a:txBody>
                    <a:bodyPr vert="horz" lIns="61342" tIns="0" rIns="61342" bIns="0" anchor="t" anchorCtr="0"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В процессе работы знакомятся с различными свойствами  материалов, способами их обработки, соединением в единое целое.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defRPr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Детей привлекают к участию в заготовке природного и бросового материалов (шишек, желудей, каштанов, коры, листьев, соломы, скорлупы грецких орехов, катушек, спичечных коробков и др.), изготовлению игрушек-самоделок для игры, самостоятельной деятельности (игольницы, счетный материал, детали к костюмам для театральной деятельности и др.), подарков родителям, сотрудникам детского сада, малышам (закладки для книг, сувениры из природного материала и др.), украшений к праздникам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42" marR="61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 vert="horz" lIns="61342" tIns="0" rIns="61342" bIns="0" anchor="t" anchorCtr="0"/>
                    <a:p>
                      <a:pPr marR="3175" algn="just">
                        <a:lnSpc>
                          <a:spcPct val="115000"/>
                        </a:lnSpc>
                        <a:spcBef>
                          <a:spcPts val="360"/>
                        </a:spcBef>
                        <a:spcAft>
                          <a:spcPts val="1000"/>
                        </a:spcAft>
                        <a:tabLst>
                          <a:tab pos="353695" algn="l"/>
                        </a:tabLst>
                        <a:defRPr/>
                      </a:pPr>
                      <a:r>
                        <a:rPr lang="ru-RU" sz="1800" b="0" spc="-10">
                          <a:latin typeface="Times New Roman"/>
                          <a:ea typeface="Times New Roman"/>
                          <a:cs typeface="Times New Roman"/>
                        </a:rPr>
                        <a:t>Самостоятельно выполняют простой ремонт игрушек (книг, ко­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робок, атрибутов).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0519" algn="l"/>
                        </a:tabLst>
                        <a:defRPr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Пришивают пуговицы.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0519" algn="l"/>
                        </a:tabLst>
                        <a:defRPr/>
                      </a:pPr>
                      <a:r>
                        <a:rPr lang="ru-RU" sz="1800" b="0" spc="-5">
                          <a:latin typeface="Times New Roman"/>
                          <a:ea typeface="Times New Roman"/>
                          <a:cs typeface="Times New Roman"/>
                        </a:rPr>
                        <a:t>Сортируют природный материал, подготавливают его к работе.</a:t>
                      </a:r>
                      <a:endParaRPr lang="ru-RU" sz="1800" b="0" spc="-5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0519" algn="l"/>
                        </a:tabLst>
                        <a:defRPr/>
                      </a:pPr>
                      <a:r>
                        <a:rPr lang="ru-RU" sz="1800" b="0" spc="-10">
                          <a:latin typeface="Times New Roman"/>
                          <a:ea typeface="Times New Roman"/>
                          <a:cs typeface="Times New Roman"/>
                        </a:rPr>
                        <a:t>Под руководством воспитателя изготавливают мелкий счетный 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материал, пособия для занятий.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635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0519" algn="l"/>
                        </a:tabLst>
                        <a:defRPr/>
                      </a:pPr>
                      <a:r>
                        <a:rPr lang="ru-RU" sz="1800" b="0" spc="-10">
                          <a:latin typeface="Times New Roman"/>
                          <a:ea typeface="Times New Roman"/>
                          <a:cs typeface="Times New Roman"/>
                        </a:rPr>
                        <a:t>Делают заготовки для дальнейшей художественной деятельнос­ти (приготовление папье-маше, обклеивание коробок, вырезание эле­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ментов из пластиковых бутылок и пр.).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42" marR="61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</a:tbl>
          </a:graphicData>
        </a:graphic>
      </p:graphicFrame>
      <p:sp>
        <p:nvSpPr>
          <p:cNvPr id="5" name="Горизонтальный свиток 4"/>
          <p:cNvSpPr/>
          <p:nvPr/>
        </p:nvSpPr>
        <p:spPr>
          <a:xfrm>
            <a:off x="755576" y="0"/>
            <a:ext cx="7632848" cy="1124744"/>
          </a:xfrm>
          <a:prstGeom prst="horizontalScroll">
            <a:avLst>
              <a:gd name="adj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>
          <a:xfrm>
            <a:off x="1043608" y="181208"/>
            <a:ext cx="7128792" cy="70788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tabLst>
                <a:tab pos="350838" algn="l"/>
              </a:tabLst>
              <a:defRPr/>
            </a:pPr>
            <a:r>
              <a:rPr kumimoji="0" lang="ru-RU" sz="2000" b="1" i="0" u="none" strike="noStrike" cap="none" normalizeH="0" baseline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Овладение компонентами трудовой деятельности в процессе ручного труда</a:t>
            </a:r>
            <a:endParaRPr kumimoji="0" lang="ru-RU" sz="2000" b="0" i="0" u="none" strike="noStrike" cap="none" normalizeH="0" baseline="0">
              <a:solidFill>
                <a:srgbClr val="c00000"/>
              </a:solidFill>
              <a:effectLst/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wipe dir="r"/>
      </p:transition>
    </mc:Choice>
    <mc:Fallback>
      <p:transition xmlns:mc="http://schemas.openxmlformats.org/markup-compatibility/2006" xmlns:hp="http://schemas.haansoft.com/office/presentation/8.0" mc:Ignorable="hp" hp:hslDur="5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1640" y="1196752"/>
            <a:ext cx="62464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>
                <a:solidFill>
                  <a:srgbClr val="531ca4"/>
                </a:solidFill>
                <a:latin typeface="Constantia"/>
              </a:rPr>
              <a:t>Таким образом, только творческий подход к решению проблемы по формированию у детей позитивных установок к различным видам труда и творчества в современных образовательных условиях позволит достичь хороших результатов.  </a:t>
            </a:r>
            <a:r>
              <a:rPr lang="ru-RU" b="1" i="1">
                <a:solidFill>
                  <a:srgbClr val="531ca4"/>
                </a:solidFill>
                <a:latin typeface="Constantia"/>
              </a:rPr>
              <a:t> </a:t>
            </a:r>
            <a:endParaRPr lang="ru-RU" b="1" i="1">
              <a:solidFill>
                <a:srgbClr val="531ca4"/>
              </a:solidFill>
              <a:latin typeface="Constanti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wedge/>
      </p:transition>
    </mc:Choice>
    <mc:Fallback>
      <p:transition xmlns:mc="http://schemas.openxmlformats.org/markup-compatibility/2006" xmlns:hp="http://schemas.haansoft.com/office/presentation/8.0" mc:Ignorable="hp" hp:hslDur="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Picture 2" descr="http://opusmgau.ru/public/journals/1/article_1003_cover_ru_RU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31290" y="1340768"/>
            <a:ext cx="8317174" cy="48965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87624" y="620688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</a:rPr>
              <a:t>Спасибо за внимание!!!</a:t>
            </a:r>
            <a:endParaRPr lang="ru-RU" sz="3200" b="1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dissolve/>
      </p:transition>
    </mc:Choice>
    <mc:Fallback>
      <p:transition xmlns:mc="http://schemas.openxmlformats.org/markup-compatibility/2006" xmlns:hp="http://schemas.haansoft.com/office/presentation/8.0" mc:Ignorable="hp" hp:hslDur="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Лента лицом вниз 3"/>
          <p:cNvSpPr/>
          <p:nvPr/>
        </p:nvSpPr>
        <p:spPr>
          <a:xfrm>
            <a:off x="611560" y="1484784"/>
            <a:ext cx="7992888" cy="4680520"/>
          </a:xfrm>
          <a:prstGeom prst="ribbon">
            <a:avLst>
              <a:gd name="adj1" fmla="val 16667"/>
              <a:gd name="adj2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>
          <a:xfrm>
            <a:off x="2699792" y="2611755"/>
            <a:ext cx="3888432" cy="2653665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xmlns:mc="http://schemas.openxmlformats.org/markup-compatibility/2006" xmlns:hp="http://schemas.haansoft.com/office/presentation/8.0" kumimoji="0" lang="ru-RU" sz="2400" i="1" u="none" strike="noStrike" cap="none" normalizeH="0" baseline="0" mc:Ignorable="hp" hp:hslEmbossed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ea typeface="Calibri"/>
                <a:cs typeface="Times New Roman"/>
              </a:rPr>
              <a:t>Воспитание должно развить в человеке привычку и любовь к</a:t>
            </a:r>
            <a:r>
              <a:rPr xmlns:mc="http://schemas.openxmlformats.org/markup-compatibility/2006" xmlns:hp="http://schemas.haansoft.com/office/presentation/8.0" kumimoji="0" lang="ru-RU" sz="2400" i="1" u="none" strike="noStrike" cap="none" normalizeH="0" mc:Ignorable="hp" hp:hslEmbossed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kumimoji="0" lang="ru-RU" sz="2400" i="1" u="none" strike="noStrike" cap="none" normalizeH="0" baseline="0" mc:Ignorable="hp" hp:hslEmbossed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ea typeface="Calibri"/>
                <a:cs typeface="Times New Roman"/>
              </a:rPr>
              <a:t>труду; оно должно дать</a:t>
            </a:r>
            <a:r>
              <a:rPr xmlns:mc="http://schemas.openxmlformats.org/markup-compatibility/2006" xmlns:hp="http://schemas.haansoft.com/office/presentation/8.0" lang="ru-RU" sz="2400" i="1" mc:Ignorable="hp" hp:hslEmbossed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cs typeface="Arial"/>
              </a:rPr>
              <a:t> </a:t>
            </a:r>
            <a:r>
              <a:rPr xmlns:mc="http://schemas.openxmlformats.org/markup-compatibility/2006" xmlns:hp="http://schemas.haansoft.com/office/presentation/8.0" kumimoji="0" lang="ru-RU" sz="2400" i="1" u="none" strike="noStrike" cap="none" normalizeH="0" baseline="0" mc:Ignorable="hp" hp:hslEmbossed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ea typeface="Calibri"/>
                <a:cs typeface="Times New Roman"/>
              </a:rPr>
              <a:t>ему возможность отыскать для себя труд в жизни.</a:t>
            </a:r>
            <a:endParaRPr xmlns:mc="http://schemas.openxmlformats.org/markup-compatibility/2006" xmlns:hp="http://schemas.haansoft.com/office/presentation/8.0" kumimoji="0" lang="ru-RU" sz="2400" i="1" u="none" strike="noStrike" cap="none" normalizeH="0" baseline="0" mc:Ignorable="hp" hp:hslEmbossed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ea typeface="Calibri"/>
              <a:cs typeface="Times New Roman"/>
            </a:endParaRPr>
          </a:p>
          <a:p>
            <a:pPr marL="0" marR="0" lvl="0" indent="0" algn="r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xmlns:mc="http://schemas.openxmlformats.org/markup-compatibility/2006" xmlns:hp="http://schemas.haansoft.com/office/presentation/8.0" kumimoji="0" lang="ru-RU" sz="2400" b="0" i="1" u="none" strike="noStrike" cap="none" normalizeH="0" baseline="0" mc:Ignorable="hp" hp:hslEmbossed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ea typeface="Calibri"/>
                <a:cs typeface="Times New Roman"/>
              </a:rPr>
              <a:t>К. Д. Ушинский</a:t>
            </a:r>
            <a:endParaRPr xmlns:mc="http://schemas.openxmlformats.org/markup-compatibility/2006" xmlns:hp="http://schemas.haansoft.com/office/presentation/8.0" kumimoji="0" lang="ru-RU" sz="2400" b="0" i="1" u="none" strike="noStrike" cap="none" normalizeH="0" baseline="0" mc:Ignorable="hp" hp:hslEmbossed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wipe/>
      </p:transition>
    </mc:Choice>
    <mc:Fallback>
      <p:transition xmlns:mc="http://schemas.openxmlformats.org/markup-compatibility/2006" xmlns:hp="http://schemas.haansoft.com/office/presentation/8.0" mc:Ignorable="hp" hp:hslDur="5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</p:bldLst>
  </p:timing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703511" y="1052736"/>
            <a:ext cx="6048672" cy="3528392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35560" y="1028348"/>
            <a:ext cx="4572000" cy="3048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ru-RU" sz="2800" b="1">
                <a:solidFill>
                  <a:srgbClr val="a42632"/>
                </a:solidFill>
                <a:latin typeface="Times New Roman"/>
                <a:cs typeface="Times New Roman"/>
              </a:rPr>
              <a:t>Труд -</a:t>
            </a:r>
            <a:r>
              <a:rPr lang="ru-RU" sz="2800" b="1" i="1">
                <a:solidFill>
                  <a:srgbClr val="a42632"/>
                </a:solidFill>
                <a:latin typeface="Times New Roman"/>
                <a:cs typeface="Times New Roman"/>
              </a:rPr>
              <a:t>это целесообразная деятельность человека,         направленная   на   видоизменение предметов природы для удовлетворения своих потребностей.</a:t>
            </a:r>
            <a:endParaRPr lang="ru-RU" sz="2800" i="1">
              <a:solidFill>
                <a:srgbClr val="a42632"/>
              </a:solidFill>
              <a:latin typeface="Times New Roman"/>
              <a:cs typeface="Times New Roman"/>
            </a:endParaRPr>
          </a:p>
        </p:txBody>
      </p:sp>
      <p:pic>
        <p:nvPicPr>
          <p:cNvPr id="28674" name="Picture 2" descr="https://i.pinimg.com/originals/84/10/8b/84108b331243dc7730097a33909641d8.pn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3707904" y="4437112"/>
            <a:ext cx="2592288" cy="217306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dissolve/>
      </p:transition>
    </mc:Choice>
    <mc:Fallback>
      <p:transition xmlns:mc="http://schemas.openxmlformats.org/markup-compatibility/2006" xmlns:hp="http://schemas.haansoft.com/office/presentation/8.0" mc:Ignorable="hp" hp:hslDur="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619672" y="836712"/>
            <a:ext cx="5760640" cy="3888432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124744"/>
            <a:ext cx="4734272" cy="2540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i="1">
                <a:solidFill>
                  <a:srgbClr val="a42632"/>
                </a:solidFill>
                <a:latin typeface="Times New Roman"/>
                <a:ea typeface="Times New Roman"/>
                <a:cs typeface="Times New Roman"/>
              </a:rPr>
              <a:t>Труд - это то, что развивает маленького ребёнка, поддерживает его, помогает ему самоутвердиться.</a:t>
            </a:r>
            <a:endParaRPr lang="ru-RU" sz="3200" b="1" i="1">
              <a:solidFill>
                <a:srgbClr val="a42632"/>
              </a:solidFill>
              <a:latin typeface="Times New Roman"/>
              <a:cs typeface="Times New Roman"/>
            </a:endParaRPr>
          </a:p>
        </p:txBody>
      </p:sp>
      <p:pic>
        <p:nvPicPr>
          <p:cNvPr id="27650" name="Picture 2" descr="http://korkinodetsad.ru/i/img/264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6948264" y="3645024"/>
            <a:ext cx="1990790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dissolve/>
      </p:transition>
    </mc:Choice>
    <mc:Fallback>
      <p:transition xmlns:mc="http://schemas.openxmlformats.org/markup-compatibility/2006" xmlns:hp="http://schemas.haansoft.com/office/presentation/8.0" mc:Ignorable="hp" hp:hslDur="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971600" y="332656"/>
            <a:ext cx="6840760" cy="432048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836711"/>
            <a:ext cx="6696744" cy="301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400" b="1" i="1">
                <a:solidFill>
                  <a:srgbClr val="a42632"/>
                </a:solidFill>
                <a:latin typeface="Constantia"/>
              </a:rPr>
              <a:t>Трудовое воспитание - </a:t>
            </a:r>
            <a:r>
              <a:rPr lang="ru-RU" sz="2400" b="1" i="1">
                <a:solidFill>
                  <a:srgbClr val="531ca4"/>
                </a:solidFill>
                <a:latin typeface="Constantia"/>
              </a:rPr>
              <a:t>это совместная деятельность воспитателя и воспитанников, направленная на развитие общетрудовых  умений и способностей, психологической способности к труду, формирования ответственного отношения к труду и его продуктам.</a:t>
            </a:r>
            <a:endParaRPr lang="ru-RU" sz="2400"/>
          </a:p>
        </p:txBody>
      </p:sp>
      <p:pic>
        <p:nvPicPr>
          <p:cNvPr id="26626" name="Picture 2" descr="https://i.pinimg.com/originals/f0/84/3a/f0843a1def7027e30f362da4cc6b8c32.pn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3059832" y="4643636"/>
            <a:ext cx="2736304" cy="226124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dissolve/>
      </p:transition>
    </mc:Choice>
    <mc:Fallback>
      <p:transition xmlns:mc="http://schemas.openxmlformats.org/markup-compatibility/2006" xmlns:hp="http://schemas.haansoft.com/office/presentation/8.0" mc:Ignorable="hp" hp:hslDur="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Горизонтальный свиток 2"/>
          <p:cNvSpPr/>
          <p:nvPr/>
        </p:nvSpPr>
        <p:spPr>
          <a:xfrm>
            <a:off x="704201" y="260648"/>
            <a:ext cx="7776864" cy="1096650"/>
          </a:xfrm>
          <a:prstGeom prst="horizontalScroll">
            <a:avLst>
              <a:gd name="adj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r>
              <a:rPr xmlns:mc="http://schemas.openxmlformats.org/markup-compatibility/2006" xmlns:hp="http://schemas.haansoft.com/office/presentation/8.0" lang="ru-RU" sz="2400" b="1" mc:Ignorable="hp" hp:hslEmbossed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Цель и задачи трудового воспитания дошкольников</a:t>
            </a:r>
            <a:br>
              <a:rPr xmlns:mc="http://schemas.openxmlformats.org/markup-compatibility/2006" xmlns:hp="http://schemas.haansoft.com/office/presentation/8.0" lang="ru-RU" sz="2400" b="1" mc:Ignorable="hp" hp:hslEmbossed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</a:br>
            <a:br>
              <a:rPr lang="ru-RU">
                <a:latin typeface="Times New Roman"/>
                <a:cs typeface="Times New Roman"/>
              </a:rPr>
            </a:br>
            <a:endParaRPr lang="ru-RU">
              <a:latin typeface="Times New Roman"/>
              <a:cs typeface="Times New Roman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54074" y="1415187"/>
            <a:ext cx="3659729" cy="1048106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sz="1400">
                <a:solidFill>
                  <a:srgbClr val="c00000"/>
                </a:solidFill>
                <a:latin typeface="Times New Roman"/>
                <a:cs typeface="Times New Roman"/>
              </a:rPr>
              <a:t>Цель трудового воспитания – формирование положительного отношения к труду</a:t>
            </a:r>
            <a:endParaRPr lang="ru-RU" sz="140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38812" y="3133485"/>
            <a:ext cx="1831523" cy="738751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endParaRPr lang="ru-RU"/>
          </a:p>
          <a:p>
            <a:pPr algn="just">
              <a:defRPr/>
            </a:pPr>
            <a:r>
              <a:rPr lang="ru-RU">
                <a:solidFill>
                  <a:srgbClr val="c00000"/>
                </a:solidFill>
                <a:latin typeface="Times New Roman"/>
                <a:cs typeface="Times New Roman"/>
              </a:rPr>
              <a:t>задачи</a:t>
            </a:r>
            <a:br>
              <a:rPr lang="ru-RU">
                <a:solidFill>
                  <a:srgbClr val="c00000"/>
                </a:solidFill>
                <a:latin typeface="Times New Roman"/>
                <a:cs typeface="Times New Roman"/>
              </a:rPr>
            </a:br>
            <a:br>
              <a:rPr lang="ru-RU">
                <a:solidFill>
                  <a:srgbClr val="c00000"/>
                </a:solidFill>
                <a:latin typeface="Times New Roman"/>
                <a:cs typeface="Times New Roman"/>
              </a:rPr>
            </a:br>
            <a:endParaRPr lang="ru-RU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3414034"/>
            <a:ext cx="2520280" cy="879062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endParaRPr lang="ru-RU" sz="1400"/>
          </a:p>
          <a:p>
            <a:pPr algn="just">
              <a:defRPr/>
            </a:pPr>
            <a:endParaRPr lang="ru-RU" sz="1400"/>
          </a:p>
          <a:p>
            <a:pPr algn="just">
              <a:defRPr/>
            </a:pPr>
            <a:r>
              <a:rPr lang="ru-RU" sz="1400">
                <a:solidFill>
                  <a:srgbClr val="c00000"/>
                </a:solidFill>
                <a:latin typeface="Times New Roman"/>
                <a:cs typeface="Times New Roman"/>
              </a:rPr>
              <a:t>Формирование предпосылок трудовой деятельности</a:t>
            </a:r>
            <a:br>
              <a:rPr lang="ru-RU" sz="1400">
                <a:solidFill>
                  <a:srgbClr val="c00000"/>
                </a:solidFill>
                <a:latin typeface="Times New Roman"/>
                <a:cs typeface="Times New Roman"/>
              </a:rPr>
            </a:br>
            <a:br>
              <a:rPr lang="ru-RU">
                <a:solidFill>
                  <a:srgbClr val="c00000"/>
                </a:solidFill>
                <a:latin typeface="Times New Roman"/>
                <a:cs typeface="Times New Roman"/>
              </a:rPr>
            </a:br>
            <a:endParaRPr lang="ru-RU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7162" y="4833156"/>
            <a:ext cx="1831522" cy="1080120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>
                <a:solidFill>
                  <a:srgbClr val="c00000"/>
                </a:solidFill>
                <a:latin typeface="Times New Roman"/>
                <a:cs typeface="Times New Roman"/>
              </a:rPr>
              <a:t>Воспитание положительного отношения к труду взрослых</a:t>
            </a:r>
            <a:endParaRPr lang="ru-RU" sz="140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10128" y="3434120"/>
            <a:ext cx="2479181" cy="914129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sz="1400">
                <a:solidFill>
                  <a:srgbClr val="c00000"/>
                </a:solidFill>
                <a:latin typeface="Times New Roman"/>
                <a:cs typeface="Times New Roman"/>
              </a:rPr>
              <a:t>Воспитание личности ребенка</a:t>
            </a:r>
            <a:br>
              <a:rPr lang="ru-RU" sz="1400">
                <a:solidFill>
                  <a:srgbClr val="c00000"/>
                </a:solidFill>
                <a:latin typeface="Times New Roman"/>
                <a:cs typeface="Times New Roman"/>
              </a:rPr>
            </a:br>
            <a:endParaRPr lang="ru-RU" sz="140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295532" y="2470986"/>
            <a:ext cx="212094" cy="56109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730601">
            <a:off x="5453254" y="3346572"/>
            <a:ext cx="608249" cy="22757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 rot="9455726">
            <a:off x="2829845" y="3214167"/>
            <a:ext cx="678819" cy="292633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4" name="Стрелка вниз 13"/>
          <p:cNvSpPr/>
          <p:nvPr/>
        </p:nvSpPr>
        <p:spPr>
          <a:xfrm flipH="1">
            <a:off x="4269530" y="4005064"/>
            <a:ext cx="228816" cy="576064"/>
          </a:xfrm>
          <a:prstGeom prst="downArrow">
            <a:avLst>
              <a:gd name="adj1" fmla="val 5000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ru-RU">
              <a:ln w="9525"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wedge/>
      </p:transition>
    </mc:Choice>
    <mc:Fallback>
      <p:transition xmlns:mc="http://schemas.openxmlformats.org/markup-compatibility/2006" xmlns:hp="http://schemas.haansoft.com/office/presentation/8.0" mc:Ignorable="hp" hp:hslDur="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1" animBg="1"/>
      <p:bldP spid="6" grpId="2" animBg="1"/>
    </p:bldLst>
  </p:timing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Горизонтальный свиток 3"/>
          <p:cNvSpPr/>
          <p:nvPr/>
        </p:nvSpPr>
        <p:spPr>
          <a:xfrm>
            <a:off x="467544" y="0"/>
            <a:ext cx="8064896" cy="1268760"/>
          </a:xfrm>
          <a:prstGeom prst="horizontalScroll">
            <a:avLst>
              <a:gd name="adj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60649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c00000"/>
                </a:solidFill>
                <a:latin typeface="Times New Roman"/>
                <a:cs typeface="Times New Roman"/>
              </a:rPr>
              <a:t>Принципы воспитания у детей позитивного отношения к труду:</a:t>
            </a:r>
            <a:endParaRPr lang="ru-RU" sz="2400" b="1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628800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Arial"/>
              <a:buChar char="•"/>
              <a:defRPr/>
            </a:pPr>
            <a:r>
              <a:rPr lang="ru-RU">
                <a:latin typeface="Times New Roman"/>
                <a:cs typeface="Times New Roman"/>
              </a:rPr>
              <a:t>Поддержка инициативы детей в различных видах деятельности;</a:t>
            </a:r>
            <a:endParaRPr lang="ru-RU">
              <a:latin typeface="Times New Roman"/>
              <a:cs typeface="Times New Roman"/>
            </a:endParaRPr>
          </a:p>
          <a:p>
            <a:pPr lvl="0" algn="just">
              <a:buFont typeface="Arial"/>
              <a:buChar char="•"/>
              <a:defRPr/>
            </a:pPr>
            <a:r>
              <a:rPr lang="ru-RU">
                <a:latin typeface="Times New Roman"/>
                <a:cs typeface="Times New Roman"/>
              </a:rPr>
              <a:t>Содействие и сотрудничество детей и взрослых, признание ребенка полноценным участником образовательных отношений;</a:t>
            </a:r>
            <a:endParaRPr lang="ru-RU">
              <a:latin typeface="Times New Roman"/>
              <a:cs typeface="Times New Roman"/>
            </a:endParaRPr>
          </a:p>
          <a:p>
            <a:pPr lvl="0" algn="just">
              <a:buFont typeface="Arial"/>
              <a:buChar char="•"/>
              <a:defRPr/>
            </a:pPr>
            <a:r>
              <a:rPr lang="ru-RU">
                <a:latin typeface="Times New Roman"/>
                <a:cs typeface="Times New Roman"/>
              </a:rPr>
              <a:t>Построение образовательной деятельности на основе индивидуальных особенностей каждого ребенка;</a:t>
            </a:r>
            <a:endParaRPr lang="ru-RU">
              <a:latin typeface="Times New Roman"/>
              <a:cs typeface="Times New Roman"/>
            </a:endParaRPr>
          </a:p>
          <a:p>
            <a:pPr lvl="0" algn="just">
              <a:buFont typeface="Arial"/>
              <a:buChar char="•"/>
              <a:defRPr/>
            </a:pPr>
            <a:r>
              <a:rPr lang="ru-RU">
                <a:latin typeface="Times New Roman"/>
                <a:cs typeface="Times New Roman"/>
              </a:rPr>
              <a:t>Полноценное проживание ребенком всех этапов детства, обогащение (амплификация) детского  развития;</a:t>
            </a:r>
            <a:endParaRPr lang="ru-RU">
              <a:latin typeface="Times New Roman"/>
              <a:cs typeface="Times New Roman"/>
            </a:endParaRPr>
          </a:p>
          <a:p>
            <a:pPr lvl="0" algn="just">
              <a:buFont typeface="Arial"/>
              <a:buChar char="•"/>
              <a:defRPr/>
            </a:pPr>
            <a:r>
              <a:rPr lang="ru-RU">
                <a:latin typeface="Times New Roman"/>
                <a:cs typeface="Times New Roman"/>
              </a:rPr>
              <a:t>Формирование познавательных интересов и познавательных действий ребенка в различных видах деятельности;</a:t>
            </a:r>
            <a:endParaRPr lang="ru-RU">
              <a:latin typeface="Times New Roman"/>
              <a:cs typeface="Times New Roman"/>
            </a:endParaRPr>
          </a:p>
          <a:p>
            <a:pPr lvl="0" algn="just">
              <a:buFont typeface="Arial"/>
              <a:buChar char="•"/>
              <a:defRPr/>
            </a:pPr>
            <a:r>
              <a:rPr lang="ru-RU">
                <a:latin typeface="Times New Roman"/>
                <a:cs typeface="Times New Roman"/>
              </a:rPr>
              <a:t>Возрастная адекватность дошкольного образования (соответствие условий, требований, методов  возрасту и особенностям  развития);</a:t>
            </a:r>
            <a:endParaRPr lang="ru-RU">
              <a:latin typeface="Times New Roman"/>
              <a:cs typeface="Times New Roman"/>
            </a:endParaRPr>
          </a:p>
          <a:p>
            <a:pPr lvl="0" algn="just">
              <a:buFont typeface="Arial"/>
              <a:buChar char="•"/>
              <a:defRPr/>
            </a:pPr>
            <a:r>
              <a:rPr lang="ru-RU">
                <a:latin typeface="Times New Roman"/>
                <a:cs typeface="Times New Roman"/>
              </a:rPr>
              <a:t>Принцип развивающего образования (системности и последовательности);</a:t>
            </a:r>
            <a:endParaRPr lang="ru-RU">
              <a:latin typeface="Times New Roman"/>
              <a:cs typeface="Times New Roman"/>
            </a:endParaRPr>
          </a:p>
          <a:p>
            <a:pPr lvl="0" algn="just">
              <a:buFont typeface="Arial"/>
              <a:buChar char="•"/>
              <a:defRPr/>
            </a:pPr>
            <a:r>
              <a:rPr lang="ru-RU">
                <a:latin typeface="Times New Roman"/>
                <a:cs typeface="Times New Roman"/>
              </a:rPr>
              <a:t>Принцип новизны (использование новейших информационных технологий);</a:t>
            </a:r>
            <a:endParaRPr lang="ru-RU">
              <a:latin typeface="Times New Roman"/>
              <a:cs typeface="Times New Roman"/>
            </a:endParaRPr>
          </a:p>
          <a:p>
            <a:pPr lvl="0" algn="just">
              <a:buFont typeface="Arial"/>
              <a:buChar char="•"/>
              <a:defRPr/>
            </a:pPr>
            <a:r>
              <a:rPr lang="ru-RU">
                <a:latin typeface="Times New Roman"/>
                <a:cs typeface="Times New Roman"/>
              </a:rPr>
              <a:t>Принцип интеграции (взаимопроникновение разделов программы и видов деятельности друг в друга, взаимное совмещение различных задач и образовательных технологий</a:t>
            </a:r>
            <a:r>
              <a:rPr lang="ru-RU"/>
              <a:t>)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wipe dir="d"/>
      </p:transition>
    </mc:Choice>
    <mc:Fallback>
      <p:transition xmlns:mc="http://schemas.openxmlformats.org/markup-compatibility/2006" xmlns:hp="http://schemas.haansoft.com/office/presentation/8.0" mc:Ignorable="hp" hp:hslDur="500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Горизонтальный свиток 3"/>
          <p:cNvSpPr/>
          <p:nvPr/>
        </p:nvSpPr>
        <p:spPr>
          <a:xfrm>
            <a:off x="2483768" y="836712"/>
            <a:ext cx="4392488" cy="936104"/>
          </a:xfrm>
          <a:prstGeom prst="horizontalScroll">
            <a:avLst>
              <a:gd name="adj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980728"/>
            <a:ext cx="5382344" cy="4503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>
                <a:solidFill>
                  <a:srgbClr val="c00000"/>
                </a:solidFill>
                <a:latin typeface="Times New Roman"/>
                <a:cs typeface="Times New Roman"/>
              </a:rPr>
              <a:t>Виды   труда в ДОУ</a:t>
            </a:r>
            <a:r>
              <a:rPr lang="ru-RU" sz="2400" b="1">
                <a:solidFill>
                  <a:srgbClr val="531ca4"/>
                </a:solidFill>
                <a:latin typeface="Monotype Corsiva"/>
                <a:cs typeface="Times New Roman"/>
              </a:rPr>
              <a:t> </a:t>
            </a:r>
            <a:endParaRPr lang="ru-RU" sz="2400" b="1">
              <a:solidFill>
                <a:srgbClr val="531ca4"/>
              </a:solidFill>
              <a:latin typeface="Monotype Corsiva"/>
              <a:cs typeface="Times New Roman"/>
            </a:endParaRPr>
          </a:p>
          <a:p>
            <a:pPr lvl="0" algn="ctr">
              <a:defRPr/>
            </a:pPr>
            <a:endParaRPr lang="ru-RU" sz="2000" b="1">
              <a:solidFill>
                <a:srgbClr val="531ca4"/>
              </a:solidFill>
              <a:latin typeface="Monotype Corsiva"/>
              <a:cs typeface="Times New Roman"/>
            </a:endParaRPr>
          </a:p>
          <a:p>
            <a:pPr lvl="0">
              <a:defRPr/>
            </a:pPr>
            <a:r>
              <a:rPr lang="ru-RU" b="1" i="1">
                <a:solidFill>
                  <a:srgbClr val="531ca4"/>
                </a:solidFill>
                <a:latin typeface="Constantia"/>
                <a:cs typeface="Times New Roman"/>
              </a:rPr>
              <a:t>  </a:t>
            </a:r>
            <a:endParaRPr lang="ru-RU" b="1" i="1">
              <a:solidFill>
                <a:srgbClr val="531ca4"/>
              </a:solidFill>
              <a:latin typeface="Constantia"/>
              <a:cs typeface="Times New Roman"/>
            </a:endParaRPr>
          </a:p>
          <a:p>
            <a:pPr lvl="0">
              <a:buFont typeface="Wingdings"/>
              <a:buChar char="v"/>
              <a:defRPr/>
            </a:pPr>
            <a:endParaRPr lang="ru-RU" b="1" i="1">
              <a:solidFill>
                <a:srgbClr val="531ca4"/>
              </a:solidFill>
              <a:latin typeface="Constantia"/>
              <a:cs typeface="Times New Roman"/>
            </a:endParaRPr>
          </a:p>
          <a:p>
            <a:pPr lvl="0">
              <a:buFont typeface="Wingdings"/>
              <a:buChar char="v"/>
              <a:defRPr/>
            </a:pPr>
            <a:endParaRPr lang="ru-RU" b="1" i="1">
              <a:solidFill>
                <a:srgbClr val="531ca4"/>
              </a:solidFill>
              <a:latin typeface="Constantia"/>
              <a:cs typeface="Times New Roman"/>
            </a:endParaRPr>
          </a:p>
          <a:p>
            <a:pPr lvl="0">
              <a:buFont typeface="Wingdings"/>
              <a:buChar char="v"/>
              <a:defRPr/>
            </a:pPr>
            <a:endParaRPr lang="ru-RU" sz="2400" b="1" i="1">
              <a:solidFill>
                <a:srgbClr val="531ca4"/>
              </a:solidFill>
              <a:latin typeface="Constantia"/>
              <a:cs typeface="Times New Roman"/>
            </a:endParaRPr>
          </a:p>
          <a:p>
            <a:pPr lvl="0">
              <a:buFont typeface="Wingdings"/>
              <a:buChar char="v"/>
              <a:defRPr/>
            </a:pPr>
            <a:r>
              <a:rPr lang="ru-RU" sz="2400" b="1" i="1">
                <a:solidFill>
                  <a:srgbClr val="531ca4"/>
                </a:solidFill>
                <a:latin typeface="Constantia"/>
                <a:cs typeface="Times New Roman"/>
              </a:rPr>
              <a:t>   Самообслуживание </a:t>
            </a:r>
            <a:endParaRPr lang="ru-RU" sz="2400" b="1" i="1">
              <a:solidFill>
                <a:srgbClr val="531ca4"/>
              </a:solidFill>
              <a:latin typeface="Constantia"/>
              <a:cs typeface="Times New Roman"/>
            </a:endParaRPr>
          </a:p>
          <a:p>
            <a:pPr lvl="0">
              <a:defRPr/>
            </a:pPr>
            <a:endParaRPr lang="ru-RU" sz="2400" b="1" i="1">
              <a:solidFill>
                <a:srgbClr val="531ca4"/>
              </a:solidFill>
              <a:latin typeface="Constantia"/>
              <a:cs typeface="Times New Roman"/>
            </a:endParaRPr>
          </a:p>
          <a:p>
            <a:pPr lvl="0">
              <a:buFont typeface="Wingdings"/>
              <a:buChar char="v"/>
              <a:defRPr/>
            </a:pPr>
            <a:r>
              <a:rPr lang="ru-RU" sz="2400" b="1" i="1">
                <a:solidFill>
                  <a:srgbClr val="531ca4"/>
                </a:solidFill>
                <a:latin typeface="Constantia"/>
                <a:cs typeface="Times New Roman"/>
              </a:rPr>
              <a:t>   Хозяйственно-бытовой труд </a:t>
            </a:r>
            <a:endParaRPr lang="ru-RU" sz="2400" b="1" i="1">
              <a:solidFill>
                <a:srgbClr val="531ca4"/>
              </a:solidFill>
              <a:latin typeface="Constantia"/>
              <a:cs typeface="Times New Roman"/>
            </a:endParaRPr>
          </a:p>
          <a:p>
            <a:pPr lvl="0">
              <a:defRPr/>
            </a:pPr>
            <a:endParaRPr lang="ru-RU" sz="2400" b="1" i="1">
              <a:solidFill>
                <a:srgbClr val="531ca4"/>
              </a:solidFill>
              <a:latin typeface="Constantia"/>
              <a:cs typeface="Times New Roman"/>
            </a:endParaRPr>
          </a:p>
          <a:p>
            <a:pPr lvl="0">
              <a:buFont typeface="Wingdings"/>
              <a:buChar char="v"/>
              <a:defRPr/>
            </a:pPr>
            <a:r>
              <a:rPr lang="ru-RU" sz="2400" b="1" i="1">
                <a:solidFill>
                  <a:srgbClr val="531ca4"/>
                </a:solidFill>
                <a:latin typeface="Constantia"/>
                <a:cs typeface="Times New Roman"/>
              </a:rPr>
              <a:t>   Труд в природе </a:t>
            </a:r>
            <a:endParaRPr lang="ru-RU" sz="2400" b="1" i="1">
              <a:solidFill>
                <a:srgbClr val="531ca4"/>
              </a:solidFill>
              <a:latin typeface="Constantia"/>
              <a:cs typeface="Times New Roman"/>
            </a:endParaRPr>
          </a:p>
          <a:p>
            <a:pPr lvl="0">
              <a:defRPr/>
            </a:pPr>
            <a:endParaRPr lang="ru-RU" sz="2400" b="1" i="1">
              <a:solidFill>
                <a:srgbClr val="531ca4"/>
              </a:solidFill>
              <a:latin typeface="Constantia"/>
              <a:cs typeface="Times New Roman"/>
            </a:endParaRPr>
          </a:p>
          <a:p>
            <a:pPr lvl="0">
              <a:buFont typeface="Wingdings"/>
              <a:buChar char="v"/>
              <a:defRPr/>
            </a:pPr>
            <a:r>
              <a:rPr lang="ru-RU" sz="2400" b="1" i="1">
                <a:solidFill>
                  <a:srgbClr val="531ca4"/>
                </a:solidFill>
                <a:latin typeface="Constantia"/>
                <a:cs typeface="Times New Roman"/>
              </a:rPr>
              <a:t>   Ручной труд</a:t>
            </a:r>
            <a:endParaRPr lang="ru-RU" sz="2400">
              <a:solidFill>
                <a:srgbClr val="ff0000"/>
              </a:solidFill>
            </a:endParaRPr>
          </a:p>
        </p:txBody>
      </p:sp>
      <p:pic>
        <p:nvPicPr>
          <p:cNvPr id="18434" name="Picture 2" descr="https://st.depositphotos.com/1001009/3085/v/950/depositphotos_30853919-stock-illustration-girl-washing-the-dishes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79512" y="1196752"/>
            <a:ext cx="217107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https://avatars.mds.yandex.net/get-pdb/1662426/0cc1a840-a934-4693-a085-dd4fe26c720d/s1200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 flipH="1">
            <a:off x="7033697" y="1772816"/>
            <a:ext cx="1739176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https://st.depositphotos.com/1001009/3111/i/950/depositphotos_31117711-stock-photo-boy-and-girl-picking-out.jpg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 flipH="1">
            <a:off x="179512" y="4149080"/>
            <a:ext cx="2064283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0" name="Picture 8" descr="https://avatars.mds.yandex.net/get-pdb/2030894/266985c3-ad30-4de1-b70c-5bddb9abc450/s1200"/>
          <p:cNvPicPr>
            <a:picLocks noChangeAspect="1" noChangeArrowheads="1"/>
          </p:cNvPicPr>
          <p:nvPr/>
        </p:nvPicPr>
        <p:blipFill rotWithShape="1">
          <a:blip r:embed="rId6"/>
          <a:srcRect/>
          <a:stretch>
            <a:fillRect/>
          </a:stretch>
        </p:blipFill>
        <p:spPr>
          <a:xfrm>
            <a:off x="6516216" y="4221088"/>
            <a:ext cx="2376264" cy="2152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wipe dir="d"/>
      </p:transition>
    </mc:Choice>
    <mc:Fallback>
      <p:transition xmlns:mc="http://schemas.openxmlformats.org/markup-compatibility/2006" xmlns:hp="http://schemas.haansoft.com/office/presentation/8.0" mc:Ignorable="hp" hp:hslDur="500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udfile.net/html/2706/286/html_s9HJhwmhzs.HPrb/htmlconvd-VQVHFo2x1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Горизонтальный свиток 3"/>
          <p:cNvSpPr/>
          <p:nvPr/>
        </p:nvSpPr>
        <p:spPr>
          <a:xfrm>
            <a:off x="1403648" y="692696"/>
            <a:ext cx="5832648" cy="936104"/>
          </a:xfrm>
          <a:prstGeom prst="horizontalScroll">
            <a:avLst>
              <a:gd name="adj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936010"/>
            <a:ext cx="684076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c00000"/>
                </a:solidFill>
                <a:latin typeface="Times New Roman"/>
                <a:cs typeface="Times New Roman"/>
              </a:rPr>
              <a:t>Компоненты</a:t>
            </a:r>
            <a:r>
              <a:rPr lang="ru-RU" sz="2400" b="1">
                <a:latin typeface="Times New Roman"/>
                <a:cs typeface="Times New Roman"/>
              </a:rPr>
              <a:t> </a:t>
            </a:r>
            <a:r>
              <a:rPr lang="ru-RU" sz="2400" b="1">
                <a:solidFill>
                  <a:srgbClr val="c00000"/>
                </a:solidFill>
                <a:latin typeface="Times New Roman"/>
                <a:cs typeface="Times New Roman"/>
              </a:rPr>
              <a:t>трудовой деятельности</a:t>
            </a:r>
            <a:endParaRPr lang="ru-RU" sz="2400" b="1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br>
              <a:rPr lang="ru-RU"/>
            </a:br>
            <a:endParaRPr lang="ru-RU"/>
          </a:p>
          <a:p>
            <a:pPr lvl="0">
              <a:defRPr/>
            </a:pPr>
            <a:endParaRPr lang="ru-RU" b="1" i="1">
              <a:solidFill>
                <a:srgbClr val="c00000"/>
              </a:solidFill>
              <a:latin typeface="Constantia"/>
            </a:endParaRPr>
          </a:p>
          <a:p>
            <a:pPr lvl="0">
              <a:defRPr/>
            </a:pPr>
            <a:endParaRPr lang="ru-RU" b="1" i="1">
              <a:solidFill>
                <a:srgbClr val="c00000"/>
              </a:solidFill>
              <a:latin typeface="Constantia"/>
            </a:endParaRPr>
          </a:p>
          <a:p>
            <a:pPr lvl="0">
              <a:defRPr/>
            </a:pPr>
            <a:r>
              <a:rPr lang="ru-RU" sz="2000" b="1" i="1">
                <a:solidFill>
                  <a:srgbClr val="c00000"/>
                </a:solidFill>
                <a:latin typeface="Constantia"/>
              </a:rPr>
              <a:t>Мотив</a:t>
            </a:r>
            <a:r>
              <a:rPr lang="ru-RU" sz="2000" b="1" i="1">
                <a:solidFill>
                  <a:srgbClr val="531ca4"/>
                </a:solidFill>
                <a:latin typeface="Constantia"/>
              </a:rPr>
              <a:t>  - это причина, побуждающая к трудовой деятельности или заинтересовывающий момент</a:t>
            </a:r>
            <a:endParaRPr lang="ru-RU" sz="2000" b="1" i="1">
              <a:solidFill>
                <a:srgbClr val="531ca4"/>
              </a:solidFill>
              <a:latin typeface="Constantia"/>
            </a:endParaRPr>
          </a:p>
          <a:p>
            <a:pPr lvl="0">
              <a:defRPr/>
            </a:pPr>
            <a:r>
              <a:rPr lang="ru-RU" sz="2000" b="1" i="1">
                <a:solidFill>
                  <a:srgbClr val="c00000"/>
                </a:solidFill>
                <a:latin typeface="Constantia"/>
              </a:rPr>
              <a:t>Цель </a:t>
            </a:r>
            <a:r>
              <a:rPr lang="ru-RU" sz="2000" b="1" i="1">
                <a:solidFill>
                  <a:srgbClr val="531ca4"/>
                </a:solidFill>
                <a:latin typeface="Constantia"/>
              </a:rPr>
              <a:t>- это то, к чему надо стремиться. </a:t>
            </a:r>
            <a:endParaRPr lang="ru-RU" sz="2000" b="1" i="1">
              <a:solidFill>
                <a:srgbClr val="531ca4"/>
              </a:solidFill>
              <a:latin typeface="Constantia"/>
            </a:endParaRPr>
          </a:p>
          <a:p>
            <a:pPr lvl="0">
              <a:defRPr/>
            </a:pPr>
            <a:r>
              <a:rPr lang="ru-RU" sz="2000" b="1" i="1">
                <a:solidFill>
                  <a:srgbClr val="c00000"/>
                </a:solidFill>
                <a:latin typeface="Constantia"/>
              </a:rPr>
              <a:t>Трудовые действия </a:t>
            </a:r>
            <a:r>
              <a:rPr lang="ru-RU" sz="2000" b="1" i="1">
                <a:solidFill>
                  <a:srgbClr val="531ca4"/>
                </a:solidFill>
                <a:latin typeface="Constantia"/>
              </a:rPr>
              <a:t>– это то,  при помощи чего осуществляется цель и достигается результат</a:t>
            </a:r>
            <a:endParaRPr lang="ru-RU" sz="2000" b="1" i="1">
              <a:solidFill>
                <a:srgbClr val="531ca4"/>
              </a:solidFill>
              <a:latin typeface="Constantia"/>
            </a:endParaRPr>
          </a:p>
          <a:p>
            <a:pPr lvl="0">
              <a:defRPr/>
            </a:pPr>
            <a:r>
              <a:rPr lang="ru-RU" sz="2000" b="1" i="1">
                <a:solidFill>
                  <a:srgbClr val="531ca4"/>
                </a:solidFill>
                <a:latin typeface="Constantia"/>
              </a:rPr>
              <a:t> </a:t>
            </a:r>
            <a:r>
              <a:rPr lang="ru-RU" sz="2000" b="1" i="1">
                <a:solidFill>
                  <a:srgbClr val="c00000"/>
                </a:solidFill>
                <a:latin typeface="Constantia"/>
              </a:rPr>
              <a:t>Планирование </a:t>
            </a:r>
            <a:r>
              <a:rPr lang="ru-RU" sz="2000" b="1" i="1">
                <a:solidFill>
                  <a:srgbClr val="531ca4"/>
                </a:solidFill>
                <a:latin typeface="Constantia"/>
              </a:rPr>
              <a:t> - это умение предвидеть предстоящую работу.</a:t>
            </a:r>
            <a:endParaRPr lang="ru-RU" sz="2000" b="1" i="1">
              <a:solidFill>
                <a:srgbClr val="531ca4"/>
              </a:solidFill>
              <a:latin typeface="Constantia"/>
            </a:endParaRPr>
          </a:p>
          <a:p>
            <a:pPr lvl="0">
              <a:defRPr/>
            </a:pPr>
            <a:r>
              <a:rPr lang="ru-RU" sz="2000" b="1" i="1">
                <a:solidFill>
                  <a:srgbClr val="c00000"/>
                </a:solidFill>
                <a:latin typeface="Constantia"/>
              </a:rPr>
              <a:t> Результат </a:t>
            </a:r>
            <a:r>
              <a:rPr lang="ru-RU" sz="2000" b="1" i="1">
                <a:solidFill>
                  <a:srgbClr val="531ca4"/>
                </a:solidFill>
                <a:latin typeface="Constantia"/>
              </a:rPr>
              <a:t>-  это показатель завершения работы,  фактор,  помогающий воспитывать у детей интерес к труду.</a:t>
            </a:r>
            <a:r>
              <a:rPr lang="ru-RU" sz="2000" b="1">
                <a:solidFill>
                  <a:srgbClr val="531ca4"/>
                </a:solidFill>
                <a:latin typeface="Constantia"/>
              </a:rPr>
              <a:t> </a:t>
            </a:r>
            <a:endParaRPr lang="ru-RU" sz="2000" b="1">
              <a:solidFill>
                <a:srgbClr val="531ca4"/>
              </a:solidFill>
              <a:latin typeface="Constanti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>
        <p:wipe dir="u"/>
      </p:transition>
    </mc:Choice>
    <mc:Fallback>
      <p:transition xmlns:mc="http://schemas.openxmlformats.org/markup-compatibility/2006" xmlns:hp="http://schemas.haansoft.com/office/presentation/8.0" mc:Ignorable="hp" hp:hslDur="500">
        <p:wipe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994</ep:Words>
  <ep:PresentationFormat>Экран (4:3)</ep:PresentationFormat>
  <ep:Paragraphs>69</ep:Paragraphs>
  <ep:Slides>19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19</vt:i4>
      </vt:variant>
    </vt:vector>
  </ep:HeadingPairs>
  <ep: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2020-01-27T16:28:13.000</dcterms:created>
  <dc:creator>эльвира бронзова</dc:creator>
  <cp:lastModifiedBy>Эльдорадо</cp:lastModifiedBy>
  <dcterms:modified xsi:type="dcterms:W3CDTF">2021-11-14T14:15:17.290</dcterms:modified>
  <cp:revision>18</cp:revision>
  <dc:title>Слайд 1</dc:title>
  <cp:version>0906.0100.01</cp:version>
</cp:coreProperties>
</file>