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59" r:id="rId3"/>
    <p:sldId id="262" r:id="rId4"/>
    <p:sldId id="270" r:id="rId5"/>
    <p:sldId id="285" r:id="rId6"/>
    <p:sldId id="286" r:id="rId7"/>
    <p:sldId id="273" r:id="rId8"/>
    <p:sldId id="288" r:id="rId9"/>
    <p:sldId id="289" r:id="rId10"/>
    <p:sldId id="293" r:id="rId11"/>
    <p:sldId id="295" r:id="rId12"/>
    <p:sldId id="294" r:id="rId13"/>
    <p:sldId id="301" r:id="rId14"/>
    <p:sldId id="302" r:id="rId15"/>
    <p:sldId id="304" r:id="rId16"/>
    <p:sldId id="298" r:id="rId17"/>
    <p:sldId id="299" r:id="rId18"/>
    <p:sldId id="305" r:id="rId19"/>
    <p:sldId id="306" r:id="rId20"/>
    <p:sldId id="307" r:id="rId21"/>
    <p:sldId id="308" r:id="rId22"/>
    <p:sldId id="309" r:id="rId23"/>
    <p:sldId id="310" r:id="rId24"/>
    <p:sldId id="311" r:id="rId25"/>
    <p:sldId id="312" r:id="rId26"/>
    <p:sldId id="313" r:id="rId27"/>
    <p:sldId id="314" r:id="rId28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37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2" autoAdjust="0"/>
  </p:normalViewPr>
  <p:slideViewPr>
    <p:cSldViewPr>
      <p:cViewPr>
        <p:scale>
          <a:sx n="77" d="100"/>
          <a:sy n="77" d="100"/>
        </p:scale>
        <p:origin x="-117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66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33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738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27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9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30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42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79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03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07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12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99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985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748464" cy="6840760"/>
          </a:xfrm>
          <a:noFill/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Преемственность начального и среднего звена</a:t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Сторонкина Т.Н.,   председатель МО учителей русского языка и литературы ГБОУ СОШ № 481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/>
              <a:t>Периодичность </a:t>
            </a:r>
            <a:r>
              <a:rPr lang="ru-RU" sz="4000" b="1" dirty="0"/>
              <a:t>и сроки проверки </a:t>
            </a:r>
            <a:r>
              <a:rPr lang="ru-RU" sz="4000" b="1" dirty="0" smtClean="0"/>
              <a:t>тетрадей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В начальной школе тетради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проверяются </a:t>
            </a:r>
            <a:r>
              <a:rPr lang="ru-RU" sz="2400" u="sng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каждый день у всех обучающихся, включая домашние и классные работы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. Контрольные и творческие работы проверяются к следующему уроку. Изложения проверяются через 2-3 дня после проведения, сочинения – через неделю.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 algn="just"/>
            <a:r>
              <a:rPr lang="ru-RU" sz="2400" b="1" dirty="0">
                <a:solidFill>
                  <a:srgbClr val="000000"/>
                </a:solidFill>
                <a:latin typeface="Arial"/>
                <a:ea typeface="Times New Roman"/>
              </a:rPr>
              <a:t>в 5 классе и в первом полугодии 6 класса</a:t>
            </a:r>
            <a:r>
              <a:rPr lang="ru-RU" sz="2400" dirty="0">
                <a:solidFill>
                  <a:srgbClr val="000000"/>
                </a:solidFill>
                <a:latin typeface="Arial"/>
                <a:ea typeface="Times New Roman"/>
              </a:rPr>
              <a:t> - </a:t>
            </a:r>
            <a:r>
              <a:rPr lang="ru-RU" sz="2400" u="sng" dirty="0">
                <a:solidFill>
                  <a:srgbClr val="000000"/>
                </a:solidFill>
                <a:latin typeface="Arial"/>
                <a:ea typeface="Times New Roman"/>
              </a:rPr>
              <a:t>после каждого урока у всех учеников</a:t>
            </a:r>
            <a:r>
              <a:rPr lang="ru-RU" sz="2400" dirty="0">
                <a:solidFill>
                  <a:srgbClr val="000000"/>
                </a:solidFill>
                <a:latin typeface="Arial"/>
                <a:ea typeface="Times New Roman"/>
              </a:rPr>
              <a:t>;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Arial"/>
                <a:ea typeface="Times New Roman"/>
              </a:rPr>
              <a:t>во </a:t>
            </a:r>
            <a:r>
              <a:rPr lang="ru-RU" sz="2400" dirty="0">
                <a:solidFill>
                  <a:srgbClr val="000000"/>
                </a:solidFill>
                <a:latin typeface="Arial"/>
                <a:ea typeface="Times New Roman"/>
              </a:rPr>
              <a:t>втором полугодии 6 класса и в 7-9 классах после каждого урока тетради проверяются только у </a:t>
            </a:r>
            <a:r>
              <a:rPr lang="ru-RU" sz="2400" dirty="0" err="1">
                <a:solidFill>
                  <a:srgbClr val="000000"/>
                </a:solidFill>
                <a:latin typeface="Arial"/>
                <a:ea typeface="Times New Roman"/>
              </a:rPr>
              <a:t>низкомотивированных</a:t>
            </a:r>
            <a:r>
              <a:rPr lang="ru-RU" sz="2400" dirty="0">
                <a:solidFill>
                  <a:srgbClr val="000000"/>
                </a:solidFill>
                <a:latin typeface="Arial"/>
                <a:ea typeface="Times New Roman"/>
              </a:rPr>
              <a:t> учащихся, а у остальных - наиболее значимые по своей важности работы, но с таким расчетом, чтобы не реже одного раза в неделю проверялись тетради всех учащихся (по геометрии в 8-9 классах - 1 раз в две недели);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585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344816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5Б, апрель 2020 (русский язык)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196752"/>
            <a:ext cx="8496944" cy="540060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7" t="17906" r="31889" b="14695"/>
          <a:stretch/>
        </p:blipFill>
        <p:spPr bwMode="auto">
          <a:xfrm>
            <a:off x="518985" y="1268759"/>
            <a:ext cx="8303740" cy="5186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331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6Б, сентябрь 2020 (русский язык)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04056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9" t="16047" r="31716" b="20270"/>
          <a:stretch/>
        </p:blipFill>
        <p:spPr bwMode="auto">
          <a:xfrm>
            <a:off x="539552" y="1412776"/>
            <a:ext cx="8352928" cy="489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311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омЛек\Downloads\Плешаков\0002-002-Nauchnyj-rukovoditel-UMK-SHkola-Ros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5590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052736"/>
            <a:ext cx="784887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Система учебников «Школа России» отличается значительным воспитательным потенциалом, а потому эффективно реализует подходы, заложенные в «Концепции духовно-нравственного развития и воспитания личности гражданина России», являющейся одной из методологических основ федерального государственного образовательного стандарта.   </a:t>
            </a:r>
            <a:br>
              <a:rPr lang="ru-RU" sz="2800" dirty="0"/>
            </a:br>
            <a:r>
              <a:rPr lang="ru-RU" sz="2800" dirty="0"/>
              <a:t> Подтверждением этому служат целевые установки, заложенные в самой концепции системы «Школа России» и программах по учебным предметам для начальной школы.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8576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79928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УМК «Школа России»</a:t>
            </a:r>
            <a:r>
              <a:rPr lang="ru-RU" sz="2400" dirty="0"/>
              <a:t> построен на единых для всех учебных предметов </a:t>
            </a:r>
            <a:r>
              <a:rPr lang="ru-RU" sz="2400" b="1" dirty="0"/>
              <a:t>основополагающих принципах</a:t>
            </a:r>
            <a:r>
              <a:rPr lang="ru-RU" sz="2400" dirty="0"/>
              <a:t>: </a:t>
            </a:r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- </a:t>
            </a:r>
            <a:r>
              <a:rPr lang="ru-RU" sz="2400" u="sng" dirty="0" smtClean="0"/>
              <a:t>принцип преемственности (от дошкольного образования    </a:t>
            </a:r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    </a:t>
            </a:r>
            <a:r>
              <a:rPr lang="ru-RU" sz="2400" u="sng" dirty="0" smtClean="0"/>
              <a:t>до обучения в средней школе)</a:t>
            </a:r>
            <a:r>
              <a:rPr lang="en-US" sz="2400" dirty="0" smtClean="0"/>
              <a:t>;</a:t>
            </a:r>
            <a:endParaRPr lang="ru-RU" sz="2400" dirty="0" smtClean="0"/>
          </a:p>
          <a:p>
            <a:pPr algn="just"/>
            <a:r>
              <a:rPr lang="en-US" sz="2400" dirty="0" smtClean="0"/>
              <a:t>- </a:t>
            </a:r>
            <a:r>
              <a:rPr lang="ru-RU" sz="2400" dirty="0" smtClean="0"/>
              <a:t>принцип творчества;</a:t>
            </a:r>
            <a:endParaRPr lang="ru-RU" sz="2400" dirty="0"/>
          </a:p>
          <a:p>
            <a:pPr algn="just"/>
            <a:r>
              <a:rPr lang="ru-RU" sz="2400" dirty="0" smtClean="0"/>
              <a:t>-принцип </a:t>
            </a:r>
            <a:r>
              <a:rPr lang="ru-RU" sz="2400" dirty="0"/>
              <a:t>дифференциации и индивидуализации </a:t>
            </a:r>
            <a:r>
              <a:rPr lang="ru-RU" sz="2400" dirty="0" smtClean="0"/>
              <a:t>обучения;</a:t>
            </a:r>
            <a:endParaRPr lang="ru-RU" sz="2400" dirty="0"/>
          </a:p>
          <a:p>
            <a:pPr algn="just"/>
            <a:r>
              <a:rPr lang="ru-RU" sz="2400" dirty="0" smtClean="0"/>
              <a:t>- принцип деятельности;</a:t>
            </a:r>
            <a:endParaRPr lang="ru-RU" sz="2400" dirty="0"/>
          </a:p>
          <a:p>
            <a:pPr algn="just"/>
            <a:r>
              <a:rPr lang="ru-RU" sz="2400" dirty="0" smtClean="0"/>
              <a:t>- принцип </a:t>
            </a:r>
            <a:r>
              <a:rPr lang="ru-RU" sz="2400" dirty="0"/>
              <a:t>целостного представления о </a:t>
            </a:r>
            <a:r>
              <a:rPr lang="ru-RU" sz="2400" dirty="0" smtClean="0"/>
              <a:t>мире;</a:t>
            </a:r>
            <a:endParaRPr lang="ru-RU" sz="2400" dirty="0"/>
          </a:p>
          <a:p>
            <a:pPr algn="just"/>
            <a:r>
              <a:rPr lang="ru-RU" sz="2400" dirty="0" smtClean="0"/>
              <a:t>- принцип </a:t>
            </a:r>
            <a:r>
              <a:rPr lang="ru-RU" sz="2400" dirty="0"/>
              <a:t>психологической </a:t>
            </a:r>
            <a:r>
              <a:rPr lang="ru-RU" sz="2400" dirty="0" smtClean="0"/>
              <a:t>комфортности;</a:t>
            </a:r>
            <a:endParaRPr lang="ru-RU" sz="2400" dirty="0"/>
          </a:p>
          <a:p>
            <a:pPr marL="285750" indent="-285750" algn="just">
              <a:buFontTx/>
              <a:buChar char="-"/>
            </a:pPr>
            <a:r>
              <a:rPr lang="ru-RU" sz="2400" dirty="0" smtClean="0"/>
              <a:t>принцип </a:t>
            </a:r>
            <a:r>
              <a:rPr lang="ru-RU" sz="2400" dirty="0"/>
              <a:t>вариативности</a:t>
            </a:r>
            <a:r>
              <a:rPr lang="ru-RU" sz="2400" dirty="0" smtClean="0"/>
              <a:t>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b="1" dirty="0" smtClean="0"/>
              <a:t>Ведущая </a:t>
            </a:r>
            <a:r>
              <a:rPr lang="ru-RU" sz="2400" b="1" dirty="0"/>
              <a:t>целевая установка и основные средства ее реализации, заложенные в основу УМК «Школа России», направлены на обеспечение современного образования младшего школьника в контексте требований ФГОС. </a:t>
            </a:r>
          </a:p>
        </p:txBody>
      </p:sp>
    </p:spTree>
    <p:extLst>
      <p:ext uri="{BB962C8B-B14F-4D97-AF65-F5344CB8AC3E}">
        <p14:creationId xmlns:p14="http://schemas.microsoft.com/office/powerpoint/2010/main" val="911798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/>
              <a:t>Орфографический режим с образцами разборов по русскому языку (УМК «Школа России», начальная школа)</a:t>
            </a:r>
            <a:endParaRPr lang="ru-RU" sz="2400" b="1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31273" t="16516" r="13928" b="23732"/>
          <a:stretch/>
        </p:blipFill>
        <p:spPr bwMode="auto">
          <a:xfrm>
            <a:off x="467545" y="1412777"/>
            <a:ext cx="7860910" cy="45308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3836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48" t="18411" r="22931" b="30556"/>
          <a:stretch/>
        </p:blipFill>
        <p:spPr bwMode="auto">
          <a:xfrm>
            <a:off x="563223" y="405410"/>
            <a:ext cx="8113233" cy="6074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5840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Виды </a:t>
            </a:r>
            <a:r>
              <a:rPr lang="ru-RU" sz="2800" b="1" dirty="0"/>
              <a:t>разборов. 5 класс.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400" b="1" dirty="0"/>
              <a:t>1. </a:t>
            </a:r>
            <a:r>
              <a:rPr lang="ru-RU" sz="2400" b="1" u="sng" dirty="0"/>
              <a:t>Обозначение и объяснение орфограмм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713387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/>
              <a:t>Данный термин этот пришел </a:t>
            </a:r>
            <a:r>
              <a:rPr lang="ru-RU" sz="2400" dirty="0"/>
              <a:t>в русский язык из Древней Греции – «</a:t>
            </a:r>
            <a:r>
              <a:rPr lang="ru-RU" sz="2400" dirty="0" err="1"/>
              <a:t>orphos</a:t>
            </a:r>
            <a:r>
              <a:rPr lang="ru-RU" sz="2400" dirty="0"/>
              <a:t>» (правильно) и «</a:t>
            </a:r>
            <a:r>
              <a:rPr lang="ru-RU" sz="2400" dirty="0" err="1"/>
              <a:t>gramma</a:t>
            </a:r>
            <a:r>
              <a:rPr lang="ru-RU" sz="2400" dirty="0"/>
              <a:t>» (буква). То есть дословно можно перевести как «правильные буквы» или «</a:t>
            </a:r>
            <a:r>
              <a:rPr lang="ru-RU" sz="2400" b="1" dirty="0" smtClean="0"/>
              <a:t>правильное </a:t>
            </a:r>
            <a:r>
              <a:rPr lang="ru-RU" sz="2400" b="1" dirty="0"/>
              <a:t>написание</a:t>
            </a:r>
            <a:r>
              <a:rPr lang="ru-RU" sz="2400" dirty="0" smtClean="0"/>
              <a:t>».</a:t>
            </a:r>
          </a:p>
          <a:p>
            <a:pPr algn="just"/>
            <a:r>
              <a:rPr lang="ru-RU" sz="2400" dirty="0" smtClean="0"/>
              <a:t>Это </a:t>
            </a:r>
            <a:r>
              <a:rPr lang="ru-RU" sz="2400" b="1" dirty="0" err="1" smtClean="0"/>
              <a:t>ошибкоопасное</a:t>
            </a:r>
            <a:r>
              <a:rPr lang="ru-RU" sz="2400" b="1" dirty="0" smtClean="0"/>
              <a:t> место</a:t>
            </a:r>
            <a:r>
              <a:rPr lang="ru-RU" sz="2400" dirty="0" smtClean="0"/>
              <a:t> в слове.</a:t>
            </a:r>
          </a:p>
          <a:p>
            <a:pPr algn="just"/>
            <a:r>
              <a:rPr lang="ru-RU" sz="2400" u="sng" dirty="0" smtClean="0"/>
              <a:t>Обозначить и объяснить орфограмму – значит дать ответ на 3 вопроса</a:t>
            </a:r>
            <a:r>
              <a:rPr lang="ru-RU" sz="2400" dirty="0" smtClean="0"/>
              <a:t>:</a:t>
            </a:r>
          </a:p>
          <a:p>
            <a:pPr marL="0" indent="0" algn="just">
              <a:buNone/>
            </a:pPr>
            <a:r>
              <a:rPr lang="ru-RU" sz="2400" b="1" dirty="0" smtClean="0"/>
              <a:t>     - </a:t>
            </a:r>
            <a:r>
              <a:rPr lang="ru-RU" sz="2800" b="1" dirty="0" smtClean="0"/>
              <a:t>«что?», «где?» и «почему?»</a:t>
            </a:r>
          </a:p>
          <a:p>
            <a:pPr marL="0" indent="0" algn="just">
              <a:buNone/>
            </a:pPr>
            <a:endParaRPr lang="ru-RU" sz="2400" b="1" dirty="0" smtClean="0"/>
          </a:p>
          <a:p>
            <a:pPr marL="0" indent="0" algn="just">
              <a:buNone/>
            </a:pPr>
            <a:r>
              <a:rPr lang="ru-RU" sz="2400" b="1" dirty="0" smtClean="0"/>
              <a:t>     </a:t>
            </a:r>
            <a:r>
              <a:rPr lang="ru-RU" sz="2400" dirty="0" smtClean="0"/>
              <a:t>- </a:t>
            </a:r>
            <a:r>
              <a:rPr lang="ru-RU" sz="2400" u="sng" dirty="0" smtClean="0"/>
              <a:t>орфограмма-буква</a:t>
            </a:r>
            <a:r>
              <a:rPr lang="ru-RU" sz="2400" dirty="0" smtClean="0"/>
              <a:t>, </a:t>
            </a:r>
          </a:p>
          <a:p>
            <a:pPr marL="0" indent="0" algn="just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- </a:t>
            </a:r>
            <a:r>
              <a:rPr lang="ru-RU" sz="2400" u="sng" dirty="0" smtClean="0"/>
              <a:t>орфограмма-пробел</a:t>
            </a:r>
            <a:r>
              <a:rPr lang="ru-RU" sz="2400" dirty="0" smtClean="0"/>
              <a:t>,</a:t>
            </a:r>
          </a:p>
          <a:p>
            <a:pPr marL="0" indent="0" algn="just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- </a:t>
            </a:r>
            <a:r>
              <a:rPr lang="ru-RU" sz="2400" u="sng" dirty="0" smtClean="0"/>
              <a:t>орфограмма-дефис</a:t>
            </a:r>
            <a:endParaRPr lang="ru-RU" sz="2400" u="sng" dirty="0"/>
          </a:p>
        </p:txBody>
      </p:sp>
    </p:spTree>
    <p:extLst>
      <p:ext uri="{BB962C8B-B14F-4D97-AF65-F5344CB8AC3E}">
        <p14:creationId xmlns:p14="http://schemas.microsoft.com/office/powerpoint/2010/main" val="136332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8" t="18881" r="48811" b="28248"/>
          <a:stretch/>
        </p:blipFill>
        <p:spPr bwMode="auto">
          <a:xfrm>
            <a:off x="1691680" y="383058"/>
            <a:ext cx="5976664" cy="6153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858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404813"/>
            <a:ext cx="8315356" cy="6096021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Переходный период из начальной школы в основную сказывается на всех участниках образовательного процесса: учащихся, педагогах, родителях, администрации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школы.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Часто последствия бывают отрицательными, что обусловлено: 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сменой социальной обстановки; 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изменением роли учащегося; 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увеличением учебной нагрузки; 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изменением режима дня; 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разностью систем и форм обучения; 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нестыковкой программ начальной и основной школы; 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различием требований со стороны учителей-предметников; 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изменением стиля общения учителей с детьми.</a:t>
            </a:r>
          </a:p>
          <a:p>
            <a:pPr>
              <a:lnSpc>
                <a:spcPct val="80000"/>
              </a:lnSpc>
            </a:pP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12" t="22128" r="36651" b="12051"/>
          <a:stretch/>
        </p:blipFill>
        <p:spPr bwMode="auto">
          <a:xfrm>
            <a:off x="2627784" y="110922"/>
            <a:ext cx="4248970" cy="646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43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1087438"/>
            <a:ext cx="8248650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610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48" t="22804" r="7247" b="10641"/>
          <a:stretch/>
        </p:blipFill>
        <p:spPr bwMode="auto">
          <a:xfrm>
            <a:off x="2541500" y="260648"/>
            <a:ext cx="4204525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512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51" t="14527" r="32521" b="23986"/>
          <a:stretch/>
        </p:blipFill>
        <p:spPr bwMode="auto">
          <a:xfrm>
            <a:off x="467544" y="406137"/>
            <a:ext cx="8352928" cy="605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42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92211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Фонетический разбор слова</a:t>
            </a:r>
            <a:br>
              <a:rPr lang="ru-RU" sz="3200" b="1" dirty="0" smtClean="0"/>
            </a:br>
            <a:r>
              <a:rPr lang="ru-RU" sz="3200" b="1" dirty="0" smtClean="0"/>
              <a:t> (на начало 5 класса)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352928" cy="5589240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[</a:t>
            </a:r>
            <a:r>
              <a:rPr lang="ru-RU" sz="7200" dirty="0"/>
              <a:t>па</a:t>
            </a:r>
            <a:r>
              <a:rPr lang="en-US" sz="7200" dirty="0"/>
              <a:t>j</a:t>
            </a:r>
            <a:r>
              <a:rPr lang="ru-RU" sz="7200" dirty="0"/>
              <a:t>’э’</a:t>
            </a:r>
            <a:r>
              <a:rPr lang="en-US" sz="7200" dirty="0"/>
              <a:t>c</a:t>
            </a:r>
            <a:r>
              <a:rPr lang="ru-RU" sz="7200" dirty="0"/>
              <a:t>’т’] – 2 слога</a:t>
            </a:r>
          </a:p>
          <a:p>
            <a:r>
              <a:rPr lang="ru-RU" sz="7200" dirty="0"/>
              <a:t>[п] – </a:t>
            </a:r>
            <a:r>
              <a:rPr lang="ru-RU" sz="7200" dirty="0" err="1"/>
              <a:t>согл</a:t>
            </a:r>
            <a:r>
              <a:rPr lang="ru-RU" sz="7200" dirty="0"/>
              <a:t>., глух., </a:t>
            </a:r>
            <a:r>
              <a:rPr lang="ru-RU" sz="7200" dirty="0" err="1"/>
              <a:t>парн</a:t>
            </a:r>
            <a:r>
              <a:rPr lang="ru-RU" sz="7200" dirty="0"/>
              <a:t>., тверд., </a:t>
            </a:r>
            <a:r>
              <a:rPr lang="ru-RU" sz="7200" dirty="0" err="1"/>
              <a:t>парн</a:t>
            </a:r>
            <a:r>
              <a:rPr lang="ru-RU" sz="7200" dirty="0"/>
              <a:t>. (</a:t>
            </a:r>
            <a:r>
              <a:rPr lang="ru-RU" sz="7200" b="1" dirty="0"/>
              <a:t>сокращения допустимы</a:t>
            </a:r>
            <a:r>
              <a:rPr lang="ru-RU" sz="7200" dirty="0"/>
              <a:t>)</a:t>
            </a:r>
          </a:p>
          <a:p>
            <a:r>
              <a:rPr lang="ru-RU" sz="7200" dirty="0"/>
              <a:t>[а] – </a:t>
            </a:r>
            <a:r>
              <a:rPr lang="ru-RU" sz="7200" dirty="0" err="1"/>
              <a:t>гласн</a:t>
            </a:r>
            <a:r>
              <a:rPr lang="ru-RU" sz="7200" dirty="0"/>
              <a:t>., </a:t>
            </a:r>
            <a:r>
              <a:rPr lang="ru-RU" sz="7200" dirty="0" err="1"/>
              <a:t>безуд</a:t>
            </a:r>
            <a:r>
              <a:rPr lang="ru-RU" sz="7200" dirty="0"/>
              <a:t>.</a:t>
            </a:r>
          </a:p>
          <a:p>
            <a:r>
              <a:rPr lang="ru-RU" sz="7200" dirty="0"/>
              <a:t>[</a:t>
            </a:r>
            <a:r>
              <a:rPr lang="en-US" sz="7200" dirty="0"/>
              <a:t>j</a:t>
            </a:r>
            <a:r>
              <a:rPr lang="ru-RU" sz="7200" dirty="0"/>
              <a:t>’] – </a:t>
            </a:r>
            <a:r>
              <a:rPr lang="ru-RU" sz="7200" dirty="0" err="1"/>
              <a:t>согл</a:t>
            </a:r>
            <a:r>
              <a:rPr lang="ru-RU" sz="7200" dirty="0"/>
              <a:t>., звонкий, </a:t>
            </a:r>
            <a:r>
              <a:rPr lang="ru-RU" sz="7200" dirty="0" err="1"/>
              <a:t>непарн</a:t>
            </a:r>
            <a:r>
              <a:rPr lang="ru-RU" sz="7200" dirty="0"/>
              <a:t>., </a:t>
            </a:r>
            <a:r>
              <a:rPr lang="ru-RU" sz="7200" dirty="0" err="1"/>
              <a:t>мягк</a:t>
            </a:r>
            <a:r>
              <a:rPr lang="ru-RU" sz="7200" dirty="0"/>
              <a:t>., </a:t>
            </a:r>
            <a:r>
              <a:rPr lang="ru-RU" sz="7200" dirty="0" err="1"/>
              <a:t>непарн</a:t>
            </a:r>
            <a:r>
              <a:rPr lang="ru-RU" sz="7200" dirty="0"/>
              <a:t>.</a:t>
            </a:r>
          </a:p>
          <a:p>
            <a:r>
              <a:rPr lang="ru-RU" sz="7200" dirty="0"/>
              <a:t>[э] – гласный, ударный</a:t>
            </a:r>
          </a:p>
          <a:p>
            <a:r>
              <a:rPr lang="ru-RU" sz="7200" dirty="0"/>
              <a:t>[с’] – </a:t>
            </a:r>
            <a:r>
              <a:rPr lang="ru-RU" sz="7200" dirty="0" err="1"/>
              <a:t>согл</a:t>
            </a:r>
            <a:r>
              <a:rPr lang="ru-RU" sz="7200" dirty="0"/>
              <a:t>., глух., </a:t>
            </a:r>
            <a:r>
              <a:rPr lang="ru-RU" sz="7200" dirty="0" err="1"/>
              <a:t>парн</a:t>
            </a:r>
            <a:r>
              <a:rPr lang="ru-RU" sz="7200" dirty="0"/>
              <a:t>., </a:t>
            </a:r>
            <a:r>
              <a:rPr lang="ru-RU" sz="7200" dirty="0" err="1"/>
              <a:t>мягк</a:t>
            </a:r>
            <a:r>
              <a:rPr lang="ru-RU" sz="7200" dirty="0"/>
              <a:t>., </a:t>
            </a:r>
            <a:r>
              <a:rPr lang="ru-RU" sz="7200" dirty="0" err="1"/>
              <a:t>парн</a:t>
            </a:r>
            <a:r>
              <a:rPr lang="ru-RU" sz="7200" dirty="0"/>
              <a:t>.</a:t>
            </a:r>
          </a:p>
          <a:p>
            <a:r>
              <a:rPr lang="ru-RU" sz="7200" dirty="0"/>
              <a:t>[т’] – </a:t>
            </a:r>
            <a:r>
              <a:rPr lang="ru-RU" sz="7200" dirty="0" err="1"/>
              <a:t>согл</a:t>
            </a:r>
            <a:r>
              <a:rPr lang="ru-RU" sz="7200" dirty="0"/>
              <a:t>., глух., </a:t>
            </a:r>
            <a:r>
              <a:rPr lang="ru-RU" sz="7200" dirty="0" err="1"/>
              <a:t>парн</a:t>
            </a:r>
            <a:r>
              <a:rPr lang="ru-RU" sz="7200" dirty="0"/>
              <a:t>., </a:t>
            </a:r>
            <a:r>
              <a:rPr lang="ru-RU" sz="7200" dirty="0" err="1"/>
              <a:t>мягк</a:t>
            </a:r>
            <a:r>
              <a:rPr lang="ru-RU" sz="7200" dirty="0"/>
              <a:t>., </a:t>
            </a:r>
            <a:r>
              <a:rPr lang="ru-RU" sz="7200" dirty="0" err="1"/>
              <a:t>парн</a:t>
            </a:r>
            <a:r>
              <a:rPr lang="ru-RU" sz="7200" dirty="0"/>
              <a:t>.</a:t>
            </a:r>
          </a:p>
          <a:p>
            <a:r>
              <a:rPr lang="ru-RU" sz="7200" dirty="0"/>
              <a:t>6 </a:t>
            </a:r>
            <a:r>
              <a:rPr lang="ru-RU" sz="7200" dirty="0" err="1"/>
              <a:t>зв</a:t>
            </a:r>
            <a:r>
              <a:rPr lang="ru-RU" sz="7200" dirty="0"/>
              <a:t>.</a:t>
            </a:r>
          </a:p>
          <a:p>
            <a:r>
              <a:rPr lang="ru-RU" sz="7200" b="1" dirty="0"/>
              <a:t>Поесть</a:t>
            </a:r>
            <a:r>
              <a:rPr lang="ru-RU" sz="7200" dirty="0"/>
              <a:t> – 6 букв. Буква «е» после гласной обозначает 2 звука: [</a:t>
            </a:r>
            <a:r>
              <a:rPr lang="en-US" sz="7200" dirty="0"/>
              <a:t>j</a:t>
            </a:r>
            <a:r>
              <a:rPr lang="ru-RU" sz="7200" dirty="0"/>
              <a:t>’э]; мягкий знак звука не обозначает</a:t>
            </a:r>
            <a:r>
              <a:rPr lang="ru-RU" sz="7200" dirty="0" smtClean="0"/>
              <a:t>.</a:t>
            </a:r>
            <a:endParaRPr lang="ru-RU" sz="7200" dirty="0"/>
          </a:p>
          <a:p>
            <a:r>
              <a:rPr lang="ru-RU" sz="7200" dirty="0"/>
              <a:t>-------------------------------------------</a:t>
            </a:r>
          </a:p>
          <a:p>
            <a:r>
              <a:rPr lang="ru-RU" sz="7200" dirty="0"/>
              <a:t>[</a:t>
            </a:r>
            <a:r>
              <a:rPr lang="ru-RU" sz="7200" dirty="0" err="1"/>
              <a:t>п’ит</a:t>
            </a:r>
            <a:r>
              <a:rPr lang="ru-RU" sz="7200" dirty="0"/>
              <a:t>’</a:t>
            </a:r>
            <a:r>
              <a:rPr lang="en-US" sz="7200" dirty="0"/>
              <a:t>j</a:t>
            </a:r>
            <a:r>
              <a:rPr lang="ru-RU" sz="7200" dirty="0"/>
              <a:t>’у’] – 2 слога</a:t>
            </a:r>
          </a:p>
          <a:p>
            <a:r>
              <a:rPr lang="ru-RU" sz="7200" dirty="0"/>
              <a:t>[п’] – </a:t>
            </a:r>
            <a:r>
              <a:rPr lang="ru-RU" sz="7200" dirty="0" err="1"/>
              <a:t>согл</a:t>
            </a:r>
            <a:r>
              <a:rPr lang="ru-RU" sz="7200" dirty="0"/>
              <a:t>., глух., </a:t>
            </a:r>
            <a:r>
              <a:rPr lang="ru-RU" sz="7200" dirty="0" err="1"/>
              <a:t>парн</a:t>
            </a:r>
            <a:r>
              <a:rPr lang="ru-RU" sz="7200" dirty="0"/>
              <a:t>., </a:t>
            </a:r>
            <a:r>
              <a:rPr lang="ru-RU" sz="7200" dirty="0" err="1"/>
              <a:t>мягк</a:t>
            </a:r>
            <a:r>
              <a:rPr lang="ru-RU" sz="7200" dirty="0"/>
              <a:t>., </a:t>
            </a:r>
            <a:r>
              <a:rPr lang="ru-RU" sz="7200" dirty="0" err="1"/>
              <a:t>парн</a:t>
            </a:r>
            <a:r>
              <a:rPr lang="ru-RU" sz="7200" dirty="0"/>
              <a:t>.</a:t>
            </a:r>
          </a:p>
          <a:p>
            <a:r>
              <a:rPr lang="ru-RU" sz="7200" dirty="0"/>
              <a:t>[и] – </a:t>
            </a:r>
            <a:r>
              <a:rPr lang="ru-RU" sz="7200" dirty="0" err="1"/>
              <a:t>гласн</a:t>
            </a:r>
            <a:r>
              <a:rPr lang="ru-RU" sz="7200" dirty="0"/>
              <a:t>., </a:t>
            </a:r>
            <a:r>
              <a:rPr lang="ru-RU" sz="7200" dirty="0" err="1"/>
              <a:t>безуд</a:t>
            </a:r>
            <a:r>
              <a:rPr lang="ru-RU" sz="7200" dirty="0"/>
              <a:t>.</a:t>
            </a:r>
          </a:p>
          <a:p>
            <a:r>
              <a:rPr lang="ru-RU" sz="7200" dirty="0"/>
              <a:t>[т’] – </a:t>
            </a:r>
            <a:r>
              <a:rPr lang="ru-RU" sz="7200" dirty="0" err="1"/>
              <a:t>согл</a:t>
            </a:r>
            <a:r>
              <a:rPr lang="ru-RU" sz="7200" dirty="0"/>
              <a:t>., глух., </a:t>
            </a:r>
            <a:r>
              <a:rPr lang="ru-RU" sz="7200" dirty="0" err="1"/>
              <a:t>парн</a:t>
            </a:r>
            <a:r>
              <a:rPr lang="ru-RU" sz="7200" dirty="0"/>
              <a:t>., </a:t>
            </a:r>
            <a:r>
              <a:rPr lang="ru-RU" sz="7200" dirty="0" err="1"/>
              <a:t>мягк</a:t>
            </a:r>
            <a:r>
              <a:rPr lang="ru-RU" sz="7200" dirty="0"/>
              <a:t>., </a:t>
            </a:r>
            <a:r>
              <a:rPr lang="ru-RU" sz="7200" dirty="0" err="1"/>
              <a:t>парн</a:t>
            </a:r>
            <a:r>
              <a:rPr lang="ru-RU" sz="7200" dirty="0"/>
              <a:t>.</a:t>
            </a:r>
          </a:p>
          <a:p>
            <a:r>
              <a:rPr lang="ru-RU" sz="7200" dirty="0"/>
              <a:t>[</a:t>
            </a:r>
            <a:r>
              <a:rPr lang="en-US" sz="7200" dirty="0"/>
              <a:t>j</a:t>
            </a:r>
            <a:r>
              <a:rPr lang="ru-RU" sz="7200" dirty="0"/>
              <a:t>’] – </a:t>
            </a:r>
            <a:r>
              <a:rPr lang="ru-RU" sz="7200" dirty="0" err="1"/>
              <a:t>согл</a:t>
            </a:r>
            <a:r>
              <a:rPr lang="ru-RU" sz="7200" dirty="0"/>
              <a:t>., звонкий, </a:t>
            </a:r>
            <a:r>
              <a:rPr lang="ru-RU" sz="7200" dirty="0" err="1"/>
              <a:t>непарн</a:t>
            </a:r>
            <a:r>
              <a:rPr lang="ru-RU" sz="7200" dirty="0"/>
              <a:t>., </a:t>
            </a:r>
            <a:r>
              <a:rPr lang="ru-RU" sz="7200" dirty="0" err="1"/>
              <a:t>мягк</a:t>
            </a:r>
            <a:r>
              <a:rPr lang="ru-RU" sz="7200" dirty="0"/>
              <a:t>., </a:t>
            </a:r>
            <a:r>
              <a:rPr lang="ru-RU" sz="7200" dirty="0" err="1"/>
              <a:t>непарн</a:t>
            </a:r>
            <a:r>
              <a:rPr lang="ru-RU" sz="7200" dirty="0"/>
              <a:t>.</a:t>
            </a:r>
          </a:p>
          <a:p>
            <a:r>
              <a:rPr lang="ru-RU" sz="7200" dirty="0"/>
              <a:t>[у] – гласный, ударный</a:t>
            </a:r>
          </a:p>
          <a:p>
            <a:r>
              <a:rPr lang="ru-RU" sz="7200" dirty="0"/>
              <a:t>5 </a:t>
            </a:r>
            <a:r>
              <a:rPr lang="ru-RU" sz="7200" dirty="0" err="1"/>
              <a:t>зв</a:t>
            </a:r>
            <a:r>
              <a:rPr lang="ru-RU" sz="7200" dirty="0"/>
              <a:t>.</a:t>
            </a:r>
          </a:p>
          <a:p>
            <a:r>
              <a:rPr lang="ru-RU" sz="7200" b="1" dirty="0"/>
              <a:t>Пятью</a:t>
            </a:r>
            <a:r>
              <a:rPr lang="ru-RU" sz="7200" dirty="0"/>
              <a:t> – 5 букв. Буква «я» после </a:t>
            </a:r>
            <a:r>
              <a:rPr lang="ru-RU" sz="7200" dirty="0" err="1"/>
              <a:t>согл</a:t>
            </a:r>
            <a:r>
              <a:rPr lang="ru-RU" sz="7200" dirty="0"/>
              <a:t>. обозначает 1 звук, «ь» звука не обозначает, буква «ю» после разделительного «ь» обозначает 2 звука: : [</a:t>
            </a:r>
            <a:r>
              <a:rPr lang="en-US" sz="7200" dirty="0"/>
              <a:t>j</a:t>
            </a:r>
            <a:r>
              <a:rPr lang="ru-RU" sz="7200" dirty="0"/>
              <a:t>’у].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862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632848" cy="692696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Морфологический разбор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424936" cy="65253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700" b="1" dirty="0"/>
              <a:t> </a:t>
            </a:r>
            <a:r>
              <a:rPr lang="ru-RU" sz="1700" b="1" dirty="0" smtClean="0"/>
              <a:t> 	</a:t>
            </a:r>
            <a:r>
              <a:rPr lang="ru-RU" sz="1700" b="1" u="sng" dirty="0" smtClean="0"/>
              <a:t>Имя </a:t>
            </a:r>
            <a:r>
              <a:rPr lang="ru-RU" sz="1700" b="1" u="sng" dirty="0"/>
              <a:t>существительное</a:t>
            </a:r>
            <a:r>
              <a:rPr lang="ru-RU" sz="1700" b="1" dirty="0"/>
              <a:t> (</a:t>
            </a:r>
            <a:r>
              <a:rPr lang="ru-RU" sz="1700" b="1" u="sng" dirty="0"/>
              <a:t>план разбора начальной школы)</a:t>
            </a:r>
            <a:endParaRPr lang="ru-RU" sz="1700" dirty="0"/>
          </a:p>
          <a:p>
            <a:pPr marL="0" lvl="0" indent="0">
              <a:buNone/>
            </a:pPr>
            <a:r>
              <a:rPr lang="ru-RU" sz="1700" dirty="0" smtClean="0"/>
              <a:t>1. Часть </a:t>
            </a:r>
            <a:r>
              <a:rPr lang="ru-RU" sz="1700" dirty="0"/>
              <a:t>речи. Что обозначает, на какой вопрос отвечает.</a:t>
            </a:r>
          </a:p>
          <a:p>
            <a:pPr marL="0" lvl="0" indent="0">
              <a:buNone/>
            </a:pPr>
            <a:r>
              <a:rPr lang="ru-RU" sz="1700" dirty="0" smtClean="0"/>
              <a:t>2. Начальная </a:t>
            </a:r>
            <a:r>
              <a:rPr lang="ru-RU" sz="1700" dirty="0"/>
              <a:t>форма.</a:t>
            </a:r>
          </a:p>
          <a:p>
            <a:pPr marL="0" lvl="0" indent="0">
              <a:buNone/>
            </a:pPr>
            <a:r>
              <a:rPr lang="ru-RU" sz="1700" dirty="0" smtClean="0"/>
              <a:t>3. Собственное </a:t>
            </a:r>
            <a:r>
              <a:rPr lang="ru-RU" sz="1700" dirty="0"/>
              <a:t>или нарицательное, одушевленное или неодушевленное.</a:t>
            </a:r>
          </a:p>
          <a:p>
            <a:pPr marL="0" lvl="0" indent="0">
              <a:buNone/>
            </a:pPr>
            <a:r>
              <a:rPr lang="ru-RU" sz="1700" dirty="0"/>
              <a:t>4</a:t>
            </a:r>
            <a:r>
              <a:rPr lang="ru-RU" sz="1700" dirty="0" smtClean="0"/>
              <a:t>. Род</a:t>
            </a:r>
            <a:r>
              <a:rPr lang="ru-RU" sz="1700" dirty="0"/>
              <a:t>. Склонение.</a:t>
            </a:r>
          </a:p>
          <a:p>
            <a:pPr marL="0" lvl="0" indent="0">
              <a:buNone/>
            </a:pPr>
            <a:r>
              <a:rPr lang="ru-RU" sz="1700" dirty="0"/>
              <a:t>5</a:t>
            </a:r>
            <a:r>
              <a:rPr lang="ru-RU" sz="1700" dirty="0" smtClean="0"/>
              <a:t>. Падеж</a:t>
            </a:r>
            <a:r>
              <a:rPr lang="ru-RU" sz="1700" dirty="0"/>
              <a:t>. Число.</a:t>
            </a:r>
          </a:p>
          <a:p>
            <a:pPr marL="0" lvl="0" indent="0">
              <a:buNone/>
            </a:pPr>
            <a:r>
              <a:rPr lang="ru-RU" sz="1700" dirty="0"/>
              <a:t>6</a:t>
            </a:r>
            <a:r>
              <a:rPr lang="ru-RU" sz="1700" dirty="0" smtClean="0"/>
              <a:t>. Роль </a:t>
            </a:r>
            <a:r>
              <a:rPr lang="ru-RU" sz="1700" dirty="0"/>
              <a:t>в предложении.</a:t>
            </a:r>
          </a:p>
          <a:p>
            <a:pPr marL="0" indent="0">
              <a:buNone/>
            </a:pPr>
            <a:r>
              <a:rPr lang="ru-RU" sz="1700" dirty="0" smtClean="0">
                <a:solidFill>
                  <a:srgbClr val="FF0000"/>
                </a:solidFill>
              </a:rPr>
              <a:t>	</a:t>
            </a:r>
            <a:r>
              <a:rPr lang="en-US" sz="1700" dirty="0" smtClean="0">
                <a:solidFill>
                  <a:srgbClr val="FF0000"/>
                </a:solidFill>
              </a:rPr>
              <a:t>N</a:t>
            </a:r>
            <a:r>
              <a:rPr lang="ru-RU" sz="1700" dirty="0">
                <a:solidFill>
                  <a:srgbClr val="FF0000"/>
                </a:solidFill>
              </a:rPr>
              <a:t>.</a:t>
            </a:r>
            <a:r>
              <a:rPr lang="en-US" sz="1700" dirty="0">
                <a:solidFill>
                  <a:srgbClr val="FF0000"/>
                </a:solidFill>
              </a:rPr>
              <a:t>B</a:t>
            </a:r>
            <a:r>
              <a:rPr lang="ru-RU" sz="1700" dirty="0">
                <a:solidFill>
                  <a:srgbClr val="FF0000"/>
                </a:solidFill>
              </a:rPr>
              <a:t>.</a:t>
            </a:r>
            <a:r>
              <a:rPr lang="ru-RU" sz="1700" dirty="0"/>
              <a:t> </a:t>
            </a:r>
            <a:r>
              <a:rPr lang="ru-RU" sz="1700" u="sng" dirty="0"/>
              <a:t>Разбор не структурирован в соответствии с требованиями 5 класса, </a:t>
            </a:r>
            <a:r>
              <a:rPr lang="ru-RU" sz="1700" dirty="0" smtClean="0"/>
              <a:t>	</a:t>
            </a:r>
            <a:r>
              <a:rPr lang="ru-RU" sz="1700" u="sng" dirty="0" smtClean="0"/>
              <a:t>которые предъявляются </a:t>
            </a:r>
            <a:r>
              <a:rPr lang="ru-RU" sz="1700" u="sng" dirty="0"/>
              <a:t>учащимся еще задолго </a:t>
            </a:r>
            <a:r>
              <a:rPr lang="ru-RU" sz="1700" u="sng" dirty="0" smtClean="0"/>
              <a:t>до внедрения </a:t>
            </a:r>
            <a:r>
              <a:rPr lang="ru-RU" sz="1700" u="sng" dirty="0"/>
              <a:t>ФГОС</a:t>
            </a:r>
            <a:r>
              <a:rPr lang="ru-RU" sz="1700" dirty="0" smtClean="0"/>
              <a:t>.</a:t>
            </a:r>
            <a:endParaRPr lang="ru-RU" sz="1700" dirty="0"/>
          </a:p>
          <a:p>
            <a:pPr marL="0" indent="0">
              <a:buNone/>
            </a:pPr>
            <a:r>
              <a:rPr lang="ru-RU" sz="1700" b="1" dirty="0"/>
              <a:t> </a:t>
            </a:r>
            <a:r>
              <a:rPr lang="ru-RU" sz="1700" b="1" dirty="0" smtClean="0"/>
              <a:t>          </a:t>
            </a:r>
            <a:r>
              <a:rPr lang="ru-RU" sz="1700" b="1" u="sng" dirty="0" smtClean="0"/>
              <a:t>План </a:t>
            </a:r>
            <a:r>
              <a:rPr lang="ru-RU" sz="1700" b="1" u="sng" dirty="0"/>
              <a:t>морфологического разбора имени существительного (5-11 классы)</a:t>
            </a:r>
            <a:r>
              <a:rPr lang="ru-RU" sz="1700" dirty="0"/>
              <a:t>.</a:t>
            </a:r>
          </a:p>
          <a:p>
            <a:pPr marL="0" lvl="0" indent="0">
              <a:buNone/>
            </a:pPr>
            <a:r>
              <a:rPr lang="ru-RU" sz="1700" dirty="0" smtClean="0"/>
              <a:t>1. Общее </a:t>
            </a:r>
            <a:r>
              <a:rPr lang="ru-RU" sz="1700" dirty="0"/>
              <a:t>грамматическое значение</a:t>
            </a:r>
          </a:p>
          <a:p>
            <a:pPr marL="0" lvl="0" indent="0">
              <a:buNone/>
            </a:pPr>
            <a:r>
              <a:rPr lang="ru-RU" sz="1700" dirty="0" smtClean="0"/>
              <a:t>2. Начальная </a:t>
            </a:r>
            <a:r>
              <a:rPr lang="ru-RU" sz="1700" dirty="0"/>
              <a:t>форма</a:t>
            </a:r>
          </a:p>
          <a:p>
            <a:pPr marL="0" lvl="0" indent="0">
              <a:buNone/>
            </a:pPr>
            <a:r>
              <a:rPr lang="ru-RU" sz="1700" dirty="0" smtClean="0"/>
              <a:t>3. Постоянные </a:t>
            </a:r>
            <a:r>
              <a:rPr lang="ru-RU" sz="1700" dirty="0"/>
              <a:t>признаки:</a:t>
            </a:r>
          </a:p>
          <a:p>
            <a:r>
              <a:rPr lang="ru-RU" sz="1700" dirty="0"/>
              <a:t>- собственное или нарицательное</a:t>
            </a:r>
          </a:p>
          <a:p>
            <a:r>
              <a:rPr lang="ru-RU" sz="1700" dirty="0"/>
              <a:t>- одушевленное или неодушевленное</a:t>
            </a:r>
          </a:p>
          <a:p>
            <a:r>
              <a:rPr lang="ru-RU" sz="1700" dirty="0"/>
              <a:t>- род</a:t>
            </a:r>
          </a:p>
          <a:p>
            <a:r>
              <a:rPr lang="ru-RU" sz="1700" dirty="0"/>
              <a:t>- </a:t>
            </a:r>
            <a:r>
              <a:rPr lang="ru-RU" sz="1700" dirty="0" smtClean="0"/>
              <a:t>склонение</a:t>
            </a:r>
          </a:p>
          <a:p>
            <a:pPr marL="0" indent="0">
              <a:buNone/>
            </a:pPr>
            <a:r>
              <a:rPr lang="ru-RU" sz="1700" dirty="0" smtClean="0"/>
              <a:t>4. Непостоянные морфологические признаки:</a:t>
            </a:r>
          </a:p>
          <a:p>
            <a:r>
              <a:rPr lang="ru-RU" sz="1700" dirty="0" smtClean="0"/>
              <a:t>     </a:t>
            </a:r>
            <a:r>
              <a:rPr lang="ru-RU" sz="1700" dirty="0"/>
              <a:t>- число</a:t>
            </a:r>
          </a:p>
          <a:p>
            <a:r>
              <a:rPr lang="ru-RU" sz="1700" dirty="0"/>
              <a:t>     - падеж</a:t>
            </a:r>
          </a:p>
          <a:p>
            <a:pPr marL="0" indent="0">
              <a:buNone/>
            </a:pPr>
            <a:r>
              <a:rPr lang="ru-RU" sz="1700" dirty="0"/>
              <a:t>5. Синтаксическая функция (каким членом предложения является)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59941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850106"/>
          </a:xfrm>
        </p:spPr>
        <p:txBody>
          <a:bodyPr>
            <a:noAutofit/>
          </a:bodyPr>
          <a:lstStyle/>
          <a:p>
            <a:r>
              <a:rPr lang="ru-RU" sz="2800" b="1" dirty="0"/>
              <a:t>Образец морфологического разбора имени существительного (5 класс)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80728"/>
            <a:ext cx="8208912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700" b="1" dirty="0"/>
              <a:t> </a:t>
            </a:r>
            <a:r>
              <a:rPr lang="ru-RU" sz="1700" b="1" dirty="0" smtClean="0"/>
              <a:t>      Звёзды </a:t>
            </a:r>
            <a:r>
              <a:rPr lang="ru-RU" sz="1700" b="1" dirty="0"/>
              <a:t>небо усеяли чистое… </a:t>
            </a:r>
            <a:r>
              <a:rPr lang="ru-RU" sz="1700" dirty="0"/>
              <a:t>(А.К. Толстой)</a:t>
            </a:r>
          </a:p>
          <a:p>
            <a:pPr marL="0" lvl="0" indent="0">
              <a:buNone/>
            </a:pPr>
            <a:r>
              <a:rPr lang="ru-RU" sz="1700" dirty="0" smtClean="0"/>
              <a:t>1. Небо </a:t>
            </a:r>
            <a:r>
              <a:rPr lang="ru-RU" sz="1700" dirty="0"/>
              <a:t>– имя существ., т.к. обозначает предмет.</a:t>
            </a:r>
          </a:p>
          <a:p>
            <a:pPr marL="0" lvl="0" indent="0">
              <a:buNone/>
            </a:pPr>
            <a:r>
              <a:rPr lang="ru-RU" sz="1700" dirty="0" smtClean="0"/>
              <a:t>2. Начальная </a:t>
            </a:r>
            <a:r>
              <a:rPr lang="ru-RU" sz="1700" dirty="0"/>
              <a:t>форма (можно </a:t>
            </a:r>
            <a:r>
              <a:rPr lang="ru-RU" sz="1700" dirty="0" err="1"/>
              <a:t>Н.ф</a:t>
            </a:r>
            <a:r>
              <a:rPr lang="ru-RU" sz="1700" dirty="0"/>
              <a:t>.) – небо</a:t>
            </a:r>
          </a:p>
          <a:p>
            <a:pPr marL="0" lvl="0" indent="0">
              <a:buNone/>
            </a:pPr>
            <a:r>
              <a:rPr lang="ru-RU" sz="1700" dirty="0" smtClean="0"/>
              <a:t>3. Постоянные </a:t>
            </a:r>
            <a:r>
              <a:rPr lang="ru-RU" sz="1700" dirty="0"/>
              <a:t>признаки (можно </a:t>
            </a:r>
            <a:r>
              <a:rPr lang="ru-RU" sz="1700" dirty="0" err="1"/>
              <a:t>Пост.п</a:t>
            </a:r>
            <a:r>
              <a:rPr lang="ru-RU" sz="1700" dirty="0"/>
              <a:t>.): </a:t>
            </a:r>
            <a:r>
              <a:rPr lang="ru-RU" sz="1700" dirty="0" err="1"/>
              <a:t>нариц</a:t>
            </a:r>
            <a:r>
              <a:rPr lang="ru-RU" sz="1700" dirty="0"/>
              <a:t>., </a:t>
            </a:r>
            <a:r>
              <a:rPr lang="ru-RU" sz="1700" dirty="0" err="1"/>
              <a:t>неодуш</a:t>
            </a:r>
            <a:r>
              <a:rPr lang="ru-RU" sz="1700" dirty="0"/>
              <a:t>., среднего рода, 2 </a:t>
            </a:r>
            <a:r>
              <a:rPr lang="ru-RU" sz="1700" dirty="0" err="1"/>
              <a:t>скл</a:t>
            </a:r>
            <a:r>
              <a:rPr lang="ru-RU" sz="1700" dirty="0"/>
              <a:t>.</a:t>
            </a:r>
          </a:p>
          <a:p>
            <a:pPr marL="0" lvl="0" indent="0">
              <a:buNone/>
            </a:pPr>
            <a:r>
              <a:rPr lang="ru-RU" sz="1700" dirty="0" smtClean="0"/>
              <a:t>4. Непостоянные </a:t>
            </a:r>
            <a:r>
              <a:rPr lang="ru-RU" sz="1700" dirty="0"/>
              <a:t>признаки (можно </a:t>
            </a:r>
            <a:r>
              <a:rPr lang="ru-RU" sz="1700" dirty="0" err="1"/>
              <a:t>Непост.п</a:t>
            </a:r>
            <a:r>
              <a:rPr lang="ru-RU" sz="1700" dirty="0"/>
              <a:t>.): употреблено в форме ед. ч., Вин. п.</a:t>
            </a:r>
          </a:p>
          <a:p>
            <a:pPr marL="0" lvl="0" indent="0">
              <a:buNone/>
            </a:pPr>
            <a:r>
              <a:rPr lang="ru-RU" sz="1700" dirty="0" smtClean="0"/>
              <a:t>5. В </a:t>
            </a:r>
            <a:r>
              <a:rPr lang="ru-RU" sz="1700" dirty="0"/>
              <a:t>предложении является дополнением</a:t>
            </a:r>
          </a:p>
          <a:p>
            <a:pPr marL="0" indent="0">
              <a:buNone/>
            </a:pPr>
            <a:r>
              <a:rPr lang="ru-RU" sz="1700" dirty="0"/>
              <a:t>Лучше: усеяли (что?) </a:t>
            </a:r>
            <a:r>
              <a:rPr lang="ru-RU" sz="1700" u="dash" dirty="0"/>
              <a:t>небо</a:t>
            </a:r>
            <a:r>
              <a:rPr lang="ru-RU" sz="1700" dirty="0"/>
              <a:t> (дополнение).</a:t>
            </a:r>
          </a:p>
          <a:p>
            <a:pPr marL="0" indent="0">
              <a:buNone/>
            </a:pPr>
            <a:r>
              <a:rPr lang="ru-RU" sz="1700" dirty="0"/>
              <a:t> </a:t>
            </a:r>
          </a:p>
          <a:p>
            <a:pPr marL="0" indent="0" algn="just">
              <a:buNone/>
            </a:pPr>
            <a:r>
              <a:rPr lang="ru-RU" sz="1700" dirty="0"/>
              <a:t>(В начальной школе не указывают, каким конкретно членом предложения является, а отмечают «вт. чл.»)</a:t>
            </a:r>
          </a:p>
          <a:p>
            <a:pPr marL="0" indent="0" algn="just">
              <a:buNone/>
            </a:pPr>
            <a:r>
              <a:rPr lang="ru-RU" sz="1700" dirty="0"/>
              <a:t>---------------------------------------------- </a:t>
            </a:r>
          </a:p>
          <a:p>
            <a:pPr marL="0" indent="0">
              <a:buNone/>
            </a:pPr>
            <a:r>
              <a:rPr lang="ru-RU" sz="1700" b="1" dirty="0"/>
              <a:t>В 5 классе морфологический разбор всех самостоятельных/знаменательных частей речи (кроме наречия) будет иметь 5-частную структуру</a:t>
            </a:r>
            <a:r>
              <a:rPr lang="ru-RU" sz="1700" dirty="0"/>
              <a:t>:</a:t>
            </a:r>
          </a:p>
          <a:p>
            <a:pPr marL="0" lvl="0" indent="0">
              <a:buNone/>
            </a:pPr>
            <a:r>
              <a:rPr lang="ru-RU" sz="1700" dirty="0" smtClean="0"/>
              <a:t>1) часть </a:t>
            </a:r>
            <a:r>
              <a:rPr lang="ru-RU" sz="1700" dirty="0"/>
              <a:t>речи и грамматическое значение;</a:t>
            </a:r>
          </a:p>
          <a:p>
            <a:pPr marL="0" lvl="0" indent="0">
              <a:buNone/>
            </a:pPr>
            <a:r>
              <a:rPr lang="ru-RU" sz="1700" dirty="0" smtClean="0"/>
              <a:t>2) начальная </a:t>
            </a:r>
            <a:r>
              <a:rPr lang="ru-RU" sz="1700" dirty="0"/>
              <a:t>форма;</a:t>
            </a:r>
          </a:p>
          <a:p>
            <a:pPr marL="0" lvl="0" indent="0">
              <a:buNone/>
            </a:pPr>
            <a:r>
              <a:rPr lang="ru-RU" sz="1700" dirty="0" smtClean="0"/>
              <a:t>3) постоянные </a:t>
            </a:r>
            <a:r>
              <a:rPr lang="ru-RU" sz="1700" dirty="0"/>
              <a:t>признаки;</a:t>
            </a:r>
          </a:p>
          <a:p>
            <a:pPr marL="0" lvl="0" indent="0">
              <a:buNone/>
            </a:pPr>
            <a:r>
              <a:rPr lang="ru-RU" sz="1700" dirty="0" smtClean="0"/>
              <a:t>4) непостоянные </a:t>
            </a:r>
            <a:r>
              <a:rPr lang="ru-RU" sz="1700" dirty="0"/>
              <a:t>признаки;</a:t>
            </a:r>
          </a:p>
          <a:p>
            <a:pPr marL="0" lvl="0" indent="0">
              <a:buNone/>
            </a:pPr>
            <a:r>
              <a:rPr lang="ru-RU" sz="1700" dirty="0" smtClean="0"/>
              <a:t>5) синтаксическая </a:t>
            </a:r>
            <a:r>
              <a:rPr lang="ru-RU" sz="1700" dirty="0"/>
              <a:t>функция/роль в предложении</a:t>
            </a:r>
          </a:p>
          <a:p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428605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88640"/>
            <a:ext cx="6768752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ea typeface="Calibri"/>
                <a:cs typeface="Calibri"/>
              </a:rPr>
              <a:t>В учебниках В.П. </a:t>
            </a:r>
            <a:r>
              <a:rPr lang="ru-RU" sz="2000" dirty="0" err="1">
                <a:ea typeface="Calibri"/>
                <a:cs typeface="Calibri"/>
              </a:rPr>
              <a:t>Канакиной</a:t>
            </a:r>
            <a:r>
              <a:rPr lang="ru-RU" sz="2000" dirty="0">
                <a:ea typeface="Calibri"/>
                <a:cs typeface="Calibri"/>
              </a:rPr>
              <a:t> и В.Г. Горецкого очень много хороших </a:t>
            </a:r>
            <a:r>
              <a:rPr lang="ru-RU" sz="2000" b="1" dirty="0">
                <a:ea typeface="Calibri"/>
                <a:cs typeface="Calibri"/>
              </a:rPr>
              <a:t>прозаических текстов</a:t>
            </a:r>
            <a:r>
              <a:rPr lang="ru-RU" sz="2000" dirty="0">
                <a:ea typeface="Calibri"/>
                <a:cs typeface="Calibri"/>
              </a:rPr>
              <a:t> </a:t>
            </a:r>
            <a:r>
              <a:rPr lang="ru-RU" sz="2000" dirty="0" err="1">
                <a:ea typeface="Calibri"/>
                <a:cs typeface="Calibri"/>
              </a:rPr>
              <a:t>Чарушина</a:t>
            </a:r>
            <a:r>
              <a:rPr lang="ru-RU" sz="2000" dirty="0">
                <a:ea typeface="Calibri"/>
                <a:cs typeface="Calibri"/>
              </a:rPr>
              <a:t>, Паустовского, </a:t>
            </a:r>
            <a:r>
              <a:rPr lang="ru-RU" sz="2000" dirty="0" err="1">
                <a:ea typeface="Calibri"/>
                <a:cs typeface="Calibri"/>
              </a:rPr>
              <a:t>Скребицкого</a:t>
            </a:r>
            <a:r>
              <a:rPr lang="ru-RU" sz="2000" dirty="0">
                <a:ea typeface="Calibri"/>
                <a:cs typeface="Calibri"/>
              </a:rPr>
              <a:t>, Бианки, Пришвина, Мамина-Сибиряка, </a:t>
            </a:r>
            <a:r>
              <a:rPr lang="ru-RU" sz="2000" dirty="0" smtClean="0">
                <a:ea typeface="Calibri"/>
                <a:cs typeface="Calibri"/>
              </a:rPr>
              <a:t>Белова</a:t>
            </a:r>
            <a:r>
              <a:rPr lang="ru-RU" sz="2000" dirty="0">
                <a:ea typeface="Calibri"/>
                <a:cs typeface="Calibri"/>
              </a:rPr>
              <a:t>, Соколова-Микитова, Сладкова; </a:t>
            </a:r>
            <a:r>
              <a:rPr lang="ru-RU" sz="2000" b="1" dirty="0">
                <a:ea typeface="Calibri"/>
                <a:cs typeface="Calibri"/>
              </a:rPr>
              <a:t>поэтических текстов</a:t>
            </a:r>
            <a:r>
              <a:rPr lang="ru-RU" sz="2000" dirty="0">
                <a:ea typeface="Calibri"/>
                <a:cs typeface="Calibri"/>
              </a:rPr>
              <a:t> Пушкина, Тютчева, Есенина, Бунина, Набокова, Сурикова, Аксакова, Солоухина…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u="sng" dirty="0">
                <a:ea typeface="Calibri"/>
                <a:cs typeface="Calibri"/>
              </a:rPr>
              <a:t>Замечательны задания для осмысления, анализа: «определите тему», «сформулируйте основную мысль»</a:t>
            </a:r>
            <a:r>
              <a:rPr lang="ru-RU" sz="2000" dirty="0">
                <a:ea typeface="Calibri"/>
                <a:cs typeface="Calibri"/>
              </a:rPr>
              <a:t>… Именно с таких заданий начинается работа с текстом в 5 классе и на уроках русского языка, и на уроках литературы. 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u="sng" dirty="0">
                <a:ea typeface="Calibri"/>
                <a:cs typeface="Calibri"/>
              </a:rPr>
              <a:t>Научиться определять и формулировать основную мысль – значит определять замысел автора, то есть то, ради чего и создан текст</a:t>
            </a:r>
            <a:r>
              <a:rPr lang="ru-RU" sz="2000" dirty="0">
                <a:ea typeface="Calibri"/>
                <a:cs typeface="Calibri"/>
              </a:rPr>
              <a:t>. Этот вид заданий входит во все тренировочные и итоговые варианты ВПР уже в 5 классе. Только делать это надо обязательно письменно, ибо мысль оттачивается в слове. Как говорится, она всегда на кончике пера.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898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28604"/>
            <a:ext cx="91440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Проблемы, связанные с переходом учащихся из начального звена в среднее</a:t>
            </a:r>
          </a:p>
          <a:p>
            <a:pPr algn="ctr">
              <a:buFontTx/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"/>
            <a:ext cx="8820472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Ослабление внешнего контроля за выполнением домашних заданий</a:t>
            </a:r>
          </a:p>
          <a:p>
            <a:pPr algn="ctr"/>
            <a:endParaRPr lang="ru-RU" sz="36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Нередко с переходом в пятый класс педагоги фиксируют небрежность записей в рабочих тетрадях, отсутствие необходимых учебных принадлежностей на уроках, записей с номерами домашних заданий и, как результат, отсутствие и самих домашних работ.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это влияют многие факторы, одним из которых является ослабление внешнего контроля за выполнением домашних работ со стороны учителя и родителей.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Вот и получается, что наши пятиклассники постепенно отучаются продуктивно работать дома.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Появляются пробелы в знаниях.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64371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0"/>
            <a:ext cx="8784976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Причины возникновения проблемы: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неполнота или отсутствие данных о выпускниках начальной школы;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недостаточное изучение учителями основного звена данных о выпускниках начальной школы, их возможностях;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несоответствие оценок выпускников начальной школы реальным результатам обучения;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неподготовленность учителей к работе с детьми младшего школьного возраста; 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неадаптивность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методики преподавания к возможностям детей данного возраста;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скачкообразный переход к новым в сравнении с начальной школой методам обучения;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64371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непонимание учащимися учебного материала вследствие его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вступления в противоречие с ранее изученным в начальной школе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рассогласованность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в сложности содержания образовательных программ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неподготовленность к восприятию усложненного содержания учебных курсов в 5-м классе; </a:t>
            </a:r>
          </a:p>
          <a:p>
            <a:pPr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неспособность учеников справиться с возросшим объёмом домашнего задания;</a:t>
            </a:r>
          </a:p>
          <a:p>
            <a:pPr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неспособность учеников адаптироваться к новым требованиям учителей русского языка, знающих и понимающих, что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5 и 6 классах закладываются основы функциональной грамотности учащихся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64371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85729"/>
            <a:ext cx="79928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Главная задача учителей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начальной школы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Создание у детей младшего школьного возраста познавательной мотивации и умения трудиться, без которых невозможны дальнейшее успешное обучение в средней школе и адаптация к новым условиям и новым программам (естественно, усложненным по сравнению с 1-4 классами), а также к новым требованиям в соответствии с ФГОС.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8352928" cy="567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Суть преемственности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 обучении – в установлении необходимой связи и правильного соотношения между частями учебного предмета на разных ступенях его изучения, т.е. в последовательности, систематичности расположения материала, в опоре на изученное и на достигнутый учащимися уровень развития, в перспективности прохождения материала, 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в согласованности ступеней и этапов учебной работы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19256" cy="15121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/>
            </a:r>
            <a:br>
              <a:rPr lang="ru-RU" b="1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</a:br>
            <a:r>
              <a:rPr lang="ru-RU" sz="3100" b="1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Положение</a:t>
            </a:r>
            <a:r>
              <a:rPr lang="ru-RU" sz="31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3100" dirty="0" smtClean="0">
                <a:effectLst/>
                <a:latin typeface="Times New Roman"/>
                <a:ea typeface="Times New Roman"/>
              </a:rPr>
            </a:br>
            <a:r>
              <a:rPr lang="ru-RU" sz="3100" b="1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о едином орфографическом режиме </a:t>
            </a:r>
            <a:r>
              <a:rPr lang="ru-RU" sz="31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3100" dirty="0" smtClean="0">
                <a:effectLst/>
                <a:latin typeface="Times New Roman"/>
                <a:ea typeface="Times New Roman"/>
              </a:rPr>
            </a:br>
            <a:r>
              <a:rPr lang="en-US" sz="5400" dirty="0">
                <a:ea typeface="Calibri"/>
                <a:cs typeface="Times New Roman"/>
              </a:rPr>
              <a:t> </a:t>
            </a:r>
            <a:r>
              <a:rPr lang="ru-RU" sz="5400" dirty="0">
                <a:ea typeface="Calibri"/>
                <a:cs typeface="Times New Roman"/>
              </a:rPr>
              <a:t/>
            </a:r>
            <a:br>
              <a:rPr lang="ru-RU" sz="54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147248" cy="4824537"/>
          </a:xfrm>
        </p:spPr>
        <p:txBody>
          <a:bodyPr>
            <a:normAutofit fontScale="25000" lnSpcReduction="20000"/>
          </a:bodyPr>
          <a:lstStyle/>
          <a:p>
            <a:pPr marL="457200" lvl="1" indent="0" algn="just">
              <a:buNone/>
            </a:pPr>
            <a:r>
              <a:rPr lang="ru-RU" sz="7200" dirty="0"/>
              <a:t>Настоящее Положение разработано в соответствии с Федеральным законом от 29 декабря 2012 г. №273-ФЗ «Об образовании в Российской Федерации» (с изменениями и дополнениями), Приказом Министерства образования и науки Российской Федерации от 30 августа 2013г. №1015 «Об утверждении Порядка организации и осуществления образовательной деятельности по основным общеобразовательным программам - образовательным программам начального общего, основного общего и среднего общего образования».</a:t>
            </a:r>
          </a:p>
          <a:p>
            <a:endParaRPr lang="ru-RU" sz="7200" dirty="0"/>
          </a:p>
          <a:p>
            <a:pPr marL="0" indent="0" algn="just">
              <a:buNone/>
            </a:pPr>
            <a:r>
              <a:rPr lang="ru-RU" sz="7200" b="1" dirty="0" smtClean="0"/>
              <a:t>        О </a:t>
            </a:r>
            <a:r>
              <a:rPr lang="ru-RU" sz="7200" b="1" dirty="0"/>
              <a:t>письменных работах обучающихся </a:t>
            </a:r>
            <a:r>
              <a:rPr lang="ru-RU" sz="7200" b="1" u="sng" dirty="0"/>
              <a:t>при получении начального общего               </a:t>
            </a:r>
            <a:r>
              <a:rPr lang="ru-RU" sz="7200" b="1" u="sng" dirty="0" smtClean="0"/>
              <a:t>       </a:t>
            </a:r>
            <a:r>
              <a:rPr lang="ru-RU" sz="7200" b="1" dirty="0" smtClean="0"/>
              <a:t>	</a:t>
            </a:r>
            <a:r>
              <a:rPr lang="ru-RU" sz="7200" b="1" u="sng" dirty="0" smtClean="0"/>
              <a:t>образования</a:t>
            </a:r>
            <a:endParaRPr lang="ru-RU" sz="7200" b="1" u="sng" dirty="0"/>
          </a:p>
          <a:p>
            <a:pPr marL="457200" lvl="1" indent="0" algn="just">
              <a:buNone/>
            </a:pPr>
            <a:r>
              <a:rPr lang="ru-RU" sz="7200" dirty="0"/>
              <a:t>Ведение тетрадей по русскому языку и математике обучающимися начальной школы с 1 по 4 класс является обязательным. Для выполнения обучающимися всех видов работ необходимо иметь следующее количество тетрадей из расчета на каждого ребенка: математика и русский язык: тетради для текущих работ (2 шт.), тетрадь для контрольных работ, тетрадь для творческих работ, так как изложение и сочинение относятся к работам творческого характера. Допускается наличие тетрадей по литературному чтению, в которых выполняются творческие виды работ (рисунки, планы к произведениям, определения литературных понятий и пр.)</a:t>
            </a:r>
          </a:p>
          <a:p>
            <a:pPr marL="0" indent="0" algn="just">
              <a:buNone/>
            </a:pPr>
            <a:r>
              <a:rPr lang="ru-RU" sz="72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45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1000</TotalTime>
  <Words>1257</Words>
  <Application>Microsoft Office PowerPoint</Application>
  <PresentationFormat>Экран (4:3)</PresentationFormat>
  <Paragraphs>135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   Преемственность начального и среднего звена                            Сторонкина Т.Н.,   председатель МО учителей русского языка и литературы ГБОУ СОШ № 481  </vt:lpstr>
      <vt:lpstr>Презентация PowerPoint</vt:lpstr>
      <vt:lpstr>     </vt:lpstr>
      <vt:lpstr>     </vt:lpstr>
      <vt:lpstr>     </vt:lpstr>
      <vt:lpstr>     </vt:lpstr>
      <vt:lpstr>     </vt:lpstr>
      <vt:lpstr>Презентация PowerPoint</vt:lpstr>
      <vt:lpstr> Положение о едином орфографическом режиме    </vt:lpstr>
      <vt:lpstr> Периодичность и сроки проверки тетрадей </vt:lpstr>
      <vt:lpstr>5Б, апрель 2020 (русский язык)</vt:lpstr>
      <vt:lpstr>6Б, сентябрь 2020 (русский язык)</vt:lpstr>
      <vt:lpstr>Презентация PowerPoint</vt:lpstr>
      <vt:lpstr>Презентация PowerPoint</vt:lpstr>
      <vt:lpstr>Презентация PowerPoint</vt:lpstr>
      <vt:lpstr>Орфографический режим с образцами разборов по русскому языку (УМК «Школа России», начальная школа)</vt:lpstr>
      <vt:lpstr>Презентация PowerPoint</vt:lpstr>
      <vt:lpstr> Виды разборов. 5 класс.  1. Обозначение и объяснение орфограмм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Фонетический разбор слова  (на начало 5 класса)</vt:lpstr>
      <vt:lpstr>Морфологический разбор </vt:lpstr>
      <vt:lpstr>Образец морфологического разбора имени существительного (5 класс)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user</cp:lastModifiedBy>
  <cp:revision>177</cp:revision>
  <cp:lastPrinted>2021-10-24T18:57:32Z</cp:lastPrinted>
  <dcterms:created xsi:type="dcterms:W3CDTF">2014-03-24T16:29:59Z</dcterms:created>
  <dcterms:modified xsi:type="dcterms:W3CDTF">2022-02-21T18:24:10Z</dcterms:modified>
</cp:coreProperties>
</file>