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3" r:id="rId6"/>
    <p:sldId id="274" r:id="rId7"/>
    <p:sldId id="261" r:id="rId8"/>
    <p:sldId id="275" r:id="rId9"/>
    <p:sldId id="262" r:id="rId10"/>
    <p:sldId id="263" r:id="rId11"/>
    <p:sldId id="264" r:id="rId12"/>
    <p:sldId id="265" r:id="rId13"/>
    <p:sldId id="266" r:id="rId14"/>
    <p:sldId id="267"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Desktop\фон 12 июня.jpg"/>
          <p:cNvPicPr>
            <a:picLocks noChangeAspect="1" noChangeArrowheads="1"/>
          </p:cNvPicPr>
          <p:nvPr/>
        </p:nvPicPr>
        <p:blipFill>
          <a:blip r:embed="rId2" cstate="print"/>
          <a:srcRect/>
          <a:stretch>
            <a:fillRect/>
          </a:stretch>
        </p:blipFill>
        <p:spPr bwMode="auto">
          <a:xfrm>
            <a:off x="-75421" y="0"/>
            <a:ext cx="9219421" cy="7029400"/>
          </a:xfrm>
          <a:prstGeom prst="rect">
            <a:avLst/>
          </a:prstGeom>
          <a:noFill/>
        </p:spPr>
      </p:pic>
      <p:sp>
        <p:nvSpPr>
          <p:cNvPr id="2" name="Заголовок 1"/>
          <p:cNvSpPr>
            <a:spLocks noGrp="1"/>
          </p:cNvSpPr>
          <p:nvPr>
            <p:ph type="ctrTitle"/>
          </p:nvPr>
        </p:nvSpPr>
        <p:spPr>
          <a:xfrm>
            <a:off x="2000232" y="2143116"/>
            <a:ext cx="4000528" cy="2286016"/>
          </a:xfrm>
        </p:spPr>
        <p:txBody>
          <a:bodyPr>
            <a:noAutofit/>
          </a:bodyPr>
          <a:lstStyle/>
          <a:p>
            <a:r>
              <a:rPr lang="ru-RU" sz="4800" b="1" dirty="0" smtClean="0">
                <a:solidFill>
                  <a:srgbClr val="002060"/>
                </a:solidFill>
                <a:latin typeface="Times New Roman" pitchFamily="18" charset="0"/>
                <a:cs typeface="Times New Roman" pitchFamily="18" charset="0"/>
              </a:rPr>
              <a:t>Россия –</a:t>
            </a:r>
            <a:br>
              <a:rPr lang="ru-RU" sz="4800" b="1" dirty="0" smtClean="0">
                <a:solidFill>
                  <a:srgbClr val="002060"/>
                </a:solidFill>
                <a:latin typeface="Times New Roman" pitchFamily="18" charset="0"/>
                <a:cs typeface="Times New Roman" pitchFamily="18" charset="0"/>
              </a:rPr>
            </a:br>
            <a:r>
              <a:rPr lang="ru-RU" sz="4800" b="1" dirty="0" smtClean="0">
                <a:solidFill>
                  <a:srgbClr val="002060"/>
                </a:solidFill>
                <a:latin typeface="Times New Roman" pitchFamily="18" charset="0"/>
                <a:cs typeface="Times New Roman" pitchFamily="18" charset="0"/>
              </a:rPr>
              <a:t>Родина моя</a:t>
            </a:r>
            <a:endParaRPr lang="ru-RU" sz="4800" b="1"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071802" y="4643446"/>
            <a:ext cx="3429024" cy="785818"/>
          </a:xfrm>
        </p:spPr>
        <p:txBody>
          <a:bodyPr>
            <a:normAutofit fontScale="47500" lnSpcReduction="20000"/>
          </a:bodyPr>
          <a:lstStyle/>
          <a:p>
            <a:r>
              <a:rPr lang="ru-RU" sz="3600" dirty="0" smtClean="0">
                <a:solidFill>
                  <a:srgbClr val="002060"/>
                </a:solidFill>
                <a:latin typeface="Times New Roman" pitchFamily="18" charset="0"/>
                <a:cs typeface="Times New Roman" pitchFamily="18" charset="0"/>
              </a:rPr>
              <a:t>Подготовила:</a:t>
            </a:r>
          </a:p>
          <a:p>
            <a:r>
              <a:rPr lang="ru-RU" sz="3600" dirty="0" smtClean="0">
                <a:solidFill>
                  <a:srgbClr val="002060"/>
                </a:solidFill>
                <a:latin typeface="Times New Roman" pitchFamily="18" charset="0"/>
                <a:cs typeface="Times New Roman" pitchFamily="18" charset="0"/>
              </a:rPr>
              <a:t>Воспитатель Скопинцева А.М.</a:t>
            </a:r>
          </a:p>
        </p:txBody>
      </p:sp>
      <p:sp>
        <p:nvSpPr>
          <p:cNvPr id="5" name="Прямоугольник 4"/>
          <p:cNvSpPr/>
          <p:nvPr/>
        </p:nvSpPr>
        <p:spPr>
          <a:xfrm>
            <a:off x="3357554" y="5500702"/>
            <a:ext cx="1926297" cy="369332"/>
          </a:xfrm>
          <a:prstGeom prst="rect">
            <a:avLst/>
          </a:prstGeom>
        </p:spPr>
        <p:txBody>
          <a:bodyPr wrap="none">
            <a:spAutoFit/>
          </a:bodyPr>
          <a:lstStyle/>
          <a:p>
            <a:r>
              <a:rPr lang="ru-RU" dirty="0" smtClean="0">
                <a:solidFill>
                  <a:srgbClr val="002060"/>
                </a:solidFill>
                <a:latin typeface="Times New Roman" pitchFamily="18" charset="0"/>
                <a:cs typeface="Times New Roman" pitchFamily="18" charset="0"/>
              </a:rPr>
              <a:t>Ярославль 2022 г.</a:t>
            </a:r>
            <a:endParaRPr lang="ru-RU" dirty="0">
              <a:solidFill>
                <a:srgbClr val="00206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4725144"/>
            <a:ext cx="8219256" cy="1800200"/>
          </a:xfrm>
        </p:spPr>
        <p:txBody>
          <a:bodyPr>
            <a:noAutofit/>
          </a:bodyPr>
          <a:lstStyle/>
          <a:p>
            <a:pPr algn="just"/>
            <a:r>
              <a:rPr lang="ru-RU" sz="3200" dirty="0" smtClean="0">
                <a:solidFill>
                  <a:srgbClr val="002060"/>
                </a:solidFill>
                <a:latin typeface="Times New Roman" pitchFamily="18" charset="0"/>
                <a:cs typeface="Times New Roman" pitchFamily="18" charset="0"/>
              </a:rPr>
              <a:t>Что вы видите? (река) Посмотрите какая она длинная, даже не видно конца. А как красиво по берегам реки! Кто из вас был на реке? Расскажите, что вы там делали.</a:t>
            </a:r>
            <a:endParaRPr lang="ru-RU" sz="3200" dirty="0">
              <a:solidFill>
                <a:srgbClr val="002060"/>
              </a:solidFill>
              <a:latin typeface="Times New Roman" pitchFamily="18" charset="0"/>
              <a:cs typeface="Times New Roman" pitchFamily="18" charset="0"/>
            </a:endParaRPr>
          </a:p>
        </p:txBody>
      </p:sp>
      <p:pic>
        <p:nvPicPr>
          <p:cNvPr id="4098" name="Picture 2" descr="C:\Users\l\Desktop\река.jpg"/>
          <p:cNvPicPr>
            <a:picLocks noGrp="1" noChangeAspect="1" noChangeArrowheads="1"/>
          </p:cNvPicPr>
          <p:nvPr>
            <p:ph idx="1"/>
          </p:nvPr>
        </p:nvPicPr>
        <p:blipFill>
          <a:blip r:embed="rId3" cstate="email"/>
          <a:srcRect/>
          <a:stretch>
            <a:fillRect/>
          </a:stretch>
        </p:blipFill>
        <p:spPr bwMode="auto">
          <a:xfrm>
            <a:off x="467544" y="1"/>
            <a:ext cx="8208912" cy="4583108"/>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4293096"/>
            <a:ext cx="8219256" cy="2376264"/>
          </a:xfrm>
        </p:spPr>
        <p:txBody>
          <a:bodyPr>
            <a:noAutofit/>
          </a:bodyPr>
          <a:lstStyle/>
          <a:p>
            <a:pPr algn="just"/>
            <a:r>
              <a:rPr lang="ru-RU" sz="3200" dirty="0" smtClean="0">
                <a:solidFill>
                  <a:srgbClr val="002060"/>
                </a:solidFill>
                <a:latin typeface="Times New Roman" pitchFamily="18" charset="0"/>
                <a:cs typeface="Times New Roman" pitchFamily="18" charset="0"/>
              </a:rPr>
              <a:t>Что вы видите на картинке? (море). Посмотрите, какое оно красивое. Какого цвета вола в море? (синяя, зеленая). Оно такое огромное, что даже не видно берегов. Кто из вас бы на море? Расскажите, какое оно.</a:t>
            </a:r>
            <a:endParaRPr lang="ru-RU" sz="3200" dirty="0">
              <a:solidFill>
                <a:srgbClr val="002060"/>
              </a:solidFill>
              <a:latin typeface="Times New Roman" pitchFamily="18" charset="0"/>
              <a:cs typeface="Times New Roman" pitchFamily="18" charset="0"/>
            </a:endParaRPr>
          </a:p>
        </p:txBody>
      </p:sp>
      <p:pic>
        <p:nvPicPr>
          <p:cNvPr id="5122" name="Picture 2" descr="C:\Users\l\Desktop\море.jpg"/>
          <p:cNvPicPr>
            <a:picLocks noGrp="1" noChangeAspect="1" noChangeArrowheads="1"/>
          </p:cNvPicPr>
          <p:nvPr>
            <p:ph idx="1"/>
          </p:nvPr>
        </p:nvPicPr>
        <p:blipFill>
          <a:blip r:embed="rId3" cstate="email"/>
          <a:srcRect/>
          <a:stretch>
            <a:fillRect/>
          </a:stretch>
        </p:blipFill>
        <p:spPr bwMode="auto">
          <a:xfrm>
            <a:off x="395536" y="1"/>
            <a:ext cx="8352928" cy="4221088"/>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4293096"/>
            <a:ext cx="8219256" cy="2376264"/>
          </a:xfrm>
        </p:spPr>
        <p:txBody>
          <a:bodyPr>
            <a:noAutofit/>
          </a:bodyPr>
          <a:lstStyle/>
          <a:p>
            <a:endParaRPr lang="ru-RU" sz="3200" dirty="0">
              <a:solidFill>
                <a:srgbClr val="002060"/>
              </a:solidFill>
              <a:latin typeface="Times New Roman" pitchFamily="18" charset="0"/>
              <a:cs typeface="Times New Roman" pitchFamily="18" charset="0"/>
            </a:endParaRPr>
          </a:p>
        </p:txBody>
      </p:sp>
      <p:pic>
        <p:nvPicPr>
          <p:cNvPr id="6146" name="Picture 2" descr="C:\Users\l\Desktop\поле.jpg"/>
          <p:cNvPicPr>
            <a:picLocks noGrp="1" noChangeAspect="1" noChangeArrowheads="1"/>
          </p:cNvPicPr>
          <p:nvPr>
            <p:ph idx="1"/>
          </p:nvPr>
        </p:nvPicPr>
        <p:blipFill>
          <a:blip r:embed="rId3" cstate="email"/>
          <a:srcRect/>
          <a:stretch>
            <a:fillRect/>
          </a:stretch>
        </p:blipFill>
        <p:spPr bwMode="auto">
          <a:xfrm>
            <a:off x="467544" y="0"/>
            <a:ext cx="8309031" cy="6669360"/>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1196752"/>
            <a:ext cx="8219256" cy="4824536"/>
          </a:xfrm>
        </p:spPr>
        <p:txBody>
          <a:bodyPr>
            <a:noAutofit/>
          </a:bodyPr>
          <a:lstStyle/>
          <a:p>
            <a:pPr algn="just"/>
            <a:r>
              <a:rPr lang="ru-RU" sz="3200" dirty="0" smtClean="0">
                <a:solidFill>
                  <a:srgbClr val="002060"/>
                </a:solidFill>
                <a:latin typeface="Times New Roman" pitchFamily="18" charset="0"/>
                <a:cs typeface="Times New Roman" pitchFamily="18" charset="0"/>
              </a:rPr>
              <a:t>Как вы думаете, что это? (поле). На что похоже поле? Верно, оно похоже на море, только золотистое. Когда дует ветер, то по полю проходят волны, совсем как на море.  Поле, как и море, огромное. У моря не видно другого берега, а у поля не видно другого края. Поэтому часто говорят, что поле – бескрайнее. Полей в нашей стране много. Люди выращивают рожь, пшеницу, из которых потом делают муку и пекут хлеб.</a:t>
            </a:r>
            <a:endParaRPr lang="ru-RU" sz="3200" dirty="0">
              <a:solidFill>
                <a:srgbClr val="002060"/>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4149080"/>
            <a:ext cx="8219256" cy="2376264"/>
          </a:xfrm>
        </p:spPr>
        <p:txBody>
          <a:bodyPr>
            <a:noAutofit/>
          </a:bodyPr>
          <a:lstStyle/>
          <a:p>
            <a:pPr algn="just"/>
            <a:r>
              <a:rPr lang="ru-RU" sz="3200" dirty="0" smtClean="0">
                <a:solidFill>
                  <a:srgbClr val="002060"/>
                </a:solidFill>
                <a:latin typeface="Times New Roman" pitchFamily="18" charset="0"/>
                <a:cs typeface="Times New Roman" pitchFamily="18" charset="0"/>
              </a:rPr>
              <a:t>Как вы думаете, а это что за красота? Да, это горы! Какие они? Посмотрите, какие они, что вы можете о них сказать? А что лежит на вершинах гор?</a:t>
            </a:r>
            <a:endParaRPr lang="ru-RU" sz="3200" dirty="0">
              <a:solidFill>
                <a:srgbClr val="002060"/>
              </a:solidFill>
              <a:latin typeface="Times New Roman" pitchFamily="18" charset="0"/>
              <a:cs typeface="Times New Roman" pitchFamily="18" charset="0"/>
            </a:endParaRPr>
          </a:p>
        </p:txBody>
      </p:sp>
      <p:sp>
        <p:nvSpPr>
          <p:cNvPr id="6" name="Содержимое 5"/>
          <p:cNvSpPr>
            <a:spLocks noGrp="1"/>
          </p:cNvSpPr>
          <p:nvPr>
            <p:ph idx="1"/>
          </p:nvPr>
        </p:nvSpPr>
        <p:spPr>
          <a:xfrm>
            <a:off x="457200" y="1"/>
            <a:ext cx="8229600" cy="1412776"/>
          </a:xfrm>
        </p:spPr>
        <p:txBody>
          <a:bodyPr/>
          <a:lstStyle/>
          <a:p>
            <a:endParaRPr lang="ru-RU" dirty="0"/>
          </a:p>
        </p:txBody>
      </p:sp>
      <p:pic>
        <p:nvPicPr>
          <p:cNvPr id="7170" name="Picture 2" descr="C:\Users\l\Desktop\горы.jpg"/>
          <p:cNvPicPr>
            <a:picLocks noChangeAspect="1" noChangeArrowheads="1"/>
          </p:cNvPicPr>
          <p:nvPr/>
        </p:nvPicPr>
        <p:blipFill>
          <a:blip r:embed="rId3" cstate="email"/>
          <a:srcRect/>
          <a:stretch>
            <a:fillRect/>
          </a:stretch>
        </p:blipFill>
        <p:spPr bwMode="auto">
          <a:xfrm>
            <a:off x="323528" y="0"/>
            <a:ext cx="8424936" cy="4365104"/>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4149080"/>
            <a:ext cx="8219256" cy="2376264"/>
          </a:xfrm>
        </p:spPr>
        <p:txBody>
          <a:bodyPr>
            <a:noAutofit/>
          </a:bodyPr>
          <a:lstStyle/>
          <a:p>
            <a:pPr algn="just"/>
            <a:r>
              <a:rPr lang="ru-RU" sz="3200" dirty="0" smtClean="0">
                <a:solidFill>
                  <a:srgbClr val="002060"/>
                </a:solidFill>
                <a:latin typeface="Times New Roman" pitchFamily="18" charset="0"/>
                <a:cs typeface="Times New Roman" pitchFamily="18" charset="0"/>
              </a:rPr>
              <a:t>Посмотрите, как красивы и лес, и река, и море, и горы, и поля. Все это наша с вами страна. Как она называется? (Россия) Россия очень большая, богатая и красивая страна.</a:t>
            </a:r>
            <a:endParaRPr lang="ru-RU" sz="3200" dirty="0">
              <a:solidFill>
                <a:srgbClr val="002060"/>
              </a:solidFill>
              <a:latin typeface="Times New Roman" pitchFamily="18" charset="0"/>
              <a:cs typeface="Times New Roman" pitchFamily="18" charset="0"/>
            </a:endParaRPr>
          </a:p>
        </p:txBody>
      </p:sp>
      <p:pic>
        <p:nvPicPr>
          <p:cNvPr id="7170" name="Picture 2" descr="C:\Users\l\Desktop\горы.jpg"/>
          <p:cNvPicPr>
            <a:picLocks noChangeAspect="1" noChangeArrowheads="1"/>
          </p:cNvPicPr>
          <p:nvPr/>
        </p:nvPicPr>
        <p:blipFill>
          <a:blip r:embed="rId3" cstate="email"/>
          <a:srcRect/>
          <a:stretch>
            <a:fillRect/>
          </a:stretch>
        </p:blipFill>
        <p:spPr bwMode="auto">
          <a:xfrm>
            <a:off x="251520" y="332656"/>
            <a:ext cx="2726750" cy="14127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4" name="Picture 2" descr="C:\Users\l\Desktop\поле.jpg"/>
          <p:cNvPicPr>
            <a:picLocks noGrp="1" noChangeAspect="1" noChangeArrowheads="1"/>
          </p:cNvPicPr>
          <p:nvPr>
            <p:ph idx="1"/>
          </p:nvPr>
        </p:nvPicPr>
        <p:blipFill>
          <a:blip r:embed="rId4" cstate="email"/>
          <a:srcRect/>
          <a:stretch>
            <a:fillRect/>
          </a:stretch>
        </p:blipFill>
        <p:spPr bwMode="auto">
          <a:xfrm>
            <a:off x="2987824" y="692696"/>
            <a:ext cx="2879288" cy="1799555"/>
          </a:xfrm>
          <a:prstGeom prst="ellipse">
            <a:avLst/>
          </a:prstGeom>
          <a:ln>
            <a:noFill/>
          </a:ln>
          <a:effectLst>
            <a:softEdge rad="112500"/>
          </a:effectLst>
        </p:spPr>
      </p:pic>
      <p:pic>
        <p:nvPicPr>
          <p:cNvPr id="8195" name="Picture 3" descr="C:\Users\l\Desktop\море.jpg"/>
          <p:cNvPicPr>
            <a:picLocks noChangeAspect="1" noChangeArrowheads="1"/>
          </p:cNvPicPr>
          <p:nvPr/>
        </p:nvPicPr>
        <p:blipFill>
          <a:blip r:embed="rId5" cstate="email"/>
          <a:srcRect/>
          <a:stretch>
            <a:fillRect/>
          </a:stretch>
        </p:blipFill>
        <p:spPr bwMode="auto">
          <a:xfrm>
            <a:off x="5940152" y="332656"/>
            <a:ext cx="2872319" cy="16156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6" name="Picture 4" descr="C:\Users\l\Desktop\лес.jpg"/>
          <p:cNvPicPr>
            <a:picLocks noChangeAspect="1" noChangeArrowheads="1"/>
          </p:cNvPicPr>
          <p:nvPr/>
        </p:nvPicPr>
        <p:blipFill>
          <a:blip r:embed="rId6" cstate="email"/>
          <a:srcRect/>
          <a:stretch>
            <a:fillRect/>
          </a:stretch>
        </p:blipFill>
        <p:spPr bwMode="auto">
          <a:xfrm rot="419559">
            <a:off x="5325017" y="2378437"/>
            <a:ext cx="2967907" cy="19053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8197" name="Picture 5" descr="C:\Users\l\Desktop\река.jpg"/>
          <p:cNvPicPr>
            <a:picLocks noChangeAspect="1" noChangeArrowheads="1"/>
          </p:cNvPicPr>
          <p:nvPr/>
        </p:nvPicPr>
        <p:blipFill>
          <a:blip r:embed="rId7" cstate="email"/>
          <a:srcRect/>
          <a:stretch>
            <a:fillRect/>
          </a:stretch>
        </p:blipFill>
        <p:spPr bwMode="auto">
          <a:xfrm rot="844626">
            <a:off x="1037868" y="2133796"/>
            <a:ext cx="2618631" cy="196397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1275600"/>
            <a:ext cx="8363272" cy="1296144"/>
          </a:xfrm>
        </p:spPr>
        <p:txBody>
          <a:bodyPr>
            <a:normAutofit/>
          </a:bodyPr>
          <a:lstStyle/>
          <a:p>
            <a:r>
              <a:rPr lang="ru-RU" sz="4000" b="1" dirty="0" smtClean="0">
                <a:latin typeface="Times New Roman" pitchFamily="18" charset="0"/>
                <a:cs typeface="Times New Roman" pitchFamily="18" charset="0"/>
              </a:rPr>
              <a:t>Цель:</a:t>
            </a:r>
            <a:endParaRPr lang="ru-RU" sz="40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2721271"/>
            <a:ext cx="8229600" cy="4065315"/>
          </a:xfrm>
        </p:spPr>
        <p:txBody>
          <a:bodyPr/>
          <a:lstStyle/>
          <a:p>
            <a:pPr>
              <a:buNone/>
            </a:pPr>
            <a:r>
              <a:rPr lang="ru-RU" dirty="0" smtClean="0">
                <a:latin typeface="Times New Roman" pitchFamily="18" charset="0"/>
                <a:cs typeface="Times New Roman" pitchFamily="18" charset="0"/>
              </a:rPr>
              <a:t>   Формирование знаний детей о России, чувства восхищения красотой русской природы.</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908720"/>
            <a:ext cx="8363272" cy="1944216"/>
          </a:xfrm>
        </p:spPr>
        <p:txBody>
          <a:bodyPr>
            <a:normAutofit/>
          </a:bodyPr>
          <a:lstStyle/>
          <a:p>
            <a:r>
              <a:rPr lang="ru-RU" sz="4000" b="1" dirty="0" smtClean="0">
                <a:solidFill>
                  <a:srgbClr val="002060"/>
                </a:solidFill>
                <a:latin typeface="Times New Roman" pitchFamily="18" charset="0"/>
                <a:cs typeface="Times New Roman" pitchFamily="18" charset="0"/>
              </a:rPr>
              <a:t>Организационный момент</a:t>
            </a:r>
            <a:endParaRPr lang="ru-RU" sz="4000" b="1" dirty="0">
              <a:solidFill>
                <a:srgbClr val="002060"/>
              </a:solidFill>
              <a:latin typeface="Times New Roman" pitchFamily="18" charset="0"/>
              <a:cs typeface="Times New Roman" pitchFamily="18" charset="0"/>
            </a:endParaRPr>
          </a:p>
        </p:txBody>
      </p:sp>
      <p:sp>
        <p:nvSpPr>
          <p:cNvPr id="3" name="Содержимое 2"/>
          <p:cNvSpPr>
            <a:spLocks noGrp="1"/>
          </p:cNvSpPr>
          <p:nvPr>
            <p:ph idx="1"/>
          </p:nvPr>
        </p:nvSpPr>
        <p:spPr>
          <a:xfrm>
            <a:off x="467544" y="2780928"/>
            <a:ext cx="8352928" cy="3240359"/>
          </a:xfrm>
        </p:spPr>
        <p:txBody>
          <a:bodyPr>
            <a:normAutofit/>
          </a:bodyPr>
          <a:lstStyle/>
          <a:p>
            <a:pPr algn="ctr">
              <a:spcBef>
                <a:spcPts val="0"/>
              </a:spcBef>
              <a:buNone/>
            </a:pPr>
            <a:r>
              <a:rPr lang="ru-RU" sz="3600" dirty="0" smtClean="0">
                <a:solidFill>
                  <a:srgbClr val="002060"/>
                </a:solidFill>
                <a:latin typeface="Times New Roman" pitchFamily="18" charset="0"/>
                <a:cs typeface="Times New Roman" pitchFamily="18" charset="0"/>
              </a:rPr>
              <a:t>Ровно встали, тихо сели,</a:t>
            </a:r>
          </a:p>
          <a:p>
            <a:pPr algn="ctr">
              <a:spcBef>
                <a:spcPts val="0"/>
              </a:spcBef>
              <a:buNone/>
            </a:pPr>
            <a:r>
              <a:rPr lang="ru-RU" sz="3600" dirty="0" smtClean="0">
                <a:solidFill>
                  <a:srgbClr val="002060"/>
                </a:solidFill>
                <a:latin typeface="Times New Roman" pitchFamily="18" charset="0"/>
                <a:cs typeface="Times New Roman" pitchFamily="18" charset="0"/>
              </a:rPr>
              <a:t>Головами повертели.</a:t>
            </a:r>
          </a:p>
          <a:p>
            <a:pPr algn="ctr">
              <a:spcBef>
                <a:spcPts val="0"/>
              </a:spcBef>
              <a:buNone/>
            </a:pPr>
            <a:r>
              <a:rPr lang="ru-RU" sz="3600" dirty="0" smtClean="0">
                <a:solidFill>
                  <a:srgbClr val="002060"/>
                </a:solidFill>
                <a:latin typeface="Times New Roman" pitchFamily="18" charset="0"/>
                <a:cs typeface="Times New Roman" pitchFamily="18" charset="0"/>
              </a:rPr>
              <a:t>Очень сладко потянулись,</a:t>
            </a:r>
          </a:p>
          <a:p>
            <a:pPr algn="ctr">
              <a:spcBef>
                <a:spcPts val="0"/>
              </a:spcBef>
              <a:buNone/>
            </a:pPr>
            <a:r>
              <a:rPr lang="ru-RU" sz="3600" dirty="0" smtClean="0">
                <a:solidFill>
                  <a:srgbClr val="002060"/>
                </a:solidFill>
                <a:latin typeface="Times New Roman" pitchFamily="18" charset="0"/>
                <a:cs typeface="Times New Roman" pitchFamily="18" charset="0"/>
              </a:rPr>
              <a:t>И друг другу улыбнулись.</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3" name="Содержимое 2"/>
          <p:cNvSpPr>
            <a:spLocks noGrp="1"/>
          </p:cNvSpPr>
          <p:nvPr>
            <p:ph idx="1"/>
          </p:nvPr>
        </p:nvSpPr>
        <p:spPr>
          <a:xfrm>
            <a:off x="428596" y="1214422"/>
            <a:ext cx="8352928" cy="4536504"/>
          </a:xfrm>
        </p:spPr>
        <p:txBody>
          <a:bodyPr>
            <a:noAutofit/>
          </a:bodyPr>
          <a:lstStyle/>
          <a:p>
            <a:pPr algn="ctr">
              <a:spcBef>
                <a:spcPts val="0"/>
              </a:spcBef>
              <a:buNone/>
            </a:pPr>
            <a:r>
              <a:rPr lang="ru-RU" sz="2700" i="1" dirty="0" smtClean="0">
                <a:solidFill>
                  <a:srgbClr val="002060"/>
                </a:solidFill>
                <a:latin typeface="Times New Roman" pitchFamily="18" charset="0"/>
                <a:cs typeface="Times New Roman" pitchFamily="18" charset="0"/>
              </a:rPr>
              <a:t>Я узнал, что у меня </a:t>
            </a:r>
          </a:p>
          <a:p>
            <a:pPr algn="ctr">
              <a:spcBef>
                <a:spcPts val="0"/>
              </a:spcBef>
              <a:buNone/>
            </a:pPr>
            <a:r>
              <a:rPr lang="ru-RU" sz="2700" i="1" dirty="0" smtClean="0">
                <a:solidFill>
                  <a:srgbClr val="002060"/>
                </a:solidFill>
                <a:latin typeface="Times New Roman" pitchFamily="18" charset="0"/>
                <a:cs typeface="Times New Roman" pitchFamily="18" charset="0"/>
              </a:rPr>
              <a:t>Есть огромная семья: </a:t>
            </a:r>
          </a:p>
          <a:p>
            <a:pPr algn="ctr">
              <a:spcBef>
                <a:spcPts val="0"/>
              </a:spcBef>
              <a:buNone/>
            </a:pPr>
            <a:r>
              <a:rPr lang="ru-RU" sz="2700" i="1" dirty="0" smtClean="0">
                <a:solidFill>
                  <a:srgbClr val="002060"/>
                </a:solidFill>
                <a:latin typeface="Times New Roman" pitchFamily="18" charset="0"/>
                <a:cs typeface="Times New Roman" pitchFamily="18" charset="0"/>
              </a:rPr>
              <a:t>И тропинка, и лесок, </a:t>
            </a:r>
          </a:p>
          <a:p>
            <a:pPr algn="ctr">
              <a:spcBef>
                <a:spcPts val="0"/>
              </a:spcBef>
              <a:buNone/>
            </a:pPr>
            <a:r>
              <a:rPr lang="ru-RU" sz="2700" i="1" dirty="0" smtClean="0">
                <a:solidFill>
                  <a:srgbClr val="002060"/>
                </a:solidFill>
                <a:latin typeface="Times New Roman" pitchFamily="18" charset="0"/>
                <a:cs typeface="Times New Roman" pitchFamily="18" charset="0"/>
              </a:rPr>
              <a:t>В поле каждый колосок, </a:t>
            </a:r>
          </a:p>
          <a:p>
            <a:pPr algn="ctr">
              <a:spcBef>
                <a:spcPts val="0"/>
              </a:spcBef>
              <a:buNone/>
            </a:pPr>
            <a:r>
              <a:rPr lang="ru-RU" sz="2700" i="1" dirty="0" smtClean="0">
                <a:solidFill>
                  <a:srgbClr val="002060"/>
                </a:solidFill>
                <a:latin typeface="Times New Roman" pitchFamily="18" charset="0"/>
                <a:cs typeface="Times New Roman" pitchFamily="18" charset="0"/>
              </a:rPr>
              <a:t>Речка, небо голубое. </a:t>
            </a:r>
          </a:p>
          <a:p>
            <a:pPr algn="ctr">
              <a:spcBef>
                <a:spcPts val="0"/>
              </a:spcBef>
              <a:buNone/>
            </a:pPr>
            <a:r>
              <a:rPr lang="ru-RU" sz="2700" i="1" dirty="0" smtClean="0">
                <a:solidFill>
                  <a:srgbClr val="002060"/>
                </a:solidFill>
                <a:latin typeface="Times New Roman" pitchFamily="18" charset="0"/>
                <a:cs typeface="Times New Roman" pitchFamily="18" charset="0"/>
              </a:rPr>
              <a:t>Это все мое родное. </a:t>
            </a:r>
          </a:p>
          <a:p>
            <a:pPr algn="ctr">
              <a:spcBef>
                <a:spcPts val="0"/>
              </a:spcBef>
              <a:buNone/>
            </a:pPr>
            <a:r>
              <a:rPr lang="ru-RU" sz="2700" i="1" dirty="0" smtClean="0">
                <a:solidFill>
                  <a:srgbClr val="002060"/>
                </a:solidFill>
                <a:latin typeface="Times New Roman" pitchFamily="18" charset="0"/>
                <a:cs typeface="Times New Roman" pitchFamily="18" charset="0"/>
              </a:rPr>
              <a:t>Слышишь песенку ручья – </a:t>
            </a:r>
          </a:p>
          <a:p>
            <a:pPr algn="ctr">
              <a:spcBef>
                <a:spcPts val="0"/>
              </a:spcBef>
              <a:buNone/>
            </a:pPr>
            <a:r>
              <a:rPr lang="ru-RU" sz="2700" i="1" dirty="0" smtClean="0">
                <a:solidFill>
                  <a:srgbClr val="002060"/>
                </a:solidFill>
                <a:latin typeface="Times New Roman" pitchFamily="18" charset="0"/>
                <a:cs typeface="Times New Roman" pitchFamily="18" charset="0"/>
              </a:rPr>
              <a:t>Это Родина моя. </a:t>
            </a:r>
          </a:p>
          <a:p>
            <a:pPr algn="ctr">
              <a:spcBef>
                <a:spcPts val="0"/>
              </a:spcBef>
              <a:buNone/>
            </a:pPr>
            <a:r>
              <a:rPr lang="ru-RU" sz="2700" i="1" dirty="0" smtClean="0">
                <a:solidFill>
                  <a:srgbClr val="002060"/>
                </a:solidFill>
                <a:latin typeface="Times New Roman" pitchFamily="18" charset="0"/>
                <a:cs typeface="Times New Roman" pitchFamily="18" charset="0"/>
              </a:rPr>
              <a:t>Детский сад, мои друзья – </a:t>
            </a:r>
          </a:p>
          <a:p>
            <a:pPr algn="ctr">
              <a:spcBef>
                <a:spcPts val="0"/>
              </a:spcBef>
              <a:buNone/>
            </a:pPr>
            <a:r>
              <a:rPr lang="ru-RU" sz="2700" i="1" dirty="0" smtClean="0">
                <a:solidFill>
                  <a:srgbClr val="002060"/>
                </a:solidFill>
                <a:latin typeface="Times New Roman" pitchFamily="18" charset="0"/>
                <a:cs typeface="Times New Roman" pitchFamily="18" charset="0"/>
              </a:rPr>
              <a:t>Это Родина моя. </a:t>
            </a:r>
          </a:p>
          <a:p>
            <a:pPr algn="ctr">
              <a:spcBef>
                <a:spcPts val="0"/>
              </a:spcBef>
              <a:buNone/>
            </a:pPr>
            <a:r>
              <a:rPr lang="ru-RU" sz="2700" i="1" dirty="0" smtClean="0">
                <a:solidFill>
                  <a:srgbClr val="002060"/>
                </a:solidFill>
                <a:latin typeface="Times New Roman" pitchFamily="18" charset="0"/>
                <a:cs typeface="Times New Roman" pitchFamily="18" charset="0"/>
              </a:rPr>
              <a:t>Всех люблю на свете я. </a:t>
            </a:r>
          </a:p>
          <a:p>
            <a:pPr algn="ctr">
              <a:spcBef>
                <a:spcPts val="0"/>
              </a:spcBef>
              <a:buNone/>
            </a:pPr>
            <a:r>
              <a:rPr lang="ru-RU" sz="2700" i="1" dirty="0" smtClean="0">
                <a:solidFill>
                  <a:srgbClr val="002060"/>
                </a:solidFill>
                <a:latin typeface="Times New Roman" pitchFamily="18" charset="0"/>
                <a:cs typeface="Times New Roman" pitchFamily="18" charset="0"/>
              </a:rPr>
              <a:t>Это – Родина моя! </a:t>
            </a:r>
          </a:p>
          <a:p>
            <a:pPr algn="ctr">
              <a:spcBef>
                <a:spcPts val="0"/>
              </a:spcBef>
              <a:buNone/>
            </a:pPr>
            <a:r>
              <a:rPr lang="ru-RU" sz="2700" dirty="0" smtClean="0">
                <a:solidFill>
                  <a:srgbClr val="002060"/>
                </a:solidFill>
                <a:latin typeface="Times New Roman" pitchFamily="18" charset="0"/>
                <a:cs typeface="Times New Roman" pitchFamily="18" charset="0"/>
              </a:rPr>
              <a:t>- А что же такое Родина? (ответы детей).</a:t>
            </a:r>
            <a:endParaRPr lang="ru-RU" sz="2700" dirty="0">
              <a:solidFill>
                <a:srgbClr val="002060"/>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12700" y="0"/>
            <a:ext cx="9156700" cy="6889750"/>
          </a:xfrm>
          <a:prstGeom prst="rect">
            <a:avLst/>
          </a:prstGeom>
          <a:noFill/>
        </p:spPr>
      </p:pic>
      <p:pic>
        <p:nvPicPr>
          <p:cNvPr id="6" name="Рисунок 5" descr="http://img0.liveinternet.ru/images/attach/c/1/58/571/58571804_b3ed9ff74b.jpg"/>
          <p:cNvPicPr/>
          <p:nvPr/>
        </p:nvPicPr>
        <p:blipFill>
          <a:blip r:embed="rId3" cstate="email"/>
          <a:srcRect/>
          <a:stretch>
            <a:fillRect/>
          </a:stretch>
        </p:blipFill>
        <p:spPr bwMode="auto">
          <a:xfrm>
            <a:off x="4857752" y="2071678"/>
            <a:ext cx="3071834" cy="3286148"/>
          </a:xfrm>
          <a:prstGeom prst="rect">
            <a:avLst/>
          </a:prstGeom>
          <a:noFill/>
          <a:ln w="9525">
            <a:noFill/>
            <a:miter lim="800000"/>
            <a:headEnd/>
            <a:tailEnd/>
          </a:ln>
        </p:spPr>
      </p:pic>
      <p:pic>
        <p:nvPicPr>
          <p:cNvPr id="1026" name="Picture 2"/>
          <p:cNvPicPr>
            <a:picLocks noChangeAspect="1" noChangeArrowheads="1"/>
          </p:cNvPicPr>
          <p:nvPr/>
        </p:nvPicPr>
        <p:blipFill>
          <a:blip r:embed="rId4"/>
          <a:srcRect/>
          <a:stretch>
            <a:fillRect/>
          </a:stretch>
        </p:blipFill>
        <p:spPr bwMode="auto">
          <a:xfrm>
            <a:off x="1071538" y="2030006"/>
            <a:ext cx="3071834" cy="3327820"/>
          </a:xfrm>
          <a:prstGeom prst="rect">
            <a:avLst/>
          </a:prstGeom>
          <a:noFill/>
          <a:ln w="9525">
            <a:noFill/>
            <a:miter lim="800000"/>
            <a:headEnd/>
            <a:tailEnd/>
          </a:ln>
          <a:effectLst/>
        </p:spPr>
      </p:pic>
      <p:sp>
        <p:nvSpPr>
          <p:cNvPr id="8" name="Заголовок 1"/>
          <p:cNvSpPr>
            <a:spLocks noGrp="1"/>
          </p:cNvSpPr>
          <p:nvPr>
            <p:ph type="title"/>
          </p:nvPr>
        </p:nvSpPr>
        <p:spPr>
          <a:xfrm>
            <a:off x="457200" y="571480"/>
            <a:ext cx="8363272" cy="1944216"/>
          </a:xfrm>
        </p:spPr>
        <p:txBody>
          <a:bodyPr>
            <a:normAutofit/>
          </a:bodyPr>
          <a:lstStyle/>
          <a:p>
            <a:r>
              <a:rPr lang="ru-RU" sz="4000" b="1" dirty="0" smtClean="0">
                <a:solidFill>
                  <a:srgbClr val="002060"/>
                </a:solidFill>
                <a:latin typeface="Times New Roman" pitchFamily="18" charset="0"/>
                <a:cs typeface="Times New Roman" pitchFamily="18" charset="0"/>
              </a:rPr>
              <a:t>Символика России</a:t>
            </a:r>
            <a:endParaRPr lang="ru-RU" sz="4000" b="1" dirty="0">
              <a:solidFill>
                <a:srgbClr val="002060"/>
              </a:solidFill>
              <a:latin typeface="Times New Roman" pitchFamily="18" charset="0"/>
              <a:cs typeface="Times New Roman" pitchFamily="18" charset="0"/>
            </a:endParaRPr>
          </a:p>
        </p:txBody>
      </p:sp>
      <p:sp>
        <p:nvSpPr>
          <p:cNvPr id="10" name="Прямоугольник 9"/>
          <p:cNvSpPr/>
          <p:nvPr/>
        </p:nvSpPr>
        <p:spPr>
          <a:xfrm>
            <a:off x="714348" y="5429264"/>
            <a:ext cx="8072494" cy="1200329"/>
          </a:xfrm>
          <a:prstGeom prst="rect">
            <a:avLst/>
          </a:prstGeom>
        </p:spPr>
        <p:txBody>
          <a:bodyPr wrap="square">
            <a:spAutoFit/>
          </a:bodyPr>
          <a:lstStyle/>
          <a:p>
            <a:r>
              <a:rPr lang="ru-RU" sz="3600" dirty="0" smtClean="0"/>
              <a:t>Наша страна - Россия, а мы живущие в России- россияне.</a:t>
            </a:r>
            <a:endParaRPr lang="ru-RU" sz="3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12700" y="-31750"/>
            <a:ext cx="9156700" cy="6889750"/>
          </a:xfrm>
          <a:prstGeom prst="rect">
            <a:avLst/>
          </a:prstGeom>
          <a:noFill/>
        </p:spPr>
      </p:pic>
      <p:sp>
        <p:nvSpPr>
          <p:cNvPr id="10" name="Содержимое 2"/>
          <p:cNvSpPr>
            <a:spLocks noGrp="1"/>
          </p:cNvSpPr>
          <p:nvPr>
            <p:ph idx="1"/>
          </p:nvPr>
        </p:nvSpPr>
        <p:spPr>
          <a:xfrm>
            <a:off x="571472" y="1428736"/>
            <a:ext cx="8352928" cy="2036174"/>
          </a:xfrm>
        </p:spPr>
        <p:txBody>
          <a:bodyPr>
            <a:normAutofit/>
          </a:bodyPr>
          <a:lstStyle/>
          <a:p>
            <a:pPr algn="ctr">
              <a:spcBef>
                <a:spcPts val="0"/>
              </a:spcBef>
              <a:buNone/>
            </a:pPr>
            <a:r>
              <a:rPr lang="ru-RU" sz="3600" dirty="0" smtClean="0">
                <a:solidFill>
                  <a:srgbClr val="002060"/>
                </a:solidFill>
                <a:latin typeface="Times New Roman" pitchFamily="18" charset="0"/>
                <a:cs typeface="Times New Roman" pitchFamily="18" charset="0"/>
              </a:rPr>
              <a:t>В нашей стране очень много городов, а мы с вами живем в … (Ярославле).</a:t>
            </a:r>
            <a:endParaRPr lang="ru-RU" sz="3600" dirty="0">
              <a:solidFill>
                <a:srgbClr val="002060"/>
              </a:solidFill>
              <a:latin typeface="Times New Roman" pitchFamily="18" charset="0"/>
              <a:cs typeface="Times New Roman" pitchFamily="18" charset="0"/>
            </a:endParaRPr>
          </a:p>
        </p:txBody>
      </p:sp>
      <p:pic>
        <p:nvPicPr>
          <p:cNvPr id="11" name="Рисунок 10"/>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928662" y="2857496"/>
            <a:ext cx="4184424" cy="3124370"/>
          </a:xfrm>
          <a:prstGeom prst="rect">
            <a:avLst/>
          </a:prstGeom>
        </p:spPr>
      </p:pic>
      <p:pic>
        <p:nvPicPr>
          <p:cNvPr id="12" name="Picture 5" descr="Ярослав Мудрый"/>
          <p:cNvPicPr>
            <a:picLocks noChangeAspect="1" noChangeArrowheads="1"/>
          </p:cNvPicPr>
          <p:nvPr/>
        </p:nvPicPr>
        <p:blipFill>
          <a:blip r:embed="rId4" cstate="email">
            <a:lum bright="12000"/>
          </a:blip>
          <a:srcRect l="29601" r="26175"/>
          <a:stretch>
            <a:fillRect/>
          </a:stretch>
        </p:blipFill>
        <p:spPr bwMode="auto">
          <a:xfrm>
            <a:off x="5715008" y="2786058"/>
            <a:ext cx="2071702" cy="3475869"/>
          </a:xfrm>
          <a:prstGeom prst="rect">
            <a:avLst/>
          </a:prstGeom>
          <a:noFill/>
          <a:ln w="19050">
            <a:solidFill>
              <a:schemeClr val="accent2"/>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fltVal val="0"/>
                                          </p:val>
                                        </p:tav>
                                        <p:tav tm="100000">
                                          <p:val>
                                            <p:strVal val="#ppt_w"/>
                                          </p:val>
                                        </p:tav>
                                      </p:tavLst>
                                    </p:anim>
                                    <p:anim calcmode="lin" valueType="num">
                                      <p:cBhvr>
                                        <p:cTn id="8" dur="2000" fill="hold"/>
                                        <p:tgtEl>
                                          <p:spTgt spid="12"/>
                                        </p:tgtEl>
                                        <p:attrNameLst>
                                          <p:attrName>ppt_h</p:attrName>
                                        </p:attrNameLst>
                                      </p:cBhvr>
                                      <p:tavLst>
                                        <p:tav tm="0">
                                          <p:val>
                                            <p:fltVal val="0"/>
                                          </p:val>
                                        </p:tav>
                                        <p:tav tm="100000">
                                          <p:val>
                                            <p:strVal val="#ppt_h"/>
                                          </p:val>
                                        </p:tav>
                                      </p:tavLst>
                                    </p:anim>
                                    <p:animEffect transition="in" filter="fade">
                                      <p:cBhvr>
                                        <p:cTn id="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3" name="Содержимое 2"/>
          <p:cNvSpPr>
            <a:spLocks noGrp="1"/>
          </p:cNvSpPr>
          <p:nvPr>
            <p:ph idx="1"/>
          </p:nvPr>
        </p:nvSpPr>
        <p:spPr>
          <a:xfrm>
            <a:off x="428596" y="1285860"/>
            <a:ext cx="8352928" cy="2036174"/>
          </a:xfrm>
        </p:spPr>
        <p:txBody>
          <a:bodyPr>
            <a:normAutofit fontScale="92500"/>
          </a:bodyPr>
          <a:lstStyle/>
          <a:p>
            <a:pPr algn="ctr">
              <a:spcBef>
                <a:spcPts val="0"/>
              </a:spcBef>
              <a:buNone/>
            </a:pPr>
            <a:r>
              <a:rPr lang="ru-RU" sz="3600" dirty="0" smtClean="0">
                <a:solidFill>
                  <a:srgbClr val="002060"/>
                </a:solidFill>
                <a:latin typeface="Times New Roman" pitchFamily="18" charset="0"/>
                <a:cs typeface="Times New Roman" pitchFamily="18" charset="0"/>
              </a:rPr>
              <a:t>Россия - необъятная страна. По территории- Россия занимает первое место в мире.</a:t>
            </a:r>
          </a:p>
          <a:p>
            <a:pPr algn="ctr">
              <a:spcBef>
                <a:spcPts val="0"/>
              </a:spcBef>
              <a:buNone/>
            </a:pPr>
            <a:r>
              <a:rPr lang="ru-RU" sz="3600" dirty="0" smtClean="0">
                <a:solidFill>
                  <a:srgbClr val="002060"/>
                </a:solidFill>
                <a:latin typeface="Times New Roman" pitchFamily="18" charset="0"/>
                <a:cs typeface="Times New Roman" pitchFamily="18" charset="0"/>
              </a:rPr>
              <a:t>В ней много лесов, полей и рек. </a:t>
            </a:r>
            <a:endParaRPr lang="ru-RU" sz="3600" dirty="0">
              <a:solidFill>
                <a:srgbClr val="002060"/>
              </a:solidFill>
              <a:latin typeface="Times New Roman" pitchFamily="18" charset="0"/>
              <a:cs typeface="Times New Roman" pitchFamily="18" charset="0"/>
            </a:endParaRPr>
          </a:p>
        </p:txBody>
      </p:sp>
      <p:pic>
        <p:nvPicPr>
          <p:cNvPr id="5" name="Рисунок 4" descr="http://ppt4web.ru/images/50/2787/640/img2.jpg"/>
          <p:cNvPicPr/>
          <p:nvPr/>
        </p:nvPicPr>
        <p:blipFill>
          <a:blip r:embed="rId3" cstate="email"/>
          <a:srcRect/>
          <a:stretch>
            <a:fillRect/>
          </a:stretch>
        </p:blipFill>
        <p:spPr bwMode="auto">
          <a:xfrm>
            <a:off x="2428860" y="3000372"/>
            <a:ext cx="4601440" cy="34532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3" name="Содержимое 2"/>
          <p:cNvSpPr>
            <a:spLocks noGrp="1"/>
          </p:cNvSpPr>
          <p:nvPr>
            <p:ph idx="1"/>
          </p:nvPr>
        </p:nvSpPr>
        <p:spPr>
          <a:xfrm>
            <a:off x="428596" y="1214422"/>
            <a:ext cx="8352928" cy="4536504"/>
          </a:xfrm>
        </p:spPr>
        <p:txBody>
          <a:bodyPr>
            <a:noAutofit/>
          </a:bodyPr>
          <a:lstStyle/>
          <a:p>
            <a:pPr algn="ctr">
              <a:spcBef>
                <a:spcPts val="0"/>
              </a:spcBef>
              <a:buNone/>
            </a:pPr>
            <a:r>
              <a:rPr lang="ru-RU" sz="2600" i="1" dirty="0" smtClean="0">
                <a:solidFill>
                  <a:srgbClr val="002060"/>
                </a:solidFill>
                <a:latin typeface="Times New Roman" pitchFamily="18" charset="0"/>
                <a:cs typeface="Times New Roman" pitchFamily="18" charset="0"/>
              </a:rPr>
              <a:t>Если долго-долго-долго</a:t>
            </a:r>
          </a:p>
          <a:p>
            <a:pPr algn="ctr">
              <a:spcBef>
                <a:spcPts val="0"/>
              </a:spcBef>
              <a:buNone/>
            </a:pPr>
            <a:r>
              <a:rPr lang="ru-RU" sz="2600" i="1" dirty="0" smtClean="0">
                <a:solidFill>
                  <a:srgbClr val="002060"/>
                </a:solidFill>
                <a:latin typeface="Times New Roman" pitchFamily="18" charset="0"/>
                <a:cs typeface="Times New Roman" pitchFamily="18" charset="0"/>
              </a:rPr>
              <a:t>В самолете нам лететь,</a:t>
            </a:r>
          </a:p>
          <a:p>
            <a:pPr algn="ctr">
              <a:spcBef>
                <a:spcPts val="0"/>
              </a:spcBef>
              <a:buNone/>
            </a:pPr>
            <a:r>
              <a:rPr lang="ru-RU" sz="2600" i="1" dirty="0" smtClean="0">
                <a:solidFill>
                  <a:srgbClr val="002060"/>
                </a:solidFill>
                <a:latin typeface="Times New Roman" pitchFamily="18" charset="0"/>
                <a:cs typeface="Times New Roman" pitchFamily="18" charset="0"/>
              </a:rPr>
              <a:t>Если долго-долго-долго</a:t>
            </a:r>
          </a:p>
          <a:p>
            <a:pPr algn="ctr">
              <a:spcBef>
                <a:spcPts val="0"/>
              </a:spcBef>
              <a:buNone/>
            </a:pPr>
            <a:r>
              <a:rPr lang="ru-RU" sz="2600" i="1" dirty="0" smtClean="0">
                <a:solidFill>
                  <a:srgbClr val="002060"/>
                </a:solidFill>
                <a:latin typeface="Times New Roman" pitchFamily="18" charset="0"/>
                <a:cs typeface="Times New Roman" pitchFamily="18" charset="0"/>
              </a:rPr>
              <a:t>На Россию нам смотреть,</a:t>
            </a:r>
          </a:p>
          <a:p>
            <a:pPr algn="ctr">
              <a:spcBef>
                <a:spcPts val="0"/>
              </a:spcBef>
              <a:buNone/>
            </a:pPr>
            <a:r>
              <a:rPr lang="ru-RU" sz="2600" i="1" dirty="0" smtClean="0">
                <a:solidFill>
                  <a:srgbClr val="002060"/>
                </a:solidFill>
                <a:latin typeface="Times New Roman" pitchFamily="18" charset="0"/>
                <a:cs typeface="Times New Roman" pitchFamily="18" charset="0"/>
              </a:rPr>
              <a:t>То увидим мы тогда</a:t>
            </a:r>
          </a:p>
          <a:p>
            <a:pPr algn="ctr">
              <a:spcBef>
                <a:spcPts val="0"/>
              </a:spcBef>
              <a:buNone/>
            </a:pPr>
            <a:r>
              <a:rPr lang="ru-RU" sz="2600" i="1" dirty="0" smtClean="0">
                <a:solidFill>
                  <a:srgbClr val="002060"/>
                </a:solidFill>
                <a:latin typeface="Times New Roman" pitchFamily="18" charset="0"/>
                <a:cs typeface="Times New Roman" pitchFamily="18" charset="0"/>
              </a:rPr>
              <a:t>И леса, и города,</a:t>
            </a:r>
          </a:p>
          <a:p>
            <a:pPr algn="ctr">
              <a:spcBef>
                <a:spcPts val="0"/>
              </a:spcBef>
              <a:buNone/>
            </a:pPr>
            <a:r>
              <a:rPr lang="ru-RU" sz="2600" i="1" dirty="0" smtClean="0">
                <a:solidFill>
                  <a:srgbClr val="002060"/>
                </a:solidFill>
                <a:latin typeface="Times New Roman" pitchFamily="18" charset="0"/>
                <a:cs typeface="Times New Roman" pitchFamily="18" charset="0"/>
              </a:rPr>
              <a:t>Океанские просторы,</a:t>
            </a:r>
          </a:p>
          <a:p>
            <a:pPr algn="ctr">
              <a:spcBef>
                <a:spcPts val="0"/>
              </a:spcBef>
              <a:buNone/>
            </a:pPr>
            <a:r>
              <a:rPr lang="ru-RU" sz="2600" i="1" dirty="0" smtClean="0">
                <a:solidFill>
                  <a:srgbClr val="002060"/>
                </a:solidFill>
                <a:latin typeface="Times New Roman" pitchFamily="18" charset="0"/>
                <a:cs typeface="Times New Roman" pitchFamily="18" charset="0"/>
              </a:rPr>
              <a:t>Ленты рек, озера, горы…</a:t>
            </a:r>
          </a:p>
          <a:p>
            <a:pPr algn="ctr">
              <a:spcBef>
                <a:spcPts val="0"/>
              </a:spcBef>
              <a:buNone/>
            </a:pPr>
            <a:r>
              <a:rPr lang="ru-RU" sz="2600" i="1" dirty="0" smtClean="0">
                <a:solidFill>
                  <a:srgbClr val="002060"/>
                </a:solidFill>
                <a:latin typeface="Times New Roman" pitchFamily="18" charset="0"/>
                <a:cs typeface="Times New Roman" pitchFamily="18" charset="0"/>
              </a:rPr>
              <a:t>Мы увидим даль без края,</a:t>
            </a:r>
          </a:p>
          <a:p>
            <a:pPr algn="ctr">
              <a:spcBef>
                <a:spcPts val="0"/>
              </a:spcBef>
              <a:buNone/>
            </a:pPr>
            <a:r>
              <a:rPr lang="ru-RU" sz="2600" i="1" dirty="0" smtClean="0">
                <a:solidFill>
                  <a:srgbClr val="002060"/>
                </a:solidFill>
                <a:latin typeface="Times New Roman" pitchFamily="18" charset="0"/>
                <a:cs typeface="Times New Roman" pitchFamily="18" charset="0"/>
              </a:rPr>
              <a:t>Тундру, где звенит весна,</a:t>
            </a:r>
          </a:p>
          <a:p>
            <a:pPr algn="ctr">
              <a:spcBef>
                <a:spcPts val="0"/>
              </a:spcBef>
              <a:buNone/>
            </a:pPr>
            <a:r>
              <a:rPr lang="ru-RU" sz="2600" i="1" dirty="0" smtClean="0">
                <a:solidFill>
                  <a:srgbClr val="002060"/>
                </a:solidFill>
                <a:latin typeface="Times New Roman" pitchFamily="18" charset="0"/>
                <a:cs typeface="Times New Roman" pitchFamily="18" charset="0"/>
              </a:rPr>
              <a:t>И поймем тогда, какая</a:t>
            </a:r>
          </a:p>
          <a:p>
            <a:pPr algn="ctr">
              <a:spcBef>
                <a:spcPts val="0"/>
              </a:spcBef>
              <a:buNone/>
            </a:pPr>
            <a:r>
              <a:rPr lang="ru-RU" sz="2600" i="1" dirty="0" smtClean="0">
                <a:solidFill>
                  <a:srgbClr val="002060"/>
                </a:solidFill>
                <a:latin typeface="Times New Roman" pitchFamily="18" charset="0"/>
                <a:cs typeface="Times New Roman" pitchFamily="18" charset="0"/>
              </a:rPr>
              <a:t>Наша Родина большая,</a:t>
            </a:r>
          </a:p>
          <a:p>
            <a:pPr algn="ctr">
              <a:spcBef>
                <a:spcPts val="0"/>
              </a:spcBef>
              <a:buNone/>
            </a:pPr>
            <a:r>
              <a:rPr lang="ru-RU" sz="2600" i="1" dirty="0" smtClean="0">
                <a:solidFill>
                  <a:srgbClr val="002060"/>
                </a:solidFill>
                <a:latin typeface="Times New Roman" pitchFamily="18" charset="0"/>
                <a:cs typeface="Times New Roman" pitchFamily="18" charset="0"/>
              </a:rPr>
              <a:t>                  Необъятная страна. </a:t>
            </a:r>
            <a:r>
              <a:rPr lang="ru-RU" sz="2700" i="1" dirty="0" smtClean="0">
                <a:solidFill>
                  <a:srgbClr val="002060"/>
                </a:solidFill>
                <a:latin typeface="Times New Roman" pitchFamily="18" charset="0"/>
                <a:cs typeface="Times New Roman" pitchFamily="18" charset="0"/>
              </a:rPr>
              <a:t>	    </a:t>
            </a:r>
            <a:r>
              <a:rPr lang="ru-RU" sz="2000" dirty="0" smtClean="0">
                <a:solidFill>
                  <a:srgbClr val="002060"/>
                </a:solidFill>
                <a:latin typeface="Times New Roman" pitchFamily="18" charset="0"/>
                <a:cs typeface="Times New Roman" pitchFamily="18" charset="0"/>
              </a:rPr>
              <a:t>В. Степанов</a:t>
            </a:r>
            <a:endParaRPr lang="ru-RU" sz="2000" dirty="0">
              <a:solidFill>
                <a:srgbClr val="00206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Desktop\рамка 12 июня.png"/>
          <p:cNvPicPr>
            <a:picLocks noChangeAspect="1" noChangeArrowheads="1"/>
          </p:cNvPicPr>
          <p:nvPr/>
        </p:nvPicPr>
        <p:blipFill>
          <a:blip r:embed="rId2" cstate="email"/>
          <a:srcRect/>
          <a:stretch>
            <a:fillRect/>
          </a:stretch>
        </p:blipFill>
        <p:spPr bwMode="auto">
          <a:xfrm>
            <a:off x="-6350" y="-15875"/>
            <a:ext cx="9156700" cy="6889750"/>
          </a:xfrm>
          <a:prstGeom prst="rect">
            <a:avLst/>
          </a:prstGeom>
          <a:noFill/>
        </p:spPr>
      </p:pic>
      <p:sp>
        <p:nvSpPr>
          <p:cNvPr id="2" name="Заголовок 1"/>
          <p:cNvSpPr>
            <a:spLocks noGrp="1"/>
          </p:cNvSpPr>
          <p:nvPr>
            <p:ph type="title"/>
          </p:nvPr>
        </p:nvSpPr>
        <p:spPr>
          <a:xfrm>
            <a:off x="457200" y="4725144"/>
            <a:ext cx="8219256" cy="1800200"/>
          </a:xfrm>
        </p:spPr>
        <p:txBody>
          <a:bodyPr>
            <a:noAutofit/>
          </a:bodyPr>
          <a:lstStyle/>
          <a:p>
            <a:pPr algn="just"/>
            <a:r>
              <a:rPr lang="ru-RU" sz="3200" dirty="0" smtClean="0">
                <a:solidFill>
                  <a:srgbClr val="002060"/>
                </a:solidFill>
                <a:latin typeface="Times New Roman" pitchFamily="18" charset="0"/>
                <a:cs typeface="Times New Roman" pitchFamily="18" charset="0"/>
              </a:rPr>
              <a:t>Что это? (лес). Как вы догадались, что это лес? Названия каких деревьев вы знаете? Кто из вас был в лесу? Расскажите, что вы там делали?</a:t>
            </a:r>
            <a:endParaRPr lang="ru-RU" sz="3200" dirty="0">
              <a:solidFill>
                <a:srgbClr val="002060"/>
              </a:solidFill>
              <a:latin typeface="Times New Roman" pitchFamily="18" charset="0"/>
              <a:cs typeface="Times New Roman" pitchFamily="18" charset="0"/>
            </a:endParaRPr>
          </a:p>
        </p:txBody>
      </p:sp>
      <p:pic>
        <p:nvPicPr>
          <p:cNvPr id="3074" name="Picture 2" descr="C:\Users\l\Desktop\лес.jpg"/>
          <p:cNvPicPr>
            <a:picLocks noGrp="1" noChangeAspect="1" noChangeArrowheads="1"/>
          </p:cNvPicPr>
          <p:nvPr>
            <p:ph idx="1"/>
          </p:nvPr>
        </p:nvPicPr>
        <p:blipFill>
          <a:blip r:embed="rId3" cstate="email"/>
          <a:srcRect/>
          <a:stretch>
            <a:fillRect/>
          </a:stretch>
        </p:blipFill>
        <p:spPr bwMode="auto">
          <a:xfrm>
            <a:off x="467544" y="0"/>
            <a:ext cx="8280920" cy="4509120"/>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523</Words>
  <Application>Microsoft Office PowerPoint</Application>
  <PresentationFormat>Экран (4:3)</PresentationFormat>
  <Paragraphs>48</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Россия – Родина моя</vt:lpstr>
      <vt:lpstr>Цель:</vt:lpstr>
      <vt:lpstr>Организационный момент</vt:lpstr>
      <vt:lpstr>Слайд 4</vt:lpstr>
      <vt:lpstr>Символика России</vt:lpstr>
      <vt:lpstr>Слайд 6</vt:lpstr>
      <vt:lpstr>Слайд 7</vt:lpstr>
      <vt:lpstr>Слайд 8</vt:lpstr>
      <vt:lpstr>Что это? (лес). Как вы догадались, что это лес? Названия каких деревьев вы знаете? Кто из вас был в лесу? Расскажите, что вы там делали?</vt:lpstr>
      <vt:lpstr>Что вы видите? (река) Посмотрите какая она длинная, даже не видно конца. А как красиво по берегам реки! Кто из вас был на реке? Расскажите, что вы там делали.</vt:lpstr>
      <vt:lpstr>Что вы видите на картинке? (море). Посмотрите, какое оно красивое. Какого цвета вола в море? (синяя, зеленая). Оно такое огромное, что даже не видно берегов. Кто из вас бы на море? Расскажите, какое оно.</vt:lpstr>
      <vt:lpstr>Слайд 12</vt:lpstr>
      <vt:lpstr>Как вы думаете, что это? (поле). На что похоже поле? Верно, оно похоже на море, только золотистое. Когда дует ветер, то по полю проходят волны, совсем как на море.  Поле, как и море, огромное. У моря не видно другого берега, а у поля не видно другого края. Поэтому часто говорят, что поле – бескрайнее. Полей в нашей стране много. Люди выращивают рожь, пшеницу, из которых потом делают муку и пекут хлеб.</vt:lpstr>
      <vt:lpstr>Как вы думаете, а это что за красота? Да, это горы! Какие они? Посмотрите, какие они, что вы можете о них сказать? А что лежит на вершинах гор?</vt:lpstr>
      <vt:lpstr>Посмотрите, как красивы и лес, и река, и море, и горы, и поля. Все это наша с вами страна. Как она называется? (Россия) Россия очень большая, богатая и красивая страна.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для детей средней группы на тему:  Я люблю тебя, Россия!</dc:title>
  <dc:creator>l</dc:creator>
  <cp:lastModifiedBy>настя</cp:lastModifiedBy>
  <cp:revision>30</cp:revision>
  <dcterms:created xsi:type="dcterms:W3CDTF">2019-07-11T09:43:36Z</dcterms:created>
  <dcterms:modified xsi:type="dcterms:W3CDTF">2022-02-21T05:48:50Z</dcterms:modified>
</cp:coreProperties>
</file>