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DFE3"/>
          </a:solidFill>
        </a:fill>
      </a:tcStyle>
    </a:wholeTbl>
    <a:band2H>
      <a:tcTxStyle b="def" i="def"/>
      <a:tcStyle>
        <a:tcBdr/>
        <a:fill>
          <a:solidFill>
            <a:srgbClr val="EAF0F2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9" name="Shape 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bg>
      <p:bgPr>
        <a:gradFill flip="none" rotWithShape="1">
          <a:gsLst>
            <a:gs pos="0">
              <a:srgbClr val="7D7D7D"/>
            </a:gs>
            <a:gs pos="69999">
              <a:srgbClr val="2D2D2D"/>
            </a:gs>
            <a:gs pos="100000">
              <a:srgbClr val="242424"/>
            </a:gs>
          </a:gsLst>
          <a:lin ang="216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Фигура"/>
          <p:cNvSpPr/>
          <p:nvPr/>
        </p:nvSpPr>
        <p:spPr>
          <a:xfrm>
            <a:off x="0" y="4751387"/>
            <a:ext cx="9144000" cy="2112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7299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12075" y="19571"/>
                  <a:pt x="8438" y="18598"/>
                  <a:pt x="0" y="17299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 w="12700">
            <a:miter lim="400000"/>
          </a:ln>
          <a:effectLst>
            <a:outerShdw sx="100000" sy="100000" kx="0" ky="0" algn="b" rotWithShape="0" blurRad="50800" dist="44450" dir="16200000">
              <a:srgbClr val="000000">
                <a:alpha val="34999"/>
              </a:srgbClr>
            </a:outerShdw>
          </a:effectLst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" name="Фигура"/>
          <p:cNvSpPr/>
          <p:nvPr/>
        </p:nvSpPr>
        <p:spPr>
          <a:xfrm>
            <a:off x="6105525" y="0"/>
            <a:ext cx="3038475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5"/>
                </a:moveTo>
                <a:lnTo>
                  <a:pt x="21600" y="21600"/>
                </a:lnTo>
                <a:lnTo>
                  <a:pt x="2302" y="21590"/>
                </a:lnTo>
                <a:cubicBezTo>
                  <a:pt x="14535" y="17833"/>
                  <a:pt x="18147" y="7933"/>
                  <a:pt x="0" y="0"/>
                </a:cubicBezTo>
                <a:lnTo>
                  <a:pt x="21600" y="45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 w="12700">
            <a:miter lim="400000"/>
          </a:ln>
          <a:effectLst>
            <a:outerShdw sx="100000" sy="100000" kx="0" ky="0" algn="b" rotWithShape="0" blurRad="50800" dist="50800" dir="10799999">
              <a:srgbClr val="000000">
                <a:alpha val="44999"/>
              </a:srgbClr>
            </a:outerShdw>
          </a:effectLst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" name="Текст заголовка"/>
          <p:cNvSpPr txBox="1"/>
          <p:nvPr>
            <p:ph type="title"/>
          </p:nvPr>
        </p:nvSpPr>
        <p:spPr>
          <a:xfrm>
            <a:off x="457200" y="274637"/>
            <a:ext cx="74676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23" name="Уровень текста 1…"/>
          <p:cNvSpPr txBox="1"/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bg>
      <p:bgPr>
        <a:gradFill flip="none" rotWithShape="1">
          <a:gsLst>
            <a:gs pos="0">
              <a:srgbClr val="7D7D7D"/>
            </a:gs>
            <a:gs pos="69999">
              <a:srgbClr val="2D2D2D"/>
            </a:gs>
            <a:gs pos="100000">
              <a:srgbClr val="242424"/>
            </a:gs>
          </a:gsLst>
          <a:lin ang="216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Фигура"/>
          <p:cNvSpPr/>
          <p:nvPr/>
        </p:nvSpPr>
        <p:spPr>
          <a:xfrm>
            <a:off x="0" y="4751387"/>
            <a:ext cx="9144000" cy="2112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7299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12075" y="19571"/>
                  <a:pt x="8438" y="18598"/>
                  <a:pt x="0" y="17299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 w="12700">
            <a:miter lim="400000"/>
          </a:ln>
          <a:effectLst>
            <a:outerShdw sx="100000" sy="100000" kx="0" ky="0" algn="b" rotWithShape="0" blurRad="50800" dist="44450" dir="16200000">
              <a:srgbClr val="000000">
                <a:alpha val="34999"/>
              </a:srgbClr>
            </a:outerShdw>
          </a:effectLst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2" name="Фигура"/>
          <p:cNvSpPr/>
          <p:nvPr/>
        </p:nvSpPr>
        <p:spPr>
          <a:xfrm>
            <a:off x="6105525" y="0"/>
            <a:ext cx="3038475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5"/>
                </a:moveTo>
                <a:lnTo>
                  <a:pt x="21600" y="21600"/>
                </a:lnTo>
                <a:lnTo>
                  <a:pt x="2302" y="21590"/>
                </a:lnTo>
                <a:cubicBezTo>
                  <a:pt x="14535" y="17833"/>
                  <a:pt x="18147" y="7933"/>
                  <a:pt x="0" y="0"/>
                </a:cubicBezTo>
                <a:lnTo>
                  <a:pt x="21600" y="45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 w="12700">
            <a:miter lim="400000"/>
          </a:ln>
          <a:effectLst>
            <a:outerShdw sx="100000" sy="100000" kx="0" ky="0" algn="b" rotWithShape="0" blurRad="50800" dist="50800" dir="10799999">
              <a:srgbClr val="000000">
                <a:alpha val="44999"/>
              </a:srgbClr>
            </a:outerShdw>
          </a:effectLst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3" name="Текст заголовка"/>
          <p:cNvSpPr txBox="1"/>
          <p:nvPr>
            <p:ph type="title"/>
          </p:nvPr>
        </p:nvSpPr>
        <p:spPr>
          <a:xfrm>
            <a:off x="457200" y="274637"/>
            <a:ext cx="74676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4" name="Уровень текста 1…"/>
          <p:cNvSpPr txBox="1"/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Текст заголовка"/>
          <p:cNvSpPr txBox="1"/>
          <p:nvPr>
            <p:ph type="title"/>
          </p:nvPr>
        </p:nvSpPr>
        <p:spPr>
          <a:xfrm>
            <a:off x="457200" y="274637"/>
            <a:ext cx="74676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43" name="Уровень текста 1…"/>
          <p:cNvSpPr txBox="1"/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Текст заголовка"/>
          <p:cNvSpPr txBox="1"/>
          <p:nvPr>
            <p:ph type="title"/>
          </p:nvPr>
        </p:nvSpPr>
        <p:spPr>
          <a:xfrm>
            <a:off x="457200" y="274637"/>
            <a:ext cx="74676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52" name="Уровень текста 1…"/>
          <p:cNvSpPr txBox="1"/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xfrm>
            <a:off x="8764612" y="6651017"/>
            <a:ext cx="153964" cy="135546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Текст заголовка"/>
          <p:cNvSpPr txBox="1"/>
          <p:nvPr>
            <p:ph type="title"/>
          </p:nvPr>
        </p:nvSpPr>
        <p:spPr>
          <a:xfrm>
            <a:off x="457200" y="274637"/>
            <a:ext cx="74676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61" name="Уровень текста 1…"/>
          <p:cNvSpPr txBox="1"/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3B3B3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Фигура"/>
          <p:cNvSpPr/>
          <p:nvPr/>
        </p:nvSpPr>
        <p:spPr>
          <a:xfrm>
            <a:off x="0" y="4751387"/>
            <a:ext cx="9144000" cy="2112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7299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ubicBezTo>
                  <a:pt x="12075" y="19571"/>
                  <a:pt x="8438" y="18598"/>
                  <a:pt x="0" y="17299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 w="12700">
            <a:miter lim="400000"/>
          </a:ln>
          <a:effectLst>
            <a:outerShdw sx="100000" sy="100000" kx="0" ky="0" algn="b" rotWithShape="0" blurRad="50800" dist="44450" dir="16200000">
              <a:srgbClr val="000000">
                <a:alpha val="34999"/>
              </a:srgbClr>
            </a:outerShdw>
          </a:effectLst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Фигура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57" h="21600" fill="norm" stroke="1" extrusionOk="0">
                <a:moveTo>
                  <a:pt x="19857" y="45"/>
                </a:moveTo>
                <a:lnTo>
                  <a:pt x="19857" y="21600"/>
                </a:lnTo>
                <a:lnTo>
                  <a:pt x="2116" y="21590"/>
                </a:lnTo>
                <a:cubicBezTo>
                  <a:pt x="13363" y="17833"/>
                  <a:pt x="21600" y="8652"/>
                  <a:pt x="0" y="0"/>
                </a:cubicBezTo>
                <a:lnTo>
                  <a:pt x="19857" y="45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 w="12700">
            <a:miter lim="400000"/>
          </a:ln>
          <a:effectLst>
            <a:outerShdw sx="100000" sy="100000" kx="0" ky="0" algn="b" rotWithShape="0" blurRad="50800" dist="50800" dir="10799999">
              <a:srgbClr val="000000">
                <a:alpha val="44999"/>
              </a:srgbClr>
            </a:outerShdw>
          </a:effectLst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Текст заголовка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Текст заголовка</a:t>
            </a:r>
          </a:p>
        </p:txBody>
      </p:sp>
      <p:sp>
        <p:nvSpPr>
          <p:cNvPr id="5" name="Уровень текста 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" name="Номер слайда"/>
          <p:cNvSpPr txBox="1"/>
          <p:nvPr>
            <p:ph type="sldNum" sz="quarter" idx="2"/>
          </p:nvPr>
        </p:nvSpPr>
        <p:spPr>
          <a:xfrm>
            <a:off x="8761437" y="6651017"/>
            <a:ext cx="153964" cy="13554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000">
                <a:solidFill>
                  <a:srgbClr val="9B9A9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solidFill>
            <a:srgbClr val="FFFFFF"/>
          </a:solidFill>
          <a:uFillTx/>
          <a:latin typeface="Franklin Gothic Book"/>
          <a:ea typeface="Franklin Gothic Book"/>
          <a:cs typeface="Franklin Gothic Book"/>
          <a:sym typeface="Franklin Gothic Book"/>
        </a:defRPr>
      </a:lvl9pPr>
    </p:titleStyle>
    <p:bodyStyle>
      <a:lvl1pPr marL="419100" marR="0" indent="-382587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80000"/>
        <a:buFontTx/>
        <a:buChar char="-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764320" marR="0" indent="-315057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90000"/>
        <a:buFontTx/>
        <a:buChar char="●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1068784" marR="0" indent="-31948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85000"/>
        <a:buFontTx/>
        <a:buChar char="○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1397793" marR="0" indent="-35480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90000"/>
        <a:buFontTx/>
        <a:buChar char="●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1610783" marR="0" indent="-30427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100000"/>
        <a:buFontTx/>
        <a:buChar char="-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2067983" marR="0" indent="-30427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100000"/>
        <a:buFont typeface="Wingdings 2"/>
        <a:buChar char="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2525183" marR="0" indent="-30427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100000"/>
        <a:buFont typeface="Wingdings 2"/>
        <a:buChar char="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2982383" marR="0" indent="-30427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100000"/>
        <a:buFont typeface="Wingdings 2"/>
        <a:buChar char="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3439583" marR="0" indent="-30427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1"/>
        </a:buClr>
        <a:buSzPct val="100000"/>
        <a:buFont typeface="Wingdings 2"/>
        <a:buChar char=""/>
        <a:tabLst/>
        <a:defRPr b="0" baseline="0" cap="none" i="0" spc="0" strike="noStrike" sz="3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Жизнь и творчество  Сергея Прокофьева"/>
          <p:cNvSpPr txBox="1"/>
          <p:nvPr>
            <p:ph type="title" idx="4294967295"/>
          </p:nvPr>
        </p:nvSpPr>
        <p:spPr>
          <a:xfrm>
            <a:off x="836612" y="-277934"/>
            <a:ext cx="7470776" cy="2638426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ctr" defTabSz="822959">
              <a:defRPr b="1" sz="3689">
                <a:latin typeface="Times New Roman"/>
                <a:ea typeface="Times New Roman"/>
                <a:cs typeface="Times New Roman"/>
                <a:sym typeface="Times New Roman"/>
              </a:defRPr>
            </a:pPr>
            <a:br/>
            <a:r>
              <a:rPr sz="3959"/>
              <a:t>Жизнь и творчество </a:t>
            </a:r>
            <a:br>
              <a:rPr sz="3959"/>
            </a:br>
            <a:r>
              <a:rPr sz="3959"/>
              <a:t>Сергея Прокофьева</a:t>
            </a:r>
            <a:br>
              <a:rPr sz="3959"/>
            </a:br>
            <a:r>
              <a:rPr sz="3959"/>
              <a:t>                 </a:t>
            </a:r>
            <a:br>
              <a:rPr sz="1800"/>
            </a:br>
          </a:p>
        </p:txBody>
      </p:sp>
      <p:pic>
        <p:nvPicPr>
          <p:cNvPr id="72" name="https://im1-tub-com.yandex.net/i?id=29d37bcbb2c1dd12e35ea5c882c102aa-105-144&amp;n=24" descr="https://im1-tub-com.yandex.net/i?id=29d37bcbb2c1dd12e35ea5c882c102aa-105-144&amp;n=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1781" y="1999492"/>
            <a:ext cx="3500438" cy="4286251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Балеты С.Прокофьева"/>
          <p:cNvSpPr txBox="1"/>
          <p:nvPr>
            <p:ph type="title" idx="4294967295"/>
          </p:nvPr>
        </p:nvSpPr>
        <p:spPr>
          <a:xfrm>
            <a:off x="457200" y="274637"/>
            <a:ext cx="7470775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3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Балеты С.Прокофьева</a:t>
            </a:r>
          </a:p>
        </p:txBody>
      </p:sp>
      <p:sp>
        <p:nvSpPr>
          <p:cNvPr id="114" name="«Сказка про шута, семерых шутов перешутившего» (1921, Париж)…"/>
          <p:cNvSpPr txBox="1"/>
          <p:nvPr/>
        </p:nvSpPr>
        <p:spPr>
          <a:xfrm>
            <a:off x="974407" y="1857375"/>
            <a:ext cx="7695248" cy="3114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«Сказка про шута, семерых шутов перешутившего» (1921, Париж)</a:t>
            </a:r>
          </a:p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«Стальной скок» (1927, Париж)</a:t>
            </a:r>
          </a:p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«Блудный сын» (1929, Париж)</a:t>
            </a:r>
          </a:p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«На Днепре» (1931, Париж),</a:t>
            </a:r>
          </a:p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«Ромео и Джульетта» (1938, Брно (город в Чешской Республике); 1940, Ленинград),</a:t>
            </a:r>
          </a:p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«Золушка» (1945, Москва)</a:t>
            </a:r>
          </a:p>
          <a:p>
            <a: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«Сказ о каменном цветке» (1951, Москва, 1957, Ленинград)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circ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Серге́й Серге́евич Проко́фьев - русский и советский композитор, пианист, дирижёр, педагог и профессор. Один из наиболее значимых композиторов XX века.…"/>
          <p:cNvSpPr txBox="1"/>
          <p:nvPr/>
        </p:nvSpPr>
        <p:spPr>
          <a:xfrm>
            <a:off x="4780892" y="980126"/>
            <a:ext cx="3551873" cy="3574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Серге́й Серге́евич Проко́фьев</a:t>
            </a:r>
            <a:r>
              <a:rPr b="0"/>
              <a:t> </a:t>
            </a:r>
            <a:r>
              <a:rPr b="0" sz="1800"/>
              <a:t>- русский и советский композитор, пианист, дирижёр, педагог и профессор. Один из наиболее значимых композиторов XX века. </a:t>
            </a:r>
            <a:endParaRPr b="0" sz="1800"/>
          </a:p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0" sz="1800"/>
          </a:p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/>
              <a:t>Дата рождения: </a:t>
            </a:r>
            <a:r>
              <a:rPr b="0" sz="1800"/>
              <a:t>23 апреля 1891г.</a:t>
            </a:r>
            <a:r>
              <a:rPr sz="1800"/>
              <a:t> </a:t>
            </a:r>
            <a:endParaRPr sz="1800"/>
          </a:p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800"/>
          </a:p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/>
              <a:t>Место рождения: </a:t>
            </a:r>
            <a:r>
              <a:rPr b="0" sz="1800"/>
              <a:t>имение Солнцовка в Екатеринской губернии (Украина)</a:t>
            </a:r>
            <a:endParaRPr b="0" sz="1800"/>
          </a:p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0" sz="1800"/>
          </a:p>
          <a:p>
            <a:pPr>
              <a:defRPr b="1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/>
              <a:t>Дата смерти:</a:t>
            </a:r>
            <a:r>
              <a:rPr b="0" sz="1800"/>
              <a:t> 5 марта 1953г</a:t>
            </a:r>
          </a:p>
        </p:txBody>
      </p:sp>
      <p:pic>
        <p:nvPicPr>
          <p:cNvPr id="75" name="https://upload.wikimedia.org/wikipedia/commons/2/2d/Sergei_Prokofiev_02.jpg?uselang=ru" descr="https://upload.wikimedia.org/wikipedia/commons/2/2d/Sergei_Prokofiev_02.jpg?uselang=ru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4288" y="981303"/>
            <a:ext cx="3071813" cy="3571876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circ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Детство Прокофьева"/>
          <p:cNvSpPr txBox="1"/>
          <p:nvPr>
            <p:ph type="title" idx="4294967295"/>
          </p:nvPr>
        </p:nvSpPr>
        <p:spPr>
          <a:xfrm>
            <a:off x="836612" y="255538"/>
            <a:ext cx="7470776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defTabSz="804672">
              <a:defRPr sz="3607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Детство Прокофьева</a:t>
            </a:r>
            <a:br/>
          </a:p>
        </p:txBody>
      </p:sp>
      <p:sp>
        <p:nvSpPr>
          <p:cNvPr id="78" name="Мальчик начал заниматься музыкой с пяти лет и уже тогда проявлял интерес к сочинительству. Мать записывала сочинённые им пьесы. В возрасте девяти—десяти лет мальчик-композитор написал две оперы: «Великан» и «На пустынных островах»."/>
          <p:cNvSpPr txBox="1"/>
          <p:nvPr/>
        </p:nvSpPr>
        <p:spPr>
          <a:xfrm>
            <a:off x="3287225" y="2932869"/>
            <a:ext cx="5123498" cy="1681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Мальчик начал заниматься музыкой с пяти лет и уже тогда проявлял интерес к сочинительству. Мать записывала сочинённые им пьесы. В возрасте девяти—десяти лет мальчик-композитор написал две оперы: «Великан» и «На пустынных островах». </a:t>
            </a:r>
          </a:p>
        </p:txBody>
      </p:sp>
      <p:pic>
        <p:nvPicPr>
          <p:cNvPr id="79" name="https://upload.wikimedia.org/wikipedia/commons/a/aa/Mira_Mendelssohn_Prokofiev.jpg" descr="https://upload.wikimedia.org/wikipedia/commons/a/aa/Mira_Mendelssohn_Prokofiev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854" y="1243085"/>
            <a:ext cx="2276476" cy="3214689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sp>
        <p:nvSpPr>
          <p:cNvPr id="80" name="Воспитание сына взяла на себя мать, Мария Григорьевна, которая была хорошей пианисткой. Она происходила из крепостных Шереметевых, где с самого раннего детства учили театральным искусствам и музыке."/>
          <p:cNvSpPr txBox="1"/>
          <p:nvPr/>
        </p:nvSpPr>
        <p:spPr>
          <a:xfrm>
            <a:off x="3284014" y="1114351"/>
            <a:ext cx="4480561" cy="1681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Воспитание сына взяла на себя мать, Мария Григорьевна, которая была хорошей пианисткой. Она происходила из крепостных Шереметевых, где с самого раннего детства учили театральным искусствам и музыке.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14:warp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Годы учебы Прокофьева"/>
          <p:cNvSpPr txBox="1"/>
          <p:nvPr>
            <p:ph type="title" idx="4294967295"/>
          </p:nvPr>
        </p:nvSpPr>
        <p:spPr>
          <a:xfrm>
            <a:off x="836612" y="179143"/>
            <a:ext cx="7470776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ctr" defTabSz="804672">
              <a:defRPr sz="3607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Годы учебы Прокофьева</a:t>
            </a:r>
            <a:br/>
          </a:p>
        </p:txBody>
      </p:sp>
      <p:sp>
        <p:nvSpPr>
          <p:cNvPr id="83" name="В 1904 году в возрасте 13-ти лет Сергей Прокофьев сумел поступить в Петербургскую консерваторию.…"/>
          <p:cNvSpPr txBox="1"/>
          <p:nvPr/>
        </p:nvSpPr>
        <p:spPr>
          <a:xfrm>
            <a:off x="4260532" y="1214437"/>
            <a:ext cx="4480561" cy="3015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 1904 году в возрасте 13-ти лет Сергей Прокофьев сумел поступить в Петербургскую консерваторию. </a:t>
            </a: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Окончил консерваторию, как композитор в 1909 году, как пианист в 1914 году. </a:t>
            </a: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По 1917 год (включительно) продолжал занятия в консерватории по классу органа (самый большой клавишный духовой музыкальный инструмент).</a:t>
            </a:r>
          </a:p>
        </p:txBody>
      </p:sp>
      <p:pic>
        <p:nvPicPr>
          <p:cNvPr id="84" name="https://upload.wikimedia.org/wikipedia/commons/e/ef/Sergei_Prokofiev_04.jpg?uselang=ru" descr="https://upload.wikimedia.org/wikipedia/commons/e/ef/Sergei_Prokofiev_04.jpg?uselang=ru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6996" y="909637"/>
            <a:ext cx="2847976" cy="5038726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Годы путешествий"/>
          <p:cNvSpPr txBox="1"/>
          <p:nvPr>
            <p:ph type="title" idx="4294967295"/>
          </p:nvPr>
        </p:nvSpPr>
        <p:spPr>
          <a:xfrm>
            <a:off x="836612" y="83649"/>
            <a:ext cx="7470776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       Годы путешествий</a:t>
            </a:r>
          </a:p>
        </p:txBody>
      </p:sp>
      <p:sp>
        <p:nvSpPr>
          <p:cNvPr id="87" name="После окончания консерватории Прокофьев много лет путешествовал по разным странам: Англия, Америка, Франция, Испания, Япония, Куба.…"/>
          <p:cNvSpPr txBox="1"/>
          <p:nvPr/>
        </p:nvSpPr>
        <p:spPr>
          <a:xfrm>
            <a:off x="489218" y="1406551"/>
            <a:ext cx="4480561" cy="2215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После окончания консерватории Прокофьев много лет путешествовал по разным странам: Англия, Америка, Франция, Испания, Япония, Куба. </a:t>
            </a: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Повсюду композитор играл свои сочинения, а его новые оперы и балеты ставились ведущими театрами мира. </a:t>
            </a:r>
          </a:p>
        </p:txBody>
      </p:sp>
      <p:pic>
        <p:nvPicPr>
          <p:cNvPr id="88" name="https://im3-tub-com.yandex.net/i?id=1c5a7e4f22155efd1234b2c8ee04e4c1-28-144&amp;n=33&amp;h=190" descr="https://im3-tub-com.yandex.net/i?id=1c5a7e4f22155efd1234b2c8ee04e4c1-28-144&amp;n=33&amp;h=19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86386" y="3448567"/>
            <a:ext cx="2233001" cy="3044821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89" name="https://im2-tub-com.yandex.net/i?id=fe9b53abcb11ff292130df4a02504a69-62-144&amp;n=33&amp;h=190" descr="https://im2-tub-com.yandex.net/i?id=fe9b53abcb11ff292130df4a02504a69-62-144&amp;n=33&amp;h=19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12106" y="1091686"/>
            <a:ext cx="2194667" cy="3135239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Творчество Прокофьева"/>
          <p:cNvSpPr txBox="1"/>
          <p:nvPr>
            <p:ph type="title" idx="4294967295"/>
          </p:nvPr>
        </p:nvSpPr>
        <p:spPr>
          <a:xfrm>
            <a:off x="836612" y="140945"/>
            <a:ext cx="7470776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ctr" defTabSz="804672">
              <a:defRPr sz="3607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Творчество Прокофьева</a:t>
            </a:r>
            <a:br/>
            <a:r>
              <a:t> </a:t>
            </a:r>
          </a:p>
        </p:txBody>
      </p:sp>
      <p:sp>
        <p:nvSpPr>
          <p:cNvPr id="92" name="В 1936 году по инициативе Наталии Ильиничны Сац написал для её Центрального детского театра получившую всемирную известность симфоническую сказку Петя и волк. Премьера состоялась 2 мая 1936 года."/>
          <p:cNvSpPr txBox="1"/>
          <p:nvPr/>
        </p:nvSpPr>
        <p:spPr>
          <a:xfrm>
            <a:off x="417414" y="1185057"/>
            <a:ext cx="4480561" cy="2324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 1936 году по инициативе Наталии Ильиничны Сац написал для её Центрального детского театра получившую всемирную известность симфоническую сказку Петя и волк. Премьера состоялась 2 мая 1936 года.</a:t>
            </a:r>
          </a:p>
        </p:txBody>
      </p:sp>
      <p:pic>
        <p:nvPicPr>
          <p:cNvPr id="93" name="https://im2-tub-com.yandex.net/i?id=6e4604289797432c1f97fde55a076d7d-23-144&amp;n=24" descr="https://im2-tub-com.yandex.net/i?id=6e4604289797432c1f97fde55a076d7d-23-144&amp;n=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5000" y="1122640"/>
            <a:ext cx="2449235" cy="2449235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94" name="https://im1-tub-com.yandex.net/i?id=42197a0df5c4aa24911a11bcfd49d9d0-18-144&amp;n=24" descr="https://im1-tub-com.yandex.net/i?id=42197a0df5c4aa24911a11bcfd49d9d0-18-144&amp;n=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9527" y="3768085"/>
            <a:ext cx="4276335" cy="2360667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95" name="https://im2-tub-com.yandex.net/i?id=59862d37602651088c3e94ee39e4ad04-141-144&amp;n=24" descr="https://im2-tub-com.yandex.net/i?id=59862d37602651088c3e94ee39e4ad04-141-144&amp;n=2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14348" y="3932571"/>
            <a:ext cx="2850538" cy="2296267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blinds dir="vert"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Во время Великой Отечественной войны Прокофьев много работал над балетом «Золушка», 5-й симфонией, сонатами для фортепиано, сонатой для флейты и фортепиано. Важнейшим сочинением военного периода стала грандиозная опера по роману Льва Толстого «Война и ми"/>
          <p:cNvSpPr txBox="1"/>
          <p:nvPr/>
        </p:nvSpPr>
        <p:spPr>
          <a:xfrm>
            <a:off x="474344" y="428625"/>
            <a:ext cx="4480562" cy="2719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Во время Великой Отечественной войны Прокофьев много работал над балетом «Золушка», 5-й симфонией, сонатами для фортепиано, сонатой для флейты и фортепиано. Важнейшим сочинением военного периода стала грандиозная опера по роману Льва Толстого «Война и мир».</a:t>
            </a:r>
          </a:p>
        </p:txBody>
      </p:sp>
      <p:pic>
        <p:nvPicPr>
          <p:cNvPr id="98" name="https://im1-tub-com.yandex.net/i?id=6d162083248f7e638fdaa09eaac95b2d-131-144&amp;n=33&amp;h=190" descr="https://im1-tub-com.yandex.net/i?id=6d162083248f7e638fdaa09eaac95b2d-131-144&amp;n=33&amp;h=19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4568" y="3756441"/>
            <a:ext cx="3440114" cy="2309813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99" name="https://im1-tub-com.yandex.net/i?id=d550f2267fcf991ea088121e2b2532f4-63-144&amp;n=33&amp;h=190" descr="https://im1-tub-com.yandex.net/i?id=d550f2267fcf991ea088121e2b2532f4-63-144&amp;n=33&amp;h=19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0687" y="214312"/>
            <a:ext cx="2714626" cy="1809751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100" name="https://im1-tub-com.yandex.net/i?id=4836f3ea3d01f037d23b2b51da1b5716-125-144&amp;n=33&amp;h=190" descr="https://im1-tub-com.yandex.net/i?id=4836f3ea3d01f037d23b2b51da1b5716-125-144&amp;n=33&amp;h=19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72125" y="4572000"/>
            <a:ext cx="2419350" cy="1809750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101" name="https://im3-tub-com.yandex.net/i?id=affd31e38128cd57cdc4bd30f2cc9b28-129-144&amp;n=33&amp;h=190" descr="https://im3-tub-com.yandex.net/i?id=affd31e38128cd57cdc4bd30f2cc9b28-129-144&amp;n=33&amp;h=19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00687" y="2357437"/>
            <a:ext cx="2628901" cy="1809751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Прокофьев написал музыку к фильмам «Александр Невский» (1938) и «Иван Грозный» (в двух сериях 1944—1945)."/>
          <p:cNvSpPr txBox="1"/>
          <p:nvPr/>
        </p:nvSpPr>
        <p:spPr>
          <a:xfrm>
            <a:off x="4247855" y="816312"/>
            <a:ext cx="4623436" cy="881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Прокофьев написал музыку к фильмам «Александр Невский» (1938) и «Иван Грозный» (в двух сериях 1944—1945). </a:t>
            </a:r>
          </a:p>
        </p:txBody>
      </p:sp>
      <p:sp>
        <p:nvSpPr>
          <p:cNvPr id="104" name="В 1948 его 6-я симфония (1946) и опера «Повесть о настоящем человеке» подверглись резкой критике. Если 6-я симфония со временем получила признание шедевра, то «Повесть о настоящем человеке» остается недооцененной; полная версия оперы не ставилась на сцен"/>
          <p:cNvSpPr txBox="1"/>
          <p:nvPr/>
        </p:nvSpPr>
        <p:spPr>
          <a:xfrm>
            <a:off x="473978" y="3187869"/>
            <a:ext cx="4446223" cy="2215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 1948 его 6-я симфония (1946) и опера «Повесть о настоящем человеке» подверглись резкой критике. Если 6-я симфония со временем получила признание шедевра, то «Повесть о настоящем человеке» остается недооцененной; полная версия оперы не ставилась на сцене и не записывалась.</a:t>
            </a:r>
          </a:p>
        </p:txBody>
      </p:sp>
      <p:pic>
        <p:nvPicPr>
          <p:cNvPr id="105" name="https://encrypted-tbn0.gstatic.com/images?q=tbn:ANd9GcTBZJ9WhFmOk7GIxu6P5TP4HCzI_2hssaC1E05eMWNYkCgsj1ai2-J35DQ" descr="https://encrypted-tbn0.gstatic.com/images?q=tbn:ANd9GcTBZJ9WhFmOk7GIxu6P5TP4HCzI_2hssaC1E05eMWNYkCgsj1ai2-J35DQ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0317" y="500062"/>
            <a:ext cx="2827283" cy="2041583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106" name="https://encrypted-tbn3.gstatic.com/images?q=tbn:ANd9GcTkEcbUXsmQ9XsJAoHflgZr5wL6hv5cBXTz-9Th9sHm6KryDii-" descr="https://encrypted-tbn3.gstatic.com/images?q=tbn:ANd9GcTkEcbUXsmQ9XsJAoHflgZr5wL6hv5cBXTz-9Th9sHm6KryDii-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42767" y="2723909"/>
            <a:ext cx="2233613" cy="3143251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circ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Последние годы жизни                                      композитора"/>
          <p:cNvSpPr txBox="1"/>
          <p:nvPr>
            <p:ph type="title" idx="4294967295"/>
          </p:nvPr>
        </p:nvSpPr>
        <p:spPr>
          <a:xfrm>
            <a:off x="457200" y="274637"/>
            <a:ext cx="7470775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 defTabSz="804672">
              <a:defRPr sz="3607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Последние годы жизни                                      композитора</a:t>
            </a:r>
          </a:p>
        </p:txBody>
      </p:sp>
      <p:sp>
        <p:nvSpPr>
          <p:cNvPr id="109" name="С 1949 года Сергей Сергеевич почти не выезжал с дачи, но даже при строжайшем медицинском режиме писал сонату для виолончели и фортепиано, балет «Сказ о каменном цветке», симфонию-концерт для виолончели с оркестром, ораторию (произведение для певцов, хора"/>
          <p:cNvSpPr txBox="1"/>
          <p:nvPr/>
        </p:nvSpPr>
        <p:spPr>
          <a:xfrm>
            <a:off x="412090" y="1700359"/>
            <a:ext cx="5623561" cy="2482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 1949 года Сергей Сергеевич почти не выезжал с дачи, но даже при строжайшем медицинском режиме писал сонату для виолончели и фортепиано, балет «Сказ о каменном цветке», симфонию-концерт для виолончели с оркестром, ораторию (произведение для певцов, хора и оркестра) «На страже мира» и многое другое. </a:t>
            </a: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Сергей Сергеевич скончался в Москве 5 марта 1953 года. </a:t>
            </a:r>
          </a:p>
        </p:txBody>
      </p:sp>
      <p:pic>
        <p:nvPicPr>
          <p:cNvPr id="110" name="https://im0-tub-com.yandex.net/i?id=340b89261ad9866025fa4a93dda91647-58-144&amp;n=24" descr="https://im0-tub-com.yandex.net/i?id=340b89261ad9866025fa4a93dda91647-58-144&amp;n=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86500" y="1071562"/>
            <a:ext cx="2500313" cy="2214563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  <p:pic>
        <p:nvPicPr>
          <p:cNvPr id="111" name="https://im3-tub-com.yandex.net/i?id=529b53bdad039785105b08f4c898ea5e-29-144&amp;n=24" descr="https://im3-tub-com.yandex.net/i?id=529b53bdad039785105b08f4c898ea5e-29-144&amp;n=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89393" y="5476066"/>
            <a:ext cx="2357438" cy="2357438"/>
          </a:xfrm>
          <a:prstGeom prst="rect">
            <a:avLst/>
          </a:prstGeom>
          <a:ln w="12700">
            <a:solidFill>
              <a:srgbClr val="DDDDDD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14:warp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хническая">
  <a:themeElements>
    <a:clrScheme name="Техническая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EA0B0"/>
      </a:accent1>
      <a:accent2>
        <a:srgbClr val="CCAF0A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хническая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Техническая">
  <a:themeElements>
    <a:clrScheme name="Техническая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EA0B0"/>
      </a:accent1>
      <a:accent2>
        <a:srgbClr val="CCAF0A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хническая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