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84" r:id="rId5"/>
    <p:sldId id="259" r:id="rId6"/>
    <p:sldId id="258" r:id="rId7"/>
    <p:sldId id="262" r:id="rId8"/>
    <p:sldId id="279" r:id="rId9"/>
    <p:sldId id="290" r:id="rId10"/>
    <p:sldId id="287" r:id="rId11"/>
    <p:sldId id="292" r:id="rId12"/>
    <p:sldId id="293" r:id="rId13"/>
    <p:sldId id="289" r:id="rId14"/>
    <p:sldId id="263" r:id="rId15"/>
    <p:sldId id="295" r:id="rId16"/>
    <p:sldId id="266" r:id="rId17"/>
    <p:sldId id="267" r:id="rId18"/>
    <p:sldId id="268" r:id="rId19"/>
    <p:sldId id="269" r:id="rId20"/>
    <p:sldId id="294" r:id="rId21"/>
    <p:sldId id="270" r:id="rId22"/>
    <p:sldId id="271" r:id="rId23"/>
    <p:sldId id="285" r:id="rId24"/>
    <p:sldId id="274" r:id="rId25"/>
    <p:sldId id="291" r:id="rId26"/>
    <p:sldId id="286" r:id="rId27"/>
    <p:sldId id="297" r:id="rId28"/>
    <p:sldId id="296" r:id="rId29"/>
    <p:sldId id="275" r:id="rId30"/>
    <p:sldId id="29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84" d="100"/>
          <a:sy n="84" d="100"/>
        </p:scale>
        <p:origin x="-141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-468560" y="0"/>
            <a:ext cx="7772400" cy="281079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Segoe Print" pitchFamily="2" charset="0"/>
              </a:rPr>
              <a:t>МБДОУ Детский сад №22 «</a:t>
            </a:r>
            <a:r>
              <a:rPr lang="ru-RU" sz="2400" b="1" dirty="0" err="1" smtClean="0">
                <a:latin typeface="Segoe Print" pitchFamily="2" charset="0"/>
              </a:rPr>
              <a:t>Веселинка</a:t>
            </a:r>
            <a:r>
              <a:rPr lang="ru-RU" sz="2400" b="1" dirty="0" smtClean="0">
                <a:latin typeface="Segoe Print" pitchFamily="2" charset="0"/>
              </a:rPr>
              <a:t>»</a:t>
            </a:r>
            <a:r>
              <a:rPr lang="ru-RU" sz="3600" b="1" dirty="0" smtClean="0">
                <a:latin typeface="Segoe Print" pitchFamily="2" charset="0"/>
              </a:rPr>
              <a:t/>
            </a:r>
            <a:br>
              <a:rPr lang="ru-RU" sz="3600" b="1" dirty="0" smtClean="0">
                <a:latin typeface="Segoe Print" pitchFamily="2" charset="0"/>
              </a:rPr>
            </a:br>
            <a:r>
              <a:rPr lang="ru-RU" sz="3600" b="1" dirty="0" smtClean="0">
                <a:latin typeface="Segoe Print" pitchFamily="2" charset="0"/>
              </a:rPr>
              <a:t/>
            </a:r>
            <a:br>
              <a:rPr lang="ru-RU" sz="3600" b="1" dirty="0" smtClean="0">
                <a:latin typeface="Segoe Print" pitchFamily="2" charset="0"/>
              </a:rPr>
            </a:br>
            <a:r>
              <a:rPr lang="ru-RU" sz="3600" b="1" dirty="0" smtClean="0">
                <a:latin typeface="Segoe Print" pitchFamily="2" charset="0"/>
              </a:rPr>
              <a:t/>
            </a:r>
            <a:br>
              <a:rPr lang="ru-RU" sz="3600" b="1" dirty="0" smtClean="0">
                <a:latin typeface="Segoe Print" pitchFamily="2" charset="0"/>
              </a:rPr>
            </a:br>
            <a:r>
              <a:rPr lang="ru-RU" sz="3600" b="1" dirty="0" smtClean="0">
                <a:latin typeface="Segoe Print" pitchFamily="2" charset="0"/>
              </a:rPr>
              <a:t>Сюжетно – ролевая игра в старшей группе «Русалочка»</a:t>
            </a:r>
            <a:br>
              <a:rPr lang="ru-RU" sz="3600" b="1" dirty="0" smtClean="0">
                <a:latin typeface="Segoe Print" pitchFamily="2" charset="0"/>
              </a:rPr>
            </a:br>
            <a:r>
              <a:rPr lang="ru-RU" sz="3600" b="1" dirty="0" smtClean="0">
                <a:latin typeface="Segoe Print" pitchFamily="2" charset="0"/>
              </a:rPr>
              <a:t>«Кондитерский магазин, цех»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24482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                      </a:t>
            </a:r>
            <a:r>
              <a:rPr lang="ru-RU" sz="3400" dirty="0" smtClean="0">
                <a:solidFill>
                  <a:schemeClr val="tx1"/>
                </a:solidFill>
                <a:latin typeface="Segoe Print" pitchFamily="2" charset="0"/>
              </a:rPr>
              <a:t>Выполнила</a:t>
            </a:r>
            <a:r>
              <a:rPr lang="en-US" sz="3400" dirty="0" smtClean="0">
                <a:solidFill>
                  <a:schemeClr val="tx1"/>
                </a:solidFill>
                <a:latin typeface="Segoe Print" pitchFamily="2" charset="0"/>
              </a:rPr>
              <a:t>:</a:t>
            </a:r>
            <a:endParaRPr lang="ru-RU" sz="3400" dirty="0" smtClean="0">
              <a:solidFill>
                <a:schemeClr val="tx1"/>
              </a:solidFill>
              <a:latin typeface="Segoe Print" pitchFamily="2" charset="0"/>
            </a:endParaRPr>
          </a:p>
          <a:p>
            <a:endParaRPr lang="ru-RU" sz="3400" dirty="0" smtClean="0">
              <a:solidFill>
                <a:schemeClr val="tx1"/>
              </a:solidFill>
              <a:latin typeface="Segoe Print" pitchFamily="2" charset="0"/>
            </a:endParaRPr>
          </a:p>
          <a:p>
            <a:r>
              <a:rPr lang="ru-RU" sz="3400" dirty="0" smtClean="0">
                <a:solidFill>
                  <a:schemeClr val="tx1"/>
                </a:solidFill>
                <a:latin typeface="Segoe Print" pitchFamily="2" charset="0"/>
              </a:rPr>
              <a:t>                     </a:t>
            </a:r>
            <a:r>
              <a:rPr lang="ru-RU" sz="3400" dirty="0" err="1" smtClean="0">
                <a:solidFill>
                  <a:schemeClr val="tx1"/>
                </a:solidFill>
                <a:latin typeface="Segoe Print" pitchFamily="2" charset="0"/>
              </a:rPr>
              <a:t>Желтова</a:t>
            </a:r>
            <a:r>
              <a:rPr lang="ru-RU" sz="3400" dirty="0" smtClean="0">
                <a:solidFill>
                  <a:schemeClr val="tx1"/>
                </a:solidFill>
                <a:latin typeface="Segoe Print" pitchFamily="2" charset="0"/>
              </a:rPr>
              <a:t> О.Ю.</a:t>
            </a:r>
          </a:p>
          <a:p>
            <a:r>
              <a:rPr lang="ru-RU" sz="3400" dirty="0" smtClean="0">
                <a:solidFill>
                  <a:schemeClr val="tx1"/>
                </a:solidFill>
                <a:latin typeface="Segoe Print" pitchFamily="2" charset="0"/>
              </a:rPr>
              <a:t>                     Степанова Е.В.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</a:t>
            </a:r>
          </a:p>
          <a:p>
            <a:r>
              <a:rPr lang="ru-RU" sz="3400" dirty="0" smtClean="0">
                <a:solidFill>
                  <a:schemeClr val="tx1"/>
                </a:solidFill>
                <a:latin typeface="Segoe Print" pitchFamily="2" charset="0"/>
              </a:rPr>
              <a:t>г.Елизово, 2020 г.</a:t>
            </a:r>
            <a:endParaRPr lang="ru-RU" sz="3400" dirty="0">
              <a:solidFill>
                <a:schemeClr val="tx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G:\кондитерская 1\фото кондитерская 3.12\замешиваем тесто\IMG_20191120_1043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5692" y="3429000"/>
            <a:ext cx="4228555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Замешиваем соленое тесто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4464496" cy="3348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G:\кондитерская 1\фото кондитерская 3.12\замешиваем тесто\IMG_20191120_1051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9718" y="116632"/>
            <a:ext cx="428428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Замешиваем соленое тесто</a:t>
            </a:r>
            <a:endParaRPr lang="ru-RU" dirty="0"/>
          </a:p>
        </p:txBody>
      </p:sp>
      <p:pic>
        <p:nvPicPr>
          <p:cNvPr id="3074" name="Picture 2" descr="G:\кондитерская 1\фото кондитерская 3.12\замешиваем тесто\IMG_20191120_1108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88641"/>
            <a:ext cx="435597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G:\кондитерская 1\фото кондитерская 3.12\замешиваем тесто\IMG_20191120_1109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88640"/>
            <a:ext cx="4139952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G:\кондитерская 1\фото кондитерская 3.12\замешиваем тесто\IMG_20191120_1110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55776" y="3284984"/>
            <a:ext cx="4248472" cy="3378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G:\кондитерская 1\фото кондитерская 3.12\замешиваем тесто\IMG_20191120_1107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4036949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 descr="G:\кондитерская 1\фото кондитерская 3.12\замешиваем тесто\IMG_20191120_1107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60648"/>
            <a:ext cx="4347483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5" descr="G:\кондитерская 1\фото кондитерская 3.12\замешиваем тесто\IMG_20191120_1110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39752" y="3356992"/>
            <a:ext cx="4752528" cy="3233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2" name="Picture 4" descr="G:\кондитерская 1\фото кондитерская 3.12\замешиваем тесто\IMG_20191120_1118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48680"/>
            <a:ext cx="8778878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3672408" cy="2304256"/>
          </a:xfrm>
        </p:spPr>
        <p:txBody>
          <a:bodyPr>
            <a:normAutofit/>
          </a:bodyPr>
          <a:lstStyle/>
          <a:p>
            <a:pPr indent="273050"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7" name="Picture 2" descr="F:\фото кондитерская 3.12\IMG_20191121_16085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16632"/>
            <a:ext cx="4559531" cy="2950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16632"/>
            <a:ext cx="3744416" cy="4380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 descr="F:\фото кондитерская 3.12\IMG_20191121_1609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3429000"/>
            <a:ext cx="4520392" cy="3256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51520" y="4581128"/>
            <a:ext cx="3600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Изготавливаем </a:t>
            </a:r>
            <a:br>
              <a:rPr lang="ru-RU" sz="3200" dirty="0" smtClean="0"/>
            </a:br>
            <a:r>
              <a:rPr lang="ru-RU" sz="3200" dirty="0" smtClean="0"/>
              <a:t>кондитерские</a:t>
            </a:r>
            <a:br>
              <a:rPr lang="ru-RU" sz="3200" dirty="0" smtClean="0"/>
            </a:br>
            <a:r>
              <a:rPr lang="ru-RU" sz="3200" dirty="0" smtClean="0"/>
              <a:t> изделия </a:t>
            </a:r>
            <a:br>
              <a:rPr lang="ru-RU" sz="3200" dirty="0" smtClean="0"/>
            </a:br>
            <a:r>
              <a:rPr lang="ru-RU" sz="3200" dirty="0" smtClean="0"/>
              <a:t>из соленого теста</a:t>
            </a:r>
            <a:endParaRPr lang="ru-RU" sz="32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G:\кондитерская 1\фото кондитерская 3.12\IMG_20191121_1608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16632"/>
            <a:ext cx="4032448" cy="3346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G:\кондитерская 1\фото кондитерская 3.12\IMG_20191121_16084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645024"/>
            <a:ext cx="2664296" cy="30386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G:\кондитерская 1\фото кондитерская 3.12\IMG_20191121_1609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501008"/>
            <a:ext cx="4211960" cy="3193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G:\кондитерская 1\фото кондитерская 3.12\IMG_20191121_1608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8104" y="116632"/>
            <a:ext cx="2880320" cy="3136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93610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Игровая ситуация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856984" cy="612068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ru-RU" dirty="0" smtClean="0"/>
              <a:t>1. В магазине закончились кондитерские </a:t>
            </a:r>
            <a:r>
              <a:rPr lang="en-US" dirty="0" smtClean="0"/>
              <a:t>        </a:t>
            </a:r>
            <a:r>
              <a:rPr lang="ru-RU" dirty="0" smtClean="0"/>
              <a:t>изделия, </a:t>
            </a:r>
            <a:r>
              <a:rPr lang="ru-RU" dirty="0"/>
              <a:t>з</a:t>
            </a:r>
            <a:r>
              <a:rPr lang="ru-RU" dirty="0" smtClean="0"/>
              <a:t>аведующая магазина подает </a:t>
            </a:r>
            <a:endParaRPr lang="en-US" dirty="0" smtClean="0"/>
          </a:p>
          <a:p>
            <a:pPr algn="ctr">
              <a:buNone/>
            </a:pPr>
            <a:r>
              <a:rPr lang="ru-RU" dirty="0" smtClean="0"/>
              <a:t>заявку в кондитерский цех.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4864"/>
            <a:ext cx="4533118" cy="4480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200800" cy="1124744"/>
          </a:xfrm>
        </p:spPr>
        <p:txBody>
          <a:bodyPr>
            <a:noAutofit/>
          </a:bodyPr>
          <a:lstStyle/>
          <a:p>
            <a:r>
              <a:rPr lang="ru-RU" sz="3200" dirty="0" smtClean="0"/>
              <a:t>2. Продавец подает заявку в кондитерский цех.</a:t>
            </a:r>
            <a:endParaRPr lang="ru-RU" sz="3200" dirty="0"/>
          </a:p>
        </p:txBody>
      </p:sp>
      <p:pic>
        <p:nvPicPr>
          <p:cNvPr id="2050" name="Picture 2" descr="C:\Users\User\Desktop\IMG_20191203_1620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196752"/>
            <a:ext cx="6912768" cy="5409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696744" cy="105273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3. Кондитеры приступили к производству кондитерских изделий.</a:t>
            </a:r>
            <a:endParaRPr lang="ru-RU" sz="3600" dirty="0"/>
          </a:p>
        </p:txBody>
      </p:sp>
      <p:pic>
        <p:nvPicPr>
          <p:cNvPr id="3075" name="Picture 3" descr="C:\Users\User\Desktop\фото кондитерская\IMG_20191203_1619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071032"/>
            <a:ext cx="3600400" cy="3218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User\Desktop\IMG_20191203_1623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1124744"/>
            <a:ext cx="3330512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User\Desktop\фото кондитерская\IMG_20191203_1628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3717032"/>
            <a:ext cx="3411626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6840760" cy="11247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4. Фасовщик готовит продукцию к отправке в магазин</a:t>
            </a:r>
            <a:endParaRPr lang="ru-RU" sz="3200" dirty="0"/>
          </a:p>
        </p:txBody>
      </p:sp>
      <p:pic>
        <p:nvPicPr>
          <p:cNvPr id="7" name="Picture 6" descr="C:\Users\User\Desktop\фото кондитерская\IMG_20191203_1621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052735"/>
            <a:ext cx="4536504" cy="3957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G:\кондитерская 1\фото кондитерская 3.12\IMG_20191203_162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1031" y="1844824"/>
            <a:ext cx="4158462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u="sng" dirty="0" smtClean="0"/>
              <a:t>Цель игры</a:t>
            </a:r>
            <a:r>
              <a:rPr lang="en-US" u="sng" dirty="0" smtClean="0">
                <a:latin typeface="Symbol" pitchFamily="18" charset="2"/>
              </a:rPr>
              <a:t>:</a:t>
            </a:r>
            <a:endParaRPr lang="ru-RU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6093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</a:t>
            </a:r>
            <a:r>
              <a:rPr lang="ru-RU" sz="2800" dirty="0" smtClean="0"/>
              <a:t>Формирование социального опыта детей </a:t>
            </a:r>
          </a:p>
          <a:p>
            <a:pPr algn="ctr">
              <a:buNone/>
            </a:pPr>
            <a:r>
              <a:rPr lang="ru-RU" sz="2800" dirty="0" smtClean="0"/>
              <a:t>  средствами игровой деятельности.                          </a:t>
            </a:r>
            <a:r>
              <a:rPr lang="ru-RU" dirty="0" smtClean="0"/>
              <a:t>  </a:t>
            </a:r>
            <a:r>
              <a:rPr lang="ru-RU" sz="4400" u="sng" dirty="0" smtClean="0"/>
              <a:t>Задачи</a:t>
            </a:r>
            <a:r>
              <a:rPr lang="en-US" sz="4400" u="sng" dirty="0" smtClean="0"/>
              <a:t>:</a:t>
            </a:r>
            <a:endParaRPr lang="ru-RU" sz="4400" u="sng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учить детей развивать творческое воображение, способность совместно развертывать игру, согласовывая собственный игровой замысел с замыслами сверстников.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Формировать умение договариваться, планировать и обсуждать  действия всех играющих. Закреплять знания о правилах поведения в общественных местах</a:t>
            </a:r>
            <a:r>
              <a:rPr lang="en-US" sz="2400" dirty="0" smtClean="0"/>
              <a:t>; </a:t>
            </a:r>
            <a:r>
              <a:rPr lang="ru-RU" sz="2400" dirty="0" smtClean="0"/>
              <a:t>развивать инициативу, организаторские способности.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Воспитывать уважительное отношение к людям разных профессий.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C:\Users\User\Desktop\IMG_20191203_16203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88640"/>
            <a:ext cx="4129698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C:\Users\User\Desktop\фото кондитерская\IMG_20191203_1622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844824"/>
            <a:ext cx="3961040" cy="4733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6264696" cy="11967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5. Водитель доставляет кондитерские изделия в магазин.</a:t>
            </a:r>
            <a:endParaRPr lang="ru-RU" sz="3200" dirty="0"/>
          </a:p>
        </p:txBody>
      </p:sp>
      <p:pic>
        <p:nvPicPr>
          <p:cNvPr id="5122" name="Picture 2" descr="C:\Users\User\Desktop\IMG_20191203_1623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4005064"/>
            <a:ext cx="3600400" cy="2723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User\Desktop\IMG_20191203_1622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124744"/>
            <a:ext cx="3600400" cy="2732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Users\User\Desktop\IMG_20191203_1630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124744"/>
            <a:ext cx="3528392" cy="2769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840760" cy="47667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6. Продавец готовит товар к продаже</a:t>
            </a:r>
            <a:endParaRPr lang="ru-RU" sz="3600" dirty="0"/>
          </a:p>
        </p:txBody>
      </p:sp>
      <p:pic>
        <p:nvPicPr>
          <p:cNvPr id="6146" name="Picture 2" descr="C:\Users\User\Desktop\IMG_20191203_1626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764704"/>
            <a:ext cx="3672407" cy="2839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User\Desktop\IMG_20191203_1626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692696"/>
            <a:ext cx="3796114" cy="2960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F:\фото кондитерская 3.12\IMG_20191203_1625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3501008"/>
            <a:ext cx="3744416" cy="3196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8.Первые покупатели</a:t>
            </a:r>
            <a:endParaRPr lang="ru-RU" sz="3200" dirty="0"/>
          </a:p>
        </p:txBody>
      </p:sp>
      <p:pic>
        <p:nvPicPr>
          <p:cNvPr id="3074" name="Picture 2" descr="F:\фото кондитерская 3.12\IMG_20191203_16292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2996952"/>
            <a:ext cx="4908037" cy="36810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F:\фото кондитерская 3.12\IMG_20191203_1625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764704"/>
            <a:ext cx="3705876" cy="494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9. Чаепитие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64704"/>
            <a:ext cx="7680853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Экскурсия в кондитерскую «Десерт», </a:t>
            </a:r>
            <a:br>
              <a:rPr lang="ru-RU" dirty="0" smtClean="0"/>
            </a:br>
            <a:r>
              <a:rPr lang="ru-RU" dirty="0" smtClean="0"/>
              <a:t>мастер – класс.</a:t>
            </a:r>
            <a:endParaRPr lang="ru-RU" dirty="0"/>
          </a:p>
        </p:txBody>
      </p:sp>
      <p:pic>
        <p:nvPicPr>
          <p:cNvPr id="7170" name="Picture 2" descr="G:\кондитерская 1\экскурсия в кондит.15.01\IMG_20200115_1616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24744"/>
            <a:ext cx="4176464" cy="5568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G:\кондитерская 1\экскурсия в кондит.15.01\IMG_20200115_1624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1196752"/>
            <a:ext cx="4271713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0"/>
            <a:ext cx="3726025" cy="3170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56992"/>
            <a:ext cx="3779912" cy="3374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G:\кондитерская 1\экскурсия в кондит.15.01\IMG_20200115_1619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1196752"/>
            <a:ext cx="3780420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9" name="Picture 3" descr="G:\кондитерская 1\экскурсия в кондит.15.01\IMG_20200115_1658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0"/>
            <a:ext cx="5364088" cy="3951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G:\кондитерская 1\экскурсия в кондит.15.01\IMG_20200115_1658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3140968"/>
            <a:ext cx="4392488" cy="3401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194" name="Picture 2" descr="G:\кондитерская 1\экскурсия в кондит.15.01\IMG_20200115_1659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6632"/>
            <a:ext cx="2884531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G:\кондитерская 1\экскурсия в кондит.15.01\IMG_20200115_1658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16632"/>
            <a:ext cx="4187956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5" descr="G:\кондитерская 1\экскурсия в кондит.15.01\IMG_20200115_1658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67744" y="3356992"/>
            <a:ext cx="4464496" cy="3348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619672" y="5157193"/>
            <a:ext cx="216024" cy="2880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Готовые изделия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04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0000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внимание!!!</a:t>
            </a:r>
            <a:endParaRPr lang="ru-RU" sz="10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395536" y="980728"/>
            <a:ext cx="8293214" cy="5667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dirty="0" smtClean="0"/>
              <a:t>Предварительная работа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865515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  <a:endParaRPr lang="ru-RU" sz="5100" dirty="0" smtClean="0"/>
          </a:p>
          <a:p>
            <a:pPr marL="87313" indent="0" algn="just">
              <a:buNone/>
            </a:pPr>
            <a:r>
              <a:rPr lang="en-US" sz="5100" dirty="0" smtClean="0"/>
              <a:t> </a:t>
            </a:r>
            <a:r>
              <a:rPr lang="ru-RU" sz="5100" dirty="0" smtClean="0"/>
              <a:t>           </a:t>
            </a:r>
            <a:r>
              <a:rPr lang="ru-RU" sz="9600" dirty="0" smtClean="0"/>
              <a:t>1</a:t>
            </a:r>
            <a:r>
              <a:rPr lang="ru-RU" sz="9600" dirty="0"/>
              <a:t>. </a:t>
            </a:r>
            <a:r>
              <a:rPr lang="ru-RU" sz="9600" dirty="0" smtClean="0"/>
              <a:t>Беседы с детьми: </a:t>
            </a:r>
            <a:r>
              <a:rPr lang="ru-RU" sz="9600" dirty="0"/>
              <a:t>«Люди разных профессий</a:t>
            </a:r>
            <a:r>
              <a:rPr lang="ru-RU" sz="9600" dirty="0" smtClean="0"/>
              <a:t>», «Профессия-кондитер», «Профессия - продавец», «Что я видел в кондитерской»</a:t>
            </a:r>
          </a:p>
          <a:p>
            <a:pPr marL="87313" indent="0" algn="just">
              <a:buNone/>
            </a:pPr>
            <a:r>
              <a:rPr lang="ru-RU" sz="9600" dirty="0" smtClean="0"/>
              <a:t>2. Чтение художественной </a:t>
            </a:r>
            <a:r>
              <a:rPr lang="ru-RU" sz="9600" dirty="0" err="1" smtClean="0"/>
              <a:t>лит-ры</a:t>
            </a:r>
            <a:r>
              <a:rPr lang="ru-RU" sz="9600" dirty="0" smtClean="0"/>
              <a:t>: Н. </a:t>
            </a:r>
            <a:r>
              <a:rPr lang="ru-RU" sz="9600" dirty="0" err="1" smtClean="0"/>
              <a:t>Кнушевицкой</a:t>
            </a:r>
            <a:r>
              <a:rPr lang="ru-RU" sz="9600" dirty="0" smtClean="0"/>
              <a:t> «Продавец», Л. </a:t>
            </a:r>
            <a:r>
              <a:rPr lang="ru-RU" sz="9600" dirty="0" err="1" smtClean="0"/>
              <a:t>Разумовой</a:t>
            </a:r>
            <a:r>
              <a:rPr lang="ru-RU" sz="9600" dirty="0" smtClean="0"/>
              <a:t> «Продавщица», А.Белая «Кондитер»</a:t>
            </a:r>
          </a:p>
          <a:p>
            <a:pPr marL="87313" indent="0" algn="just">
              <a:buNone/>
            </a:pPr>
            <a:r>
              <a:rPr lang="ru-RU" sz="9600" dirty="0" smtClean="0"/>
              <a:t>3.Просмотр презентации «Профессия-кондитер», мультфильма «Готовим торт с </a:t>
            </a:r>
            <a:r>
              <a:rPr lang="ru-RU" sz="9600" dirty="0" err="1" smtClean="0"/>
              <a:t>Симкой</a:t>
            </a:r>
            <a:r>
              <a:rPr lang="ru-RU" sz="9600" dirty="0" smtClean="0"/>
              <a:t> и Ноликом»,</a:t>
            </a:r>
            <a:r>
              <a:rPr lang="en-US" sz="9600" dirty="0" smtClean="0"/>
              <a:t> </a:t>
            </a:r>
            <a:r>
              <a:rPr lang="ru-RU" sz="9600" dirty="0" smtClean="0"/>
              <a:t>«Сладкая сказка»</a:t>
            </a:r>
            <a:r>
              <a:rPr lang="en-US" sz="9600" dirty="0" smtClean="0"/>
              <a:t>  </a:t>
            </a:r>
            <a:endParaRPr lang="ru-RU" sz="9600" dirty="0" smtClean="0"/>
          </a:p>
          <a:p>
            <a:pPr marL="87313" indent="0">
              <a:buNone/>
            </a:pPr>
            <a:r>
              <a:rPr lang="ru-RU" sz="9600" dirty="0" smtClean="0"/>
              <a:t>4. Посещение кондитерской родителями</a:t>
            </a:r>
            <a:r>
              <a:rPr lang="en-US" sz="9600" dirty="0" smtClean="0"/>
              <a:t> </a:t>
            </a:r>
            <a:r>
              <a:rPr lang="ru-RU" sz="9600" dirty="0" smtClean="0"/>
              <a:t>с детьми</a:t>
            </a:r>
            <a:r>
              <a:rPr lang="en-US" sz="9600" dirty="0" smtClean="0"/>
              <a:t>        </a:t>
            </a:r>
            <a:r>
              <a:rPr lang="ru-RU" sz="9600" dirty="0" smtClean="0"/>
              <a:t>                       </a:t>
            </a:r>
            <a:endParaRPr lang="ru-RU" sz="9600" dirty="0"/>
          </a:p>
          <a:p>
            <a:pPr marL="87313" indent="0">
              <a:buNone/>
            </a:pPr>
            <a:r>
              <a:rPr lang="ru-RU" sz="9600" dirty="0" smtClean="0"/>
              <a:t>5. Дидактические игры: </a:t>
            </a:r>
            <a:r>
              <a:rPr lang="ru-RU" sz="9600" dirty="0"/>
              <a:t>«Собери торт</a:t>
            </a:r>
            <a:r>
              <a:rPr lang="ru-RU" sz="9600" dirty="0" smtClean="0"/>
              <a:t>», «Профессии»,</a:t>
            </a:r>
            <a:r>
              <a:rPr lang="ru-RU" sz="2800" b="1" dirty="0" smtClean="0"/>
              <a:t> </a:t>
            </a:r>
            <a:r>
              <a:rPr lang="ru-RU" sz="9600" dirty="0" smtClean="0"/>
              <a:t>«Какие предметы помогают продавцу в работе?»,</a:t>
            </a:r>
            <a:r>
              <a:rPr lang="ru-RU" sz="2800" b="1" dirty="0" smtClean="0"/>
              <a:t> </a:t>
            </a:r>
            <a:r>
              <a:rPr lang="ru-RU" sz="9600" dirty="0" smtClean="0"/>
              <a:t>словесная игра «Вежливые слова»; </a:t>
            </a:r>
            <a:r>
              <a:rPr lang="ru-RU" sz="9600" dirty="0"/>
              <a:t>п</a:t>
            </a:r>
            <a:r>
              <a:rPr lang="ru-RU" sz="9600" dirty="0" smtClean="0"/>
              <a:t>азлы «Юный  кондитер», игровой набор «</a:t>
            </a:r>
            <a:r>
              <a:rPr lang="ru-RU" sz="9600" dirty="0" err="1" smtClean="0"/>
              <a:t>Плей-до</a:t>
            </a:r>
            <a:r>
              <a:rPr lang="ru-RU" sz="9600" dirty="0" smtClean="0"/>
              <a:t>, миксер для кондитерских изделий»                                             </a:t>
            </a:r>
            <a:endParaRPr lang="ru-RU" sz="9600" dirty="0"/>
          </a:p>
          <a:p>
            <a:pPr marL="87313" indent="0">
              <a:buNone/>
            </a:pPr>
            <a:r>
              <a:rPr lang="ru-RU" sz="9600" dirty="0"/>
              <a:t> </a:t>
            </a:r>
            <a:r>
              <a:rPr lang="ru-RU" sz="9600" dirty="0" smtClean="0"/>
              <a:t>6. </a:t>
            </a:r>
            <a:r>
              <a:rPr lang="ru-RU" sz="9600" dirty="0"/>
              <a:t>Оформление </a:t>
            </a:r>
            <a:r>
              <a:rPr lang="ru-RU" sz="9600" dirty="0" smtClean="0"/>
              <a:t>ценников, </a:t>
            </a:r>
            <a:r>
              <a:rPr lang="ru-RU" sz="9600" dirty="0" err="1" smtClean="0"/>
              <a:t>прайсов</a:t>
            </a:r>
            <a:r>
              <a:rPr lang="ru-RU" sz="9600" dirty="0" smtClean="0"/>
              <a:t>.</a:t>
            </a:r>
            <a:endParaRPr lang="ru-RU" sz="9600" dirty="0"/>
          </a:p>
          <a:p>
            <a:pPr marL="87313" indent="0">
              <a:buNone/>
            </a:pPr>
            <a:r>
              <a:rPr lang="ru-RU" sz="9600" dirty="0" smtClean="0"/>
              <a:t>7. Изготовление </a:t>
            </a:r>
            <a:r>
              <a:rPr lang="ru-RU" sz="9600" dirty="0"/>
              <a:t>с детьми кондитерских изделий из </a:t>
            </a:r>
            <a:r>
              <a:rPr lang="ru-RU" sz="9600" dirty="0" smtClean="0"/>
              <a:t>соленого теста.          </a:t>
            </a:r>
          </a:p>
          <a:p>
            <a:pPr marL="87313" indent="0">
              <a:buNone/>
            </a:pPr>
            <a:r>
              <a:rPr lang="ru-RU" sz="9600" dirty="0" smtClean="0"/>
              <a:t>8. Экскурсия в кондитерскую, мастер – класс.</a:t>
            </a:r>
            <a:endParaRPr lang="en-US" sz="9600" dirty="0"/>
          </a:p>
          <a:p>
            <a:pPr>
              <a:buNone/>
            </a:pPr>
            <a:endParaRPr lang="en-US" sz="9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04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0000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внимание!!!</a:t>
            </a:r>
            <a:endParaRPr lang="ru-RU" sz="10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67944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Игровые </a:t>
            </a:r>
            <a:r>
              <a:rPr lang="ru-RU" dirty="0"/>
              <a:t>с</a:t>
            </a:r>
            <a:r>
              <a:rPr lang="ru-RU" dirty="0" smtClean="0"/>
              <a:t>итуации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В магазине закончились кондитерские         изделия, заведующая магазина подает </a:t>
            </a:r>
          </a:p>
          <a:p>
            <a:pPr marL="0" indent="0" algn="just">
              <a:buNone/>
            </a:pPr>
            <a:r>
              <a:rPr lang="ru-RU" dirty="0"/>
              <a:t>заявку в кондитерский цех</a:t>
            </a:r>
            <a:r>
              <a:rPr lang="ru-RU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День рождение у куклы Ани.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032136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272808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Игровое оборудование и атрибуты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992888" cy="558924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Прилавок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Столы, стулья, конвейер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800" dirty="0" smtClean="0"/>
              <a:t>Касса, весы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Сумки, кошельки, корзины 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Кондитерские изделия (торты, пирожные, </a:t>
            </a:r>
            <a:r>
              <a:rPr lang="ru-RU" sz="2600" dirty="0" err="1" smtClean="0"/>
              <a:t>рулетики</a:t>
            </a:r>
            <a:r>
              <a:rPr lang="ru-RU" sz="2600" dirty="0" smtClean="0"/>
              <a:t>, конфеты, печенье и т.д.)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Деньги, ценники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Халаты и колпаки, фартуки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Контейнеры </a:t>
            </a:r>
          </a:p>
          <a:p>
            <a:pPr>
              <a:buFont typeface="Wingdings" pitchFamily="2" charset="2"/>
              <a:buChar char="Ø"/>
            </a:pPr>
            <a:r>
              <a:rPr lang="ru-RU" sz="2800" smtClean="0"/>
              <a:t>Коробочки </a:t>
            </a:r>
            <a:r>
              <a:rPr lang="ru-RU" sz="2800" dirty="0" smtClean="0"/>
              <a:t>для раскладывания товара</a:t>
            </a:r>
            <a:endParaRPr lang="ru-RU" sz="2600" dirty="0" smtClean="0"/>
          </a:p>
          <a:p>
            <a:pPr>
              <a:buFont typeface="Wingdings" pitchFamily="2" charset="2"/>
              <a:buChar char="Ø"/>
            </a:pPr>
            <a:r>
              <a:rPr lang="ru-RU" sz="2600" dirty="0" err="1" smtClean="0"/>
              <a:t>Прайс</a:t>
            </a:r>
            <a:r>
              <a:rPr lang="ru-RU" sz="2600" dirty="0" smtClean="0"/>
              <a:t> – лист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/>
              <a:t>Грузовик</a:t>
            </a:r>
          </a:p>
          <a:p>
            <a:pPr>
              <a:buFont typeface="Wingdings" pitchFamily="2" charset="2"/>
              <a:buChar char="Ø"/>
            </a:pPr>
            <a:endParaRPr lang="ru-RU" sz="2600" dirty="0" smtClean="0"/>
          </a:p>
          <a:p>
            <a:pPr>
              <a:buFont typeface="Wingdings" pitchFamily="2" charset="2"/>
              <a:buChar char="Ø"/>
            </a:pPr>
            <a:endParaRPr lang="ru-RU" sz="1900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Игровые роли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417638"/>
            <a:ext cx="5698976" cy="4708525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Продавец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Кассир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Кондитеры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Фасовщик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Водитель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Покупатели        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Дидактические игры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964488" cy="602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64904"/>
            <a:ext cx="4248472" cy="4106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07504" y="980728"/>
            <a:ext cx="4536504" cy="3621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8670307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0397591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Замешиваем соленое тесто</a:t>
            </a:r>
            <a:endParaRPr lang="ru-RU" dirty="0"/>
          </a:p>
        </p:txBody>
      </p:sp>
      <p:pic>
        <p:nvPicPr>
          <p:cNvPr id="1026" name="Picture 2" descr="G:\кондитерская 1\фото кондитерская 3.12\замешиваем тесто\IMG_20191120_1038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251520" y="1268760"/>
            <a:ext cx="8549809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429</Words>
  <Application>Microsoft Office PowerPoint</Application>
  <PresentationFormat>Экран (4:3)</PresentationFormat>
  <Paragraphs>73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МБДОУ Детский сад №22 «Веселинка»   Сюжетно – ролевая игра в старшей группе «Русалочка» «Кондитерский магазин, цех»</vt:lpstr>
      <vt:lpstr>Цель игры:</vt:lpstr>
      <vt:lpstr>Предварительная работа:</vt:lpstr>
      <vt:lpstr>Игровые ситуации:</vt:lpstr>
      <vt:lpstr>Игровое оборудование и атрибуты:</vt:lpstr>
      <vt:lpstr>Игровые роли:</vt:lpstr>
      <vt:lpstr>Дидактические игры</vt:lpstr>
      <vt:lpstr>Слайд 8</vt:lpstr>
      <vt:lpstr>Замешиваем соленое тесто</vt:lpstr>
      <vt:lpstr>Замешиваем соленое тесто</vt:lpstr>
      <vt:lpstr>Замешиваем соленое тесто</vt:lpstr>
      <vt:lpstr>Слайд 12</vt:lpstr>
      <vt:lpstr>Слайд 13</vt:lpstr>
      <vt:lpstr>  </vt:lpstr>
      <vt:lpstr>Слайд 15</vt:lpstr>
      <vt:lpstr>Игровая ситуация</vt:lpstr>
      <vt:lpstr>2. Продавец подает заявку в кондитерский цех.</vt:lpstr>
      <vt:lpstr>3. Кондитеры приступили к производству кондитерских изделий.</vt:lpstr>
      <vt:lpstr>4. Фасовщик готовит продукцию к отправке в магазин</vt:lpstr>
      <vt:lpstr>Слайд 20</vt:lpstr>
      <vt:lpstr>5. Водитель доставляет кондитерские изделия в магазин.</vt:lpstr>
      <vt:lpstr>6. Продавец готовит товар к продаже</vt:lpstr>
      <vt:lpstr>8.Первые покупатели</vt:lpstr>
      <vt:lpstr>9. Чаепитие</vt:lpstr>
      <vt:lpstr>Экскурсия в кондитерскую «Десерт»,  мастер – класс.</vt:lpstr>
      <vt:lpstr> </vt:lpstr>
      <vt:lpstr>Слайд 27</vt:lpstr>
      <vt:lpstr>Слайд 28</vt:lpstr>
      <vt:lpstr>Готовые изделия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Макс</cp:lastModifiedBy>
  <cp:revision>78</cp:revision>
  <dcterms:created xsi:type="dcterms:W3CDTF">2019-12-15T09:50:34Z</dcterms:created>
  <dcterms:modified xsi:type="dcterms:W3CDTF">2022-02-21T09:07:39Z</dcterms:modified>
</cp:coreProperties>
</file>