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7"/>
  </p:notesMasterIdLst>
  <p:sldIdLst>
    <p:sldId id="396" r:id="rId2"/>
    <p:sldId id="516" r:id="rId3"/>
    <p:sldId id="509" r:id="rId4"/>
    <p:sldId id="512" r:id="rId5"/>
    <p:sldId id="47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гей" initials="С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59B2"/>
    <a:srgbClr val="5ABBE4"/>
    <a:srgbClr val="87CEF3"/>
    <a:srgbClr val="BAC73D"/>
    <a:srgbClr val="7E57AF"/>
    <a:srgbClr val="FF6170"/>
    <a:srgbClr val="272C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/>
    <p:restoredTop sz="94292"/>
  </p:normalViewPr>
  <p:slideViewPr>
    <p:cSldViewPr>
      <p:cViewPr>
        <p:scale>
          <a:sx n="81" d="100"/>
          <a:sy n="81" d="100"/>
        </p:scale>
        <p:origin x="-264" y="2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F952D-1F0A-489C-B9BA-A0E2DFBF7643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1E8A5-945B-45E6-B992-4F1F55F558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52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75104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726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текст">
  <p:cSld name="заголовок и текст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>
            <a:spLocks noGrp="1"/>
          </p:cNvSpPr>
          <p:nvPr>
            <p:ph type="title"/>
          </p:nvPr>
        </p:nvSpPr>
        <p:spPr>
          <a:xfrm>
            <a:off x="550863" y="706664"/>
            <a:ext cx="11090276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6" name="Google Shape;16;p19"/>
          <p:cNvSpPr txBox="1">
            <a:spLocks noGrp="1"/>
          </p:cNvSpPr>
          <p:nvPr>
            <p:ph type="body" idx="1"/>
          </p:nvPr>
        </p:nvSpPr>
        <p:spPr>
          <a:xfrm>
            <a:off x="550863" y="1484786"/>
            <a:ext cx="11090276" cy="405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E91F5CA-BD06-AB46-8269-368C5ABCF6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63" y="259806"/>
            <a:ext cx="1243596" cy="18978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CE8303C-3CF6-BB4E-AA98-646DE37CAACC}"/>
              </a:ext>
            </a:extLst>
          </p:cNvPr>
          <p:cNvSpPr/>
          <p:nvPr userDrawn="1"/>
        </p:nvSpPr>
        <p:spPr>
          <a:xfrm>
            <a:off x="9408368" y="259806"/>
            <a:ext cx="648072" cy="648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36071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буллиты ">
  <p:cSld name="буллиты 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569146" y="613360"/>
            <a:ext cx="9750900" cy="64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2E3847"/>
              </a:buClr>
              <a:buSzPts val="2800"/>
              <a:buNone/>
              <a:defRPr sz="2800" i="0" u="none" strike="noStrike" cap="none">
                <a:solidFill>
                  <a:srgbClr val="2E38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3847"/>
              </a:buClr>
              <a:buSzPts val="2800"/>
              <a:buChar char="•"/>
              <a:defRPr sz="2800" i="0" u="none" strike="noStrike" cap="none">
                <a:solidFill>
                  <a:srgbClr val="2E3847"/>
                </a:solidFill>
              </a:defRPr>
            </a:lvl9pPr>
          </a:lstStyle>
          <a:p>
            <a:endParaRPr dirty="0"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2"/>
          </p:nvPr>
        </p:nvSpPr>
        <p:spPr>
          <a:xfrm>
            <a:off x="448789" y="1520826"/>
            <a:ext cx="9750900" cy="436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342900" algn="l" rtl="0">
              <a:lnSpc>
                <a:spcPts val="2160"/>
              </a:lnSpc>
              <a:spcBef>
                <a:spcPts val="0"/>
              </a:spcBef>
              <a:spcAft>
                <a:spcPts val="120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48B6FB"/>
              </a:buClr>
              <a:buSzPts val="1800"/>
              <a:buChar char="•"/>
              <a:defRPr sz="1800" i="0" u="none" strike="noStrike" cap="none">
                <a:solidFill>
                  <a:srgbClr val="2E3847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474852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95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February 21,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February 21,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65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7BFF0D-FC29-E740-B92A-11CDAFD1E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9" y="1556792"/>
            <a:ext cx="11233248" cy="1346522"/>
          </a:xfrm>
        </p:spPr>
        <p:txBody>
          <a:bodyPr/>
          <a:lstStyle/>
          <a:p>
            <a:pPr algn="ctr">
              <a:lnSpc>
                <a:spcPts val="3460"/>
              </a:lnSpc>
            </a:pPr>
            <a:r>
              <a:rPr lang="ru-RU" sz="4400" dirty="0" smtClean="0">
                <a:latin typeface="Noto Sans "/>
              </a:rPr>
              <a:t>Цифровая школа </a:t>
            </a:r>
            <a:r>
              <a:rPr lang="ru-RU" sz="4400" dirty="0" err="1" smtClean="0">
                <a:latin typeface="Noto Sans "/>
              </a:rPr>
              <a:t>Учи.ру</a:t>
            </a:r>
            <a:r>
              <a:rPr lang="ru-RU" sz="4400" dirty="0" smtClean="0">
                <a:latin typeface="Noto Sans "/>
              </a:rPr>
              <a:t>: </a:t>
            </a:r>
            <a:br>
              <a:rPr lang="ru-RU" sz="4400" dirty="0" smtClean="0">
                <a:latin typeface="Noto Sans "/>
              </a:rPr>
            </a:br>
            <a:r>
              <a:rPr lang="ru-RU" sz="4400" dirty="0" smtClean="0">
                <a:latin typeface="Noto Sans "/>
              </a:rPr>
              <a:t/>
            </a:r>
            <a:br>
              <a:rPr lang="ru-RU" sz="4400" dirty="0" smtClean="0">
                <a:latin typeface="Noto Sans "/>
              </a:rPr>
            </a:br>
            <a:r>
              <a:rPr lang="ru-RU" sz="4400" dirty="0" smtClean="0">
                <a:latin typeface="Noto Sans "/>
              </a:rPr>
              <a:t>инновационный метод обучения</a:t>
            </a:r>
            <a:endParaRPr lang="ru-RU" sz="4400" dirty="0">
              <a:latin typeface="Noto Sans "/>
            </a:endParaRPr>
          </a:p>
        </p:txBody>
      </p:sp>
      <p:sp>
        <p:nvSpPr>
          <p:cNvPr id="8" name="Google Shape;82;p1">
            <a:extLst>
              <a:ext uri="{FF2B5EF4-FFF2-40B4-BE49-F238E27FC236}">
                <a16:creationId xmlns="" xmlns:a16="http://schemas.microsoft.com/office/drawing/2014/main" id="{CD3A0D23-A3EF-514B-8258-6B6D0B8ECB58}"/>
              </a:ext>
            </a:extLst>
          </p:cNvPr>
          <p:cNvSpPr txBox="1">
            <a:spLocks/>
          </p:cNvSpPr>
          <p:nvPr/>
        </p:nvSpPr>
        <p:spPr>
          <a:xfrm>
            <a:off x="4151786" y="4149082"/>
            <a:ext cx="7488831" cy="666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lnSpc>
                <a:spcPts val="2600"/>
              </a:lnSpc>
              <a:buSzPts val="2400"/>
            </a:pPr>
            <a:r>
              <a:rPr lang="ru-RU" sz="1800" dirty="0">
                <a:solidFill>
                  <a:schemeClr val="tx1"/>
                </a:solidFill>
                <a:latin typeface="Noto Sans "/>
                <a:ea typeface="Noto Sans" panose="020B0502040504020204" pitchFamily="34" charset="0"/>
                <a:cs typeface="Noto Sans" panose="020B0502040504020204" pitchFamily="34" charset="0"/>
              </a:rPr>
              <a:t>Учитель начальных классов </a:t>
            </a:r>
            <a:r>
              <a:rPr lang="ru-RU" sz="1800" dirty="0" smtClean="0">
                <a:solidFill>
                  <a:schemeClr val="tx1"/>
                </a:solidFill>
                <a:latin typeface="Noto Sans "/>
                <a:ea typeface="Noto Sans" panose="020B0502040504020204" pitchFamily="34" charset="0"/>
                <a:cs typeface="Noto Sans" panose="020B0502040504020204" pitchFamily="34" charset="0"/>
              </a:rPr>
              <a:t>МБОУ БГО СОШ № 10</a:t>
            </a:r>
          </a:p>
          <a:p>
            <a:pPr lvl="0">
              <a:lnSpc>
                <a:spcPts val="2600"/>
              </a:lnSpc>
              <a:buSzPts val="2400"/>
            </a:pPr>
            <a:r>
              <a:rPr lang="ru-RU" sz="1800" dirty="0" smtClean="0">
                <a:solidFill>
                  <a:schemeClr val="tx1"/>
                </a:solidFill>
                <a:latin typeface="Noto Sans "/>
                <a:ea typeface="Noto Sans" panose="020B0502040504020204" pitchFamily="34" charset="0"/>
                <a:cs typeface="Noto Sans" panose="020B0502040504020204" pitchFamily="34" charset="0"/>
              </a:rPr>
              <a:t>Светлана Васильевна Никанорова</a:t>
            </a:r>
            <a:endParaRPr lang="ru-RU" sz="1800" dirty="0">
              <a:solidFill>
                <a:schemeClr val="tx1"/>
              </a:solidFill>
              <a:latin typeface="Noto Sans 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31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мероприятия: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0863" y="1484786"/>
            <a:ext cx="11090276" cy="2431435"/>
          </a:xfrm>
        </p:spPr>
        <p:txBody>
          <a:bodyPr/>
          <a:lstStyle/>
          <a:p>
            <a:r>
              <a:rPr lang="ru-RU" dirty="0" smtClean="0"/>
              <a:t>1. Что </a:t>
            </a:r>
            <a:r>
              <a:rPr lang="ru-RU" dirty="0"/>
              <a:t>такое цифровая грамотность</a:t>
            </a:r>
          </a:p>
          <a:p>
            <a:r>
              <a:rPr lang="ru-RU" dirty="0"/>
              <a:t>2.  Методическая копилка педагога в цифровом мире</a:t>
            </a:r>
          </a:p>
          <a:p>
            <a:r>
              <a:rPr lang="ru-RU" dirty="0" smtClean="0"/>
              <a:t>3. Понятие </a:t>
            </a:r>
            <a:r>
              <a:rPr lang="ru-RU" dirty="0"/>
              <a:t>смешанного обучения и его модели.</a:t>
            </a:r>
          </a:p>
          <a:p>
            <a:r>
              <a:rPr lang="ru-RU" dirty="0" smtClean="0"/>
              <a:t>4. Алгоритм </a:t>
            </a:r>
            <a:r>
              <a:rPr lang="ru-RU" dirty="0"/>
              <a:t>подготовки урока по модели Ротация станций.</a:t>
            </a:r>
          </a:p>
          <a:p>
            <a:r>
              <a:rPr lang="ru-RU" dirty="0" smtClean="0"/>
              <a:t>5. Пример </a:t>
            </a:r>
            <a:r>
              <a:rPr lang="ru-RU" dirty="0"/>
              <a:t>урока по модели Ротация станций.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41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B206A8F4-3432-4239-97A9-66D789F689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/>
              <a:t>Что такое цифровая грамотность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9147D90-B98F-4BB1-9C74-D5B2DF69127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7515" y="1546003"/>
            <a:ext cx="9750900" cy="1815882"/>
          </a:xfrm>
        </p:spPr>
        <p:txBody>
          <a:bodyPr/>
          <a:lstStyle/>
          <a:p>
            <a:pPr marL="114300" indent="0">
              <a:lnSpc>
                <a:spcPct val="150000"/>
              </a:lnSpc>
              <a:buNone/>
            </a:pPr>
            <a:r>
              <a:rPr lang="ru-RU" sz="2400" dirty="0"/>
              <a:t>Цифровая грамотность – набор знаний и умений, которые необходимы для безопасного и эффективного использования цифровых технологий и ресурсов.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="" xmlns:a16="http://schemas.microsoft.com/office/drawing/2014/main" id="{9C0D87AC-F3A4-49A3-9A10-F87058A5CABC}"/>
              </a:ext>
            </a:extLst>
          </p:cNvPr>
          <p:cNvSpPr txBox="1">
            <a:spLocks/>
          </p:cNvSpPr>
          <p:nvPr/>
        </p:nvSpPr>
        <p:spPr>
          <a:xfrm>
            <a:off x="1216259" y="4217845"/>
            <a:ext cx="39043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ts val="2160"/>
              </a:lnSpc>
              <a:spcBef>
                <a:spcPts val="0"/>
              </a:spcBef>
              <a:spcAft>
                <a:spcPts val="12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lnSpc>
                <a:spcPct val="150000"/>
              </a:lnSpc>
              <a:buFont typeface="Arial"/>
              <a:buNone/>
            </a:pPr>
            <a:r>
              <a:rPr lang="ru-RU" sz="2400" dirty="0"/>
              <a:t>цифровое потребление</a:t>
            </a:r>
          </a:p>
        </p:txBody>
      </p:sp>
      <p:sp>
        <p:nvSpPr>
          <p:cNvPr id="6" name="Текст 2">
            <a:extLst>
              <a:ext uri="{FF2B5EF4-FFF2-40B4-BE49-F238E27FC236}">
                <a16:creationId xmlns="" xmlns:a16="http://schemas.microsoft.com/office/drawing/2014/main" id="{099A1C33-9E9A-48AA-B486-325CB8CE4F02}"/>
              </a:ext>
            </a:extLst>
          </p:cNvPr>
          <p:cNvSpPr txBox="1">
            <a:spLocks/>
          </p:cNvSpPr>
          <p:nvPr/>
        </p:nvSpPr>
        <p:spPr>
          <a:xfrm>
            <a:off x="4308808" y="4925731"/>
            <a:ext cx="39043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ts val="2160"/>
              </a:lnSpc>
              <a:spcBef>
                <a:spcPts val="0"/>
              </a:spcBef>
              <a:spcAft>
                <a:spcPts val="12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lnSpc>
                <a:spcPct val="150000"/>
              </a:lnSpc>
              <a:buFont typeface="Arial"/>
              <a:buNone/>
            </a:pPr>
            <a:r>
              <a:rPr lang="ru-RU" sz="2400" dirty="0"/>
              <a:t>цифровые компетенции</a:t>
            </a:r>
          </a:p>
        </p:txBody>
      </p:sp>
      <p:sp>
        <p:nvSpPr>
          <p:cNvPr id="7" name="Текст 2">
            <a:extLst>
              <a:ext uri="{FF2B5EF4-FFF2-40B4-BE49-F238E27FC236}">
                <a16:creationId xmlns="" xmlns:a16="http://schemas.microsoft.com/office/drawing/2014/main" id="{16B81026-70A1-4CCD-984B-5A7C86CD59F4}"/>
              </a:ext>
            </a:extLst>
          </p:cNvPr>
          <p:cNvSpPr txBox="1">
            <a:spLocks/>
          </p:cNvSpPr>
          <p:nvPr/>
        </p:nvSpPr>
        <p:spPr>
          <a:xfrm>
            <a:off x="7277091" y="4217845"/>
            <a:ext cx="39043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ts val="2160"/>
              </a:lnSpc>
              <a:spcBef>
                <a:spcPts val="0"/>
              </a:spcBef>
              <a:spcAft>
                <a:spcPts val="12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48B6FB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E384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lnSpc>
                <a:spcPct val="150000"/>
              </a:lnSpc>
              <a:buFont typeface="Arial"/>
              <a:buNone/>
            </a:pPr>
            <a:r>
              <a:rPr lang="ru-RU" sz="2400" dirty="0"/>
              <a:t>цифровая безопасность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="" xmlns:a16="http://schemas.microsoft.com/office/drawing/2014/main" id="{25EFDF27-50EE-4203-8545-01362304C34A}"/>
              </a:ext>
            </a:extLst>
          </p:cNvPr>
          <p:cNvSpPr/>
          <p:nvPr/>
        </p:nvSpPr>
        <p:spPr>
          <a:xfrm>
            <a:off x="3474721" y="3646198"/>
            <a:ext cx="520505" cy="57164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="" xmlns:a16="http://schemas.microsoft.com/office/drawing/2014/main" id="{12F3D568-4343-45AE-9189-0399AD5E6522}"/>
              </a:ext>
            </a:extLst>
          </p:cNvPr>
          <p:cNvSpPr/>
          <p:nvPr/>
        </p:nvSpPr>
        <p:spPr>
          <a:xfrm>
            <a:off x="5682966" y="3512771"/>
            <a:ext cx="520505" cy="155159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="" xmlns:a16="http://schemas.microsoft.com/office/drawing/2014/main" id="{B5D33CD4-7232-4D86-93F7-062615FB6BFB}"/>
              </a:ext>
            </a:extLst>
          </p:cNvPr>
          <p:cNvSpPr/>
          <p:nvPr/>
        </p:nvSpPr>
        <p:spPr>
          <a:xfrm>
            <a:off x="8694832" y="3646197"/>
            <a:ext cx="520505" cy="57164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1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>
            <a:extLst>
              <a:ext uri="{FF2B5EF4-FFF2-40B4-BE49-F238E27FC236}">
                <a16:creationId xmlns="" xmlns:a16="http://schemas.microsoft.com/office/drawing/2014/main" id="{C9EF8422-7908-46A6-8341-5AF275BEA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146" y="613360"/>
            <a:ext cx="9750900" cy="1290610"/>
          </a:xfrm>
        </p:spPr>
        <p:txBody>
          <a:bodyPr/>
          <a:lstStyle/>
          <a:p>
            <a:pPr algn="ctr"/>
            <a:r>
              <a:rPr lang="ru-RU" b="1" dirty="0"/>
              <a:t>Преподаватель в цифровой </a:t>
            </a:r>
            <a:r>
              <a:rPr lang="ru-RU" b="1" dirty="0" smtClean="0"/>
              <a:t>среде</a:t>
            </a:r>
          </a:p>
          <a:p>
            <a:pPr algn="ctr"/>
            <a:r>
              <a:rPr lang="ru-RU" b="1" dirty="0" smtClean="0"/>
              <a:t>Модель «Смешанного обучения»</a:t>
            </a:r>
            <a:endParaRPr lang="ru-RU" b="1" dirty="0"/>
          </a:p>
        </p:txBody>
      </p:sp>
      <p:sp>
        <p:nvSpPr>
          <p:cNvPr id="5" name="Текст 2">
            <a:extLst>
              <a:ext uri="{FF2B5EF4-FFF2-40B4-BE49-F238E27FC236}">
                <a16:creationId xmlns="" xmlns:a16="http://schemas.microsoft.com/office/drawing/2014/main" id="{E9983EDB-457A-4F06-B035-06291CD7AE4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51384" y="2132856"/>
            <a:ext cx="8169635" cy="3231654"/>
          </a:xfrm>
        </p:spPr>
        <p:txBody>
          <a:bodyPr/>
          <a:lstStyle/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Профессионал-предметник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Исследователь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Экзаменатор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Автор новых программ и курсов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Мотиватор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Цифровой абориген</a:t>
            </a:r>
          </a:p>
          <a:p>
            <a:pPr marL="0" indent="-285750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/>
              <a:t>«Вечный студент»</a:t>
            </a:r>
          </a:p>
        </p:txBody>
      </p:sp>
    </p:spTree>
    <p:extLst>
      <p:ext uri="{BB962C8B-B14F-4D97-AF65-F5344CB8AC3E}">
        <p14:creationId xmlns:p14="http://schemas.microsoft.com/office/powerpoint/2010/main" val="2264747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75" y="1916832"/>
            <a:ext cx="11309350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0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3477</TotalTime>
  <Words>114</Words>
  <Application>Microsoft Office PowerPoint</Application>
  <PresentationFormat>Произвольный</PresentationFormat>
  <Paragraphs>23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Цифровая школа Учи.ру:   инновационный метод обучения</vt:lpstr>
      <vt:lpstr>План мероприятия: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Пользователь1</dc:creator>
  <cp:lastModifiedBy>RePack by Diakov</cp:lastModifiedBy>
  <cp:revision>368</cp:revision>
  <dcterms:created xsi:type="dcterms:W3CDTF">2018-09-17T18:09:44Z</dcterms:created>
  <dcterms:modified xsi:type="dcterms:W3CDTF">2022-02-21T18:32:48Z</dcterms:modified>
</cp:coreProperties>
</file>