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1" autoAdjust="0"/>
    <p:restoredTop sz="94660"/>
  </p:normalViewPr>
  <p:slideViewPr>
    <p:cSldViewPr snapToGrid="0">
      <p:cViewPr varScale="1">
        <p:scale>
          <a:sx n="88" d="100"/>
          <a:sy n="88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26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67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572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391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884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61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638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435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38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92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4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137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7730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00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255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618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14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A338D4-9BC1-4978-B4D5-852D65667F28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C4EDD0-2E0F-4FED-81D2-CC0FD0AA6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1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38" y="1928280"/>
            <a:ext cx="7486650" cy="1572157"/>
          </a:xfrm>
        </p:spPr>
        <p:txBody>
          <a:bodyPr/>
          <a:lstStyle/>
          <a:p>
            <a:r>
              <a:rPr lang="ru-RU" sz="6000" b="1" dirty="0" smtClean="0"/>
              <a:t>Учимся понимать своего ребёнка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8" y="3914772"/>
            <a:ext cx="7486650" cy="1685928"/>
          </a:xfrm>
        </p:spPr>
        <p:txBody>
          <a:bodyPr>
            <a:noAutofit/>
          </a:bodyPr>
          <a:lstStyle/>
          <a:p>
            <a:r>
              <a:rPr lang="ru-RU" sz="5600" dirty="0" smtClean="0"/>
              <a:t>ПЕРВОКЛАССНИК</a:t>
            </a:r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116469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РАЗ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556933"/>
            <a:ext cx="10915650" cy="3272368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/>
              <a:t>Новая обстановка</a:t>
            </a:r>
            <a:r>
              <a:rPr lang="ru-RU" sz="3200" dirty="0" smtClean="0"/>
              <a:t> – школа, кабинет.</a:t>
            </a:r>
          </a:p>
          <a:p>
            <a:r>
              <a:rPr lang="ru-RU" sz="3200" b="1" dirty="0" smtClean="0"/>
              <a:t>Новые знакомства</a:t>
            </a:r>
            <a:r>
              <a:rPr lang="ru-RU" sz="3200" dirty="0" smtClean="0"/>
              <a:t> – учителя и одноклассники.</a:t>
            </a:r>
          </a:p>
          <a:p>
            <a:r>
              <a:rPr lang="ru-RU" sz="3200" b="1" dirty="0" smtClean="0"/>
              <a:t>Новые требования и обязанности</a:t>
            </a:r>
            <a:r>
              <a:rPr lang="ru-RU" sz="3200" dirty="0" smtClean="0"/>
              <a:t> – усвоение знаний, ограничение игрового времени, подчинение правилам, домашние задания.</a:t>
            </a:r>
          </a:p>
          <a:p>
            <a:r>
              <a:rPr lang="ru-RU" sz="3200" b="1" dirty="0" smtClean="0"/>
              <a:t>Новое отношение</a:t>
            </a:r>
            <a:r>
              <a:rPr lang="ru-RU" sz="3200" dirty="0" smtClean="0"/>
              <a:t> со стороны взрослых – оценка успешности.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4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ПЕРВОКЛАССНИКА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914119"/>
            <a:ext cx="9601196" cy="3318936"/>
          </a:xfrm>
        </p:spPr>
        <p:txBody>
          <a:bodyPr/>
          <a:lstStyle/>
          <a:p>
            <a:r>
              <a:rPr lang="ru-RU" sz="3000" dirty="0" smtClean="0"/>
              <a:t>Привыкание к новому социальному статусу.</a:t>
            </a:r>
          </a:p>
          <a:p>
            <a:r>
              <a:rPr lang="ru-RU" sz="3000" dirty="0" smtClean="0"/>
              <a:t>Усвоение новых требований.</a:t>
            </a:r>
          </a:p>
          <a:p>
            <a:r>
              <a:rPr lang="ru-RU" sz="3000" dirty="0" smtClean="0"/>
              <a:t>Привыкание к процессу обучения.</a:t>
            </a:r>
          </a:p>
          <a:p>
            <a:r>
              <a:rPr lang="ru-RU" sz="3000" b="1" dirty="0" smtClean="0"/>
              <a:t>Адаптация к школьной жизни</a:t>
            </a:r>
            <a:r>
              <a:rPr lang="ru-RU" sz="3000" dirty="0" smtClean="0"/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94103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82132"/>
            <a:ext cx="10972800" cy="1332443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УСПЕШНОЙ АДАПТАЦИИ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 smtClean="0"/>
              <a:t>Положительное эмоциональное отношение к школе.</a:t>
            </a:r>
          </a:p>
          <a:p>
            <a:r>
              <a:rPr lang="ru-RU" sz="3200" dirty="0" smtClean="0"/>
              <a:t>Нет проблем в общении с одноклассниками и учителями.</a:t>
            </a:r>
          </a:p>
          <a:p>
            <a:r>
              <a:rPr lang="ru-RU" sz="3200" dirty="0" smtClean="0"/>
              <a:t>Без напряжения выполняет домашнее задание.</a:t>
            </a:r>
          </a:p>
          <a:p>
            <a:r>
              <a:rPr lang="ru-RU" sz="3200" dirty="0" smtClean="0"/>
              <a:t>Принимает правила школьной жизни.</a:t>
            </a:r>
          </a:p>
          <a:p>
            <a:r>
              <a:rPr lang="ru-RU" sz="3200" dirty="0" smtClean="0"/>
              <a:t>Комфортно себя чувствует при новом режиме дня.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199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ШКОЛЬНАЯ ДЕЗАДАПТАЦИЯ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2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Школьная дезадаптация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нарушение </a:t>
            </a:r>
            <a:r>
              <a:rPr lang="ru-RU" sz="3200" dirty="0"/>
              <a:t>процесса </a:t>
            </a:r>
            <a:r>
              <a:rPr lang="ru-RU" sz="3200" dirty="0" smtClean="0"/>
              <a:t>приспособления ребёнка </a:t>
            </a:r>
            <a:r>
              <a:rPr lang="ru-RU" sz="3200" dirty="0"/>
              <a:t>к условиям </a:t>
            </a:r>
            <a:r>
              <a:rPr lang="ru-RU" sz="3200" dirty="0" smtClean="0"/>
              <a:t>обучения.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04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ДЕЗАДАПТАЦИИ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471737"/>
            <a:ext cx="10929938" cy="37433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Часто испытывает негативные эмоции, говорит о школе с агрессией, недовольством или отказывается говорить.</a:t>
            </a:r>
          </a:p>
          <a:p>
            <a:r>
              <a:rPr lang="ru-RU" dirty="0" smtClean="0"/>
              <a:t>Не справляется с программой.</a:t>
            </a:r>
          </a:p>
          <a:p>
            <a:r>
              <a:rPr lang="ru-RU" dirty="0" smtClean="0"/>
              <a:t>Постоянно утомлён.</a:t>
            </a:r>
          </a:p>
          <a:p>
            <a:r>
              <a:rPr lang="ru-RU" dirty="0" smtClean="0"/>
              <a:t>Нарушения сна и аппетита.</a:t>
            </a:r>
          </a:p>
          <a:p>
            <a:r>
              <a:rPr lang="ru-RU" dirty="0" smtClean="0"/>
              <a:t>Нарушения здоровья.</a:t>
            </a:r>
          </a:p>
          <a:p>
            <a:r>
              <a:rPr lang="ru-RU" dirty="0" smtClean="0"/>
              <a:t>Нарушения поведения.</a:t>
            </a:r>
          </a:p>
          <a:p>
            <a:r>
              <a:rPr lang="ru-RU" dirty="0" smtClean="0"/>
              <a:t>Невротические проявления (дрожащие конечности, тики, заикание, привычка грызть ногти и т.п.)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39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982132"/>
            <a:ext cx="10915650" cy="1261005"/>
          </a:xfrm>
        </p:spPr>
        <p:txBody>
          <a:bodyPr>
            <a:normAutofit/>
          </a:bodyPr>
          <a:lstStyle/>
          <a:p>
            <a:r>
              <a:rPr lang="ru-RU" dirty="0" smtClean="0"/>
              <a:t>ПОДДЕРЖКА РЕБЁНКА ДОМА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38" y="2400299"/>
            <a:ext cx="10915650" cy="394335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Создать правильное настроение перед школой.</a:t>
            </a:r>
          </a:p>
          <a:p>
            <a:r>
              <a:rPr lang="ru-RU" dirty="0" smtClean="0"/>
              <a:t>Не критиковать – оказывать помощь и поддержку.</a:t>
            </a:r>
          </a:p>
          <a:p>
            <a:r>
              <a:rPr lang="ru-RU" dirty="0" smtClean="0"/>
              <a:t>Не сравнивать с другими – только с ним самим.</a:t>
            </a:r>
          </a:p>
          <a:p>
            <a:r>
              <a:rPr lang="ru-RU" dirty="0" smtClean="0"/>
              <a:t>Поощрять за любые успехи.</a:t>
            </a:r>
          </a:p>
          <a:p>
            <a:r>
              <a:rPr lang="ru-RU" dirty="0" smtClean="0"/>
              <a:t>Не нагружать новыми домашними обязанностями.</a:t>
            </a:r>
          </a:p>
          <a:p>
            <a:r>
              <a:rPr lang="ru-RU" dirty="0" smtClean="0"/>
              <a:t>Не записывать в новые кружки и секции.</a:t>
            </a:r>
          </a:p>
          <a:p>
            <a:r>
              <a:rPr lang="ru-RU" dirty="0" smtClean="0"/>
              <a:t>Поддерживать режим дня.</a:t>
            </a:r>
          </a:p>
          <a:p>
            <a:r>
              <a:rPr lang="ru-RU" dirty="0" smtClean="0"/>
              <a:t>Оставить ребёнку время «для себя».</a:t>
            </a:r>
          </a:p>
          <a:p>
            <a:r>
              <a:rPr lang="ru-RU" dirty="0" smtClean="0"/>
              <a:t>Не критиковать при ребёнке школу, не запугивать его тем, что может происходить 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005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296</TotalTime>
  <Words>246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Учимся понимать своего ребёнка</vt:lpstr>
      <vt:lpstr>ПЕРВЫЙ РАЗ</vt:lpstr>
      <vt:lpstr>ЗАДАЧИ ПЕРВОКЛАССНИКА</vt:lpstr>
      <vt:lpstr>ПРИЗНАКИ УСПЕШНОЙ АДАПТАЦИИ</vt:lpstr>
      <vt:lpstr>ШКОЛЬНАЯ ДЕЗАДАПТАЦИЯ</vt:lpstr>
      <vt:lpstr>ПРИЗНАКИ ДЕЗАДАПТАЦИИ</vt:lpstr>
      <vt:lpstr>ПОДДЕРЖКА РЕБЁНКА ДОМА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понимать своего ребёнка</dc:title>
  <dc:creator>Lenovo</dc:creator>
  <cp:lastModifiedBy>user</cp:lastModifiedBy>
  <cp:revision>13</cp:revision>
  <dcterms:created xsi:type="dcterms:W3CDTF">2017-11-13T02:10:19Z</dcterms:created>
  <dcterms:modified xsi:type="dcterms:W3CDTF">2022-02-21T02:01:31Z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