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24" r:id="rId2"/>
    <p:sldId id="321" r:id="rId3"/>
    <p:sldId id="256" r:id="rId4"/>
    <p:sldId id="322" r:id="rId5"/>
    <p:sldId id="279" r:id="rId6"/>
    <p:sldId id="259" r:id="rId7"/>
    <p:sldId id="260" r:id="rId8"/>
    <p:sldId id="280" r:id="rId9"/>
    <p:sldId id="282" r:id="rId10"/>
    <p:sldId id="293" r:id="rId11"/>
    <p:sldId id="295" r:id="rId12"/>
    <p:sldId id="297" r:id="rId13"/>
    <p:sldId id="299" r:id="rId14"/>
    <p:sldId id="316" r:id="rId15"/>
    <p:sldId id="302" r:id="rId16"/>
    <p:sldId id="300" r:id="rId17"/>
    <p:sldId id="323" r:id="rId18"/>
    <p:sldId id="261" r:id="rId19"/>
    <p:sldId id="278" r:id="rId20"/>
    <p:sldId id="262" r:id="rId21"/>
    <p:sldId id="309" r:id="rId22"/>
    <p:sldId id="311" r:id="rId23"/>
    <p:sldId id="315" r:id="rId24"/>
    <p:sldId id="325" r:id="rId25"/>
    <p:sldId id="317" r:id="rId26"/>
    <p:sldId id="31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  <a:srgbClr val="FF0066"/>
    <a:srgbClr val="006600"/>
    <a:srgbClr val="FF0000"/>
    <a:srgbClr val="A50021"/>
    <a:srgbClr val="710D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3E8-7367-4145-B124-A879EAD2795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A0E62CE-F032-4771-8128-E06F8D248A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3E8-7367-4145-B124-A879EAD2795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62CE-F032-4771-8128-E06F8D248A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3E8-7367-4145-B124-A879EAD2795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62CE-F032-4771-8128-E06F8D248A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94BF0E8-005F-476F-8218-A96851632E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3E8-7367-4145-B124-A879EAD2795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A0E62CE-F032-4771-8128-E06F8D248A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3E8-7367-4145-B124-A879EAD2795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62CE-F032-4771-8128-E06F8D248A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3E8-7367-4145-B124-A879EAD2795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62CE-F032-4771-8128-E06F8D248A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3E8-7367-4145-B124-A879EAD2795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A0E62CE-F032-4771-8128-E06F8D248A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3E8-7367-4145-B124-A879EAD2795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62CE-F032-4771-8128-E06F8D248A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3E8-7367-4145-B124-A879EAD2795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62CE-F032-4771-8128-E06F8D248A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3E8-7367-4145-B124-A879EAD2795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62CE-F032-4771-8128-E06F8D248A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3E8-7367-4145-B124-A879EAD2795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62CE-F032-4771-8128-E06F8D248A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D6A73E8-7367-4145-B124-A879EAD27956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0E62CE-F032-4771-8128-E06F8D248A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yandpage?q=509065792&amp;p=2&amp;ag=ih&amp;rpt2=simage&amp;qs=text=%D3%D9%D2&amp;isize=&amp;ogo=5&amp;rpt=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hyperlink" Target="http://images.yandex.ru/yandpage?q=2009409472&amp;p=1&amp;ag=ih&amp;rpt2=simage&amp;qs=text=%D1%CA%C3%C1&amp;stype=image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image" Target="../media/image20.png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5" Type="http://schemas.openxmlformats.org/officeDocument/2006/relationships/image" Target="../media/image3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page?q=639046320&amp;p=6&amp;ag=ih&amp;rpt2=simage&amp;qs=stype=image&amp;text=%C1%D0%C5%CC%D8%D3%C9%CE%D9&amp;isize=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  Психологический настрой Представьте себе, что у вас в ладошках солнечный зайчик. Улыбнитесь ему, и подарите кому-нибудь из класса своего солнечного друга. Пожелайте им удачи! Я желаю удачи!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24056"/>
            <a:ext cx="9577064" cy="7182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491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ChangeArrowheads="1"/>
          </p:cNvSpPr>
          <p:nvPr/>
        </p:nvSpPr>
        <p:spPr bwMode="auto">
          <a:xfrm>
            <a:off x="2339975" y="333375"/>
            <a:ext cx="4895850" cy="1441450"/>
          </a:xfrm>
          <a:prstGeom prst="rightArrow">
            <a:avLst>
              <a:gd name="adj1" fmla="val 50000"/>
              <a:gd name="adj2" fmla="val 84912"/>
            </a:avLst>
          </a:prstGeom>
          <a:solidFill>
            <a:srgbClr val="FFC5C5">
              <a:alpha val="89999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0000FF"/>
                </a:solidFill>
              </a:rPr>
              <a:t>ВИТАМИН</a:t>
            </a:r>
            <a:r>
              <a:rPr lang="ru-RU" sz="4400" b="1"/>
              <a:t> </a:t>
            </a:r>
          </a:p>
        </p:txBody>
      </p:sp>
      <p:sp>
        <p:nvSpPr>
          <p:cNvPr id="25603" name="AutoShape 3"/>
          <p:cNvSpPr>
            <a:spLocks noChangeArrowheads="1"/>
          </p:cNvSpPr>
          <p:nvPr/>
        </p:nvSpPr>
        <p:spPr bwMode="auto">
          <a:xfrm>
            <a:off x="7270750" y="260350"/>
            <a:ext cx="1873250" cy="1657350"/>
          </a:xfrm>
          <a:prstGeom prst="hexagon">
            <a:avLst>
              <a:gd name="adj" fmla="val 28257"/>
              <a:gd name="vf" fmla="val 115470"/>
            </a:avLst>
          </a:prstGeom>
          <a:solidFill>
            <a:srgbClr val="FFCC99">
              <a:alpha val="89999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000" b="1">
                <a:solidFill>
                  <a:srgbClr val="FF0000"/>
                </a:solidFill>
                <a:latin typeface="Arial Black" pitchFamily="34" charset="0"/>
              </a:rPr>
              <a:t>B</a:t>
            </a:r>
            <a:r>
              <a:rPr lang="ru-RU" sz="6000" b="1" baseline="-25000">
                <a:solidFill>
                  <a:srgbClr val="FF0000"/>
                </a:solidFill>
                <a:latin typeface="Arial Black" pitchFamily="34" charset="0"/>
              </a:rPr>
              <a:t>12</a:t>
            </a:r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auto">
          <a:xfrm>
            <a:off x="7524750" y="1989138"/>
            <a:ext cx="1619250" cy="4679950"/>
          </a:xfrm>
          <a:prstGeom prst="upArrow">
            <a:avLst>
              <a:gd name="adj1" fmla="val 50000"/>
              <a:gd name="adj2" fmla="val 72255"/>
            </a:avLst>
          </a:prstGeom>
          <a:solidFill>
            <a:srgbClr val="FFCCCC">
              <a:alpha val="89999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05" name="WordArt 5"/>
          <p:cNvSpPr>
            <a:spLocks noChangeArrowheads="1" noChangeShapeType="1" noTextEdit="1"/>
          </p:cNvSpPr>
          <p:nvPr/>
        </p:nvSpPr>
        <p:spPr bwMode="auto">
          <a:xfrm rot="5400000">
            <a:off x="6234907" y="4214019"/>
            <a:ext cx="4176712" cy="59055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4000" b="1" kern="1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>
                    <a:alpha val="77000"/>
                  </a:srgbClr>
                </a:solidFill>
                <a:latin typeface="Arial"/>
                <a:cs typeface="Arial"/>
              </a:rPr>
              <a:t>цианкобаламин</a:t>
            </a:r>
          </a:p>
        </p:txBody>
      </p:sp>
      <p:sp>
        <p:nvSpPr>
          <p:cNvPr id="25606" name="AutoShape 6"/>
          <p:cNvSpPr>
            <a:spLocks noChangeArrowheads="1"/>
          </p:cNvSpPr>
          <p:nvPr/>
        </p:nvSpPr>
        <p:spPr bwMode="auto">
          <a:xfrm>
            <a:off x="1331913" y="1557338"/>
            <a:ext cx="4103687" cy="2447925"/>
          </a:xfrm>
          <a:prstGeom prst="flowChartProcess">
            <a:avLst/>
          </a:prstGeom>
          <a:solidFill>
            <a:srgbClr val="FFEFEF">
              <a:alpha val="20000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000" b="1">
              <a:solidFill>
                <a:srgbClr val="CC3399"/>
              </a:solidFill>
            </a:endParaRPr>
          </a:p>
          <a:p>
            <a:pPr algn="ctr"/>
            <a:endParaRPr lang="ru-RU" sz="2000" b="1">
              <a:solidFill>
                <a:srgbClr val="CC3399"/>
              </a:solidFill>
            </a:endParaRPr>
          </a:p>
          <a:p>
            <a:pPr algn="ctr"/>
            <a:r>
              <a:rPr lang="ru-RU" sz="2000" b="1">
                <a:solidFill>
                  <a:srgbClr val="CC3399"/>
                </a:solidFill>
              </a:rPr>
              <a:t>Усиливает иммунитет,</a:t>
            </a:r>
          </a:p>
          <a:p>
            <a:pPr algn="ctr"/>
            <a:r>
              <a:rPr lang="ru-RU" sz="2000" b="1">
                <a:solidFill>
                  <a:srgbClr val="CC3399"/>
                </a:solidFill>
              </a:rPr>
              <a:t> участвует в кроветворении,</a:t>
            </a:r>
          </a:p>
          <a:p>
            <a:pPr algn="ctr"/>
            <a:r>
              <a:rPr lang="ru-RU" sz="2000" b="1">
                <a:solidFill>
                  <a:srgbClr val="CC3399"/>
                </a:solidFill>
              </a:rPr>
              <a:t>нормализует кровяное</a:t>
            </a:r>
          </a:p>
          <a:p>
            <a:pPr algn="ctr"/>
            <a:r>
              <a:rPr lang="ru-RU" sz="2000" b="1">
                <a:solidFill>
                  <a:srgbClr val="CC3399"/>
                </a:solidFill>
              </a:rPr>
              <a:t>давление. При недостатке-</a:t>
            </a:r>
          </a:p>
          <a:p>
            <a:pPr algn="ctr"/>
            <a:r>
              <a:rPr lang="ru-RU" sz="2000" b="1">
                <a:solidFill>
                  <a:srgbClr val="CC3399"/>
                </a:solidFill>
              </a:rPr>
              <a:t>злокачественная анемия и</a:t>
            </a:r>
          </a:p>
          <a:p>
            <a:pPr algn="ctr"/>
            <a:r>
              <a:rPr lang="ru-RU" sz="2000" b="1">
                <a:solidFill>
                  <a:srgbClr val="CC3399"/>
                </a:solidFill>
              </a:rPr>
              <a:t>дегенеративные изменения</a:t>
            </a:r>
          </a:p>
          <a:p>
            <a:pPr algn="ctr"/>
            <a:r>
              <a:rPr lang="ru-RU" sz="2000" b="1">
                <a:solidFill>
                  <a:srgbClr val="CC3399"/>
                </a:solidFill>
              </a:rPr>
              <a:t>нервной ткани</a:t>
            </a:r>
          </a:p>
          <a:p>
            <a:pPr algn="ctr"/>
            <a:endParaRPr lang="ru-RU" sz="2000" b="1">
              <a:solidFill>
                <a:srgbClr val="CC3399"/>
              </a:solidFill>
            </a:endParaRPr>
          </a:p>
          <a:p>
            <a:pPr algn="ctr"/>
            <a:endParaRPr lang="ru-RU" sz="2000" b="1">
              <a:solidFill>
                <a:srgbClr val="CC3399"/>
              </a:solidFill>
            </a:endParaRPr>
          </a:p>
        </p:txBody>
      </p:sp>
      <p:sp>
        <p:nvSpPr>
          <p:cNvPr id="25607" name="AutoShape 7"/>
          <p:cNvSpPr>
            <a:spLocks noChangeArrowheads="1"/>
          </p:cNvSpPr>
          <p:nvPr/>
        </p:nvSpPr>
        <p:spPr bwMode="auto">
          <a:xfrm>
            <a:off x="3643306" y="4214818"/>
            <a:ext cx="2808287" cy="2374900"/>
          </a:xfrm>
          <a:prstGeom prst="octagon">
            <a:avLst>
              <a:gd name="adj" fmla="val 29287"/>
            </a:avLst>
          </a:prstGeom>
          <a:solidFill>
            <a:srgbClr val="FFCC99">
              <a:alpha val="41000"/>
            </a:srgbClr>
          </a:solidFill>
          <a:ln w="12700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u="sng" dirty="0">
                <a:solidFill>
                  <a:srgbClr val="6600CC"/>
                </a:solidFill>
              </a:rPr>
              <a:t>Содержится</a:t>
            </a:r>
            <a:r>
              <a:rPr lang="ru-RU" sz="2000" b="1" dirty="0">
                <a:solidFill>
                  <a:srgbClr val="6600CC"/>
                </a:solidFill>
              </a:rPr>
              <a:t>:</a:t>
            </a:r>
          </a:p>
          <a:p>
            <a:pPr algn="ctr"/>
            <a:r>
              <a:rPr lang="ru-RU" sz="2000" b="1" dirty="0">
                <a:solidFill>
                  <a:srgbClr val="6600CC"/>
                </a:solidFill>
              </a:rPr>
              <a:t>в сое, субпродуктах,</a:t>
            </a:r>
          </a:p>
          <a:p>
            <a:pPr algn="ctr"/>
            <a:r>
              <a:rPr lang="ru-RU" sz="2000" b="1" dirty="0">
                <a:solidFill>
                  <a:srgbClr val="6600CC"/>
                </a:solidFill>
              </a:rPr>
              <a:t>сыре, устрицах,</a:t>
            </a:r>
            <a:endParaRPr lang="en-US" sz="2000" b="1" dirty="0">
              <a:solidFill>
                <a:srgbClr val="6600CC"/>
              </a:solidFill>
            </a:endParaRPr>
          </a:p>
          <a:p>
            <a:pPr algn="ctr"/>
            <a:r>
              <a:rPr lang="ru-RU" sz="2000" b="1" dirty="0">
                <a:solidFill>
                  <a:srgbClr val="6600CC"/>
                </a:solidFill>
              </a:rPr>
              <a:t> дрожжах, </a:t>
            </a:r>
          </a:p>
          <a:p>
            <a:pPr algn="ctr"/>
            <a:r>
              <a:rPr lang="ru-RU" sz="2000" b="1" dirty="0">
                <a:solidFill>
                  <a:srgbClr val="6600CC"/>
                </a:solidFill>
              </a:rPr>
              <a:t>яйцах</a:t>
            </a:r>
          </a:p>
        </p:txBody>
      </p:sp>
      <p:pic>
        <p:nvPicPr>
          <p:cNvPr id="25613" name="Picture 13" descr="i?id=2095785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1916113"/>
            <a:ext cx="1873250" cy="1470025"/>
          </a:xfrm>
          <a:prstGeom prst="rect">
            <a:avLst/>
          </a:prstGeom>
          <a:noFill/>
          <a:ln w="127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25617" name="Picture 17" descr="i?id=4988608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4429132"/>
            <a:ext cx="1979613" cy="1944687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/>
      <p:bldP spid="25605" grpId="0" animBg="1"/>
      <p:bldP spid="25606" grpId="0" animBg="1"/>
      <p:bldP spid="2560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ChangeArrowheads="1"/>
          </p:cNvSpPr>
          <p:nvPr/>
        </p:nvSpPr>
        <p:spPr bwMode="auto">
          <a:xfrm>
            <a:off x="2339975" y="333375"/>
            <a:ext cx="4895850" cy="1441450"/>
          </a:xfrm>
          <a:prstGeom prst="rightArrow">
            <a:avLst>
              <a:gd name="adj1" fmla="val 50000"/>
              <a:gd name="adj2" fmla="val 84912"/>
            </a:avLst>
          </a:prstGeom>
          <a:solidFill>
            <a:srgbClr val="FFC5C5">
              <a:alpha val="89999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0000FF"/>
                </a:solidFill>
              </a:rPr>
              <a:t>ВИТАМИН</a:t>
            </a:r>
            <a:r>
              <a:rPr lang="ru-RU" sz="4400" b="1"/>
              <a:t> </a:t>
            </a:r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7270750" y="260350"/>
            <a:ext cx="1873250" cy="1657350"/>
          </a:xfrm>
          <a:prstGeom prst="hexagon">
            <a:avLst>
              <a:gd name="adj" fmla="val 28257"/>
              <a:gd name="vf" fmla="val 115470"/>
            </a:avLst>
          </a:prstGeom>
          <a:solidFill>
            <a:srgbClr val="FFCC99">
              <a:alpha val="89999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000" b="1">
                <a:solidFill>
                  <a:srgbClr val="FF0000"/>
                </a:solidFill>
                <a:latin typeface="Arial Black" pitchFamily="34" charset="0"/>
              </a:rPr>
              <a:t>C</a:t>
            </a:r>
            <a:endParaRPr lang="ru-RU" sz="6000" b="1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7524750" y="1916113"/>
            <a:ext cx="1619250" cy="4752975"/>
          </a:xfrm>
          <a:prstGeom prst="upArrow">
            <a:avLst>
              <a:gd name="adj1" fmla="val 50000"/>
              <a:gd name="adj2" fmla="val 73382"/>
            </a:avLst>
          </a:prstGeom>
          <a:solidFill>
            <a:srgbClr val="FFCCCC">
              <a:alpha val="89999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 rot="5400000">
            <a:off x="6193632" y="4112419"/>
            <a:ext cx="4319587" cy="50482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b="1" kern="1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>
                    <a:alpha val="77000"/>
                  </a:srgbClr>
                </a:solidFill>
                <a:latin typeface="Arial"/>
                <a:cs typeface="Arial"/>
              </a:rPr>
              <a:t>АСКОРБИНОВАЯ К-ТА</a:t>
            </a:r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1258888" y="1557338"/>
            <a:ext cx="4392612" cy="2232025"/>
          </a:xfrm>
          <a:prstGeom prst="flowChartProcess">
            <a:avLst/>
          </a:prstGeom>
          <a:solidFill>
            <a:srgbClr val="FFEFEF">
              <a:alpha val="20000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CC3399"/>
                </a:solidFill>
              </a:rPr>
              <a:t>Помогает организму бороться</a:t>
            </a:r>
          </a:p>
          <a:p>
            <a:pPr algn="ctr"/>
            <a:r>
              <a:rPr lang="ru-RU" sz="2000" b="1" dirty="0">
                <a:solidFill>
                  <a:srgbClr val="CC3399"/>
                </a:solidFill>
              </a:rPr>
              <a:t>с инфекциями, лучше видеть,</a:t>
            </a:r>
          </a:p>
          <a:p>
            <a:pPr algn="ctr"/>
            <a:r>
              <a:rPr lang="ru-RU" sz="2000" b="1" dirty="0">
                <a:solidFill>
                  <a:srgbClr val="CC3399"/>
                </a:solidFill>
              </a:rPr>
              <a:t>стимулирует обновление клеток.</a:t>
            </a:r>
          </a:p>
          <a:p>
            <a:pPr algn="ctr"/>
            <a:r>
              <a:rPr lang="ru-RU" sz="2000" b="1" dirty="0">
                <a:solidFill>
                  <a:srgbClr val="CC3399"/>
                </a:solidFill>
              </a:rPr>
              <a:t>При недостатке </a:t>
            </a:r>
            <a:r>
              <a:rPr lang="ru-RU" sz="2000" b="1" dirty="0" smtClean="0">
                <a:solidFill>
                  <a:srgbClr val="CC3399"/>
                </a:solidFill>
              </a:rPr>
              <a:t>–цинга </a:t>
            </a:r>
            <a:r>
              <a:rPr lang="ru-RU" sz="2000" b="1" dirty="0">
                <a:solidFill>
                  <a:srgbClr val="CC3399"/>
                </a:solidFill>
              </a:rPr>
              <a:t>(набухают</a:t>
            </a:r>
          </a:p>
          <a:p>
            <a:pPr algn="ctr"/>
            <a:r>
              <a:rPr lang="ru-RU" sz="2000" b="1" dirty="0">
                <a:solidFill>
                  <a:srgbClr val="CC3399"/>
                </a:solidFill>
              </a:rPr>
              <a:t>и кровоточат десны, выпадают</a:t>
            </a:r>
          </a:p>
          <a:p>
            <a:pPr algn="ctr"/>
            <a:r>
              <a:rPr lang="ru-RU" sz="2000" b="1" dirty="0">
                <a:solidFill>
                  <a:srgbClr val="CC3399"/>
                </a:solidFill>
              </a:rPr>
              <a:t>зубы. Слабость, вялость,</a:t>
            </a:r>
          </a:p>
          <a:p>
            <a:pPr algn="ctr"/>
            <a:r>
              <a:rPr lang="ru-RU" sz="2000" b="1" dirty="0">
                <a:solidFill>
                  <a:srgbClr val="CC3399"/>
                </a:solidFill>
              </a:rPr>
              <a:t>утомляемость, головокружение).</a:t>
            </a:r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auto">
          <a:xfrm>
            <a:off x="4929190" y="4071942"/>
            <a:ext cx="2786082" cy="2428892"/>
          </a:xfrm>
          <a:prstGeom prst="octagon">
            <a:avLst>
              <a:gd name="adj" fmla="val 29287"/>
            </a:avLst>
          </a:prstGeom>
          <a:solidFill>
            <a:srgbClr val="FFCC99">
              <a:alpha val="41000"/>
            </a:srgbClr>
          </a:solidFill>
          <a:ln w="12700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u="sng" dirty="0">
                <a:solidFill>
                  <a:srgbClr val="6600CC"/>
                </a:solidFill>
              </a:rPr>
              <a:t>Содержится</a:t>
            </a:r>
            <a:r>
              <a:rPr lang="ru-RU" sz="2000" b="1" dirty="0">
                <a:solidFill>
                  <a:srgbClr val="6600CC"/>
                </a:solidFill>
              </a:rPr>
              <a:t>:</a:t>
            </a:r>
          </a:p>
          <a:p>
            <a:pPr algn="ctr"/>
            <a:r>
              <a:rPr lang="ru-RU" sz="2000" b="1" dirty="0">
                <a:solidFill>
                  <a:srgbClr val="6600CC"/>
                </a:solidFill>
              </a:rPr>
              <a:t>в цитрусовых, </a:t>
            </a:r>
          </a:p>
          <a:p>
            <a:pPr algn="ctr"/>
            <a:r>
              <a:rPr lang="ru-RU" sz="2000" b="1" dirty="0">
                <a:solidFill>
                  <a:srgbClr val="6600CC"/>
                </a:solidFill>
              </a:rPr>
              <a:t>сладком перце,</a:t>
            </a:r>
          </a:p>
          <a:p>
            <a:pPr algn="ctr"/>
            <a:r>
              <a:rPr lang="ru-RU" sz="2000" b="1" dirty="0">
                <a:solidFill>
                  <a:srgbClr val="6600CC"/>
                </a:solidFill>
              </a:rPr>
              <a:t>ягодах,</a:t>
            </a:r>
          </a:p>
          <a:p>
            <a:pPr algn="ctr"/>
            <a:r>
              <a:rPr lang="ru-RU" sz="2000" b="1" dirty="0">
                <a:solidFill>
                  <a:srgbClr val="6600CC"/>
                </a:solidFill>
              </a:rPr>
              <a:t>моркови </a:t>
            </a:r>
          </a:p>
        </p:txBody>
      </p:sp>
      <p:pic>
        <p:nvPicPr>
          <p:cNvPr id="13326" name="Picture 14" descr="LIM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2060575"/>
            <a:ext cx="1655762" cy="1454150"/>
          </a:xfrm>
          <a:prstGeom prst="rect">
            <a:avLst/>
          </a:prstGeom>
          <a:noFill/>
          <a:ln w="127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13" name="Рисунок 1" descr="300px-Scorbutic_gum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929066"/>
            <a:ext cx="4881557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  <p:bldP spid="13317" grpId="0" animBg="1"/>
      <p:bldP spid="13320" grpId="0" animBg="1"/>
      <p:bldP spid="133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ChangeArrowheads="1"/>
          </p:cNvSpPr>
          <p:nvPr/>
        </p:nvSpPr>
        <p:spPr bwMode="auto">
          <a:xfrm>
            <a:off x="2339975" y="333375"/>
            <a:ext cx="4895850" cy="1441450"/>
          </a:xfrm>
          <a:prstGeom prst="rightArrow">
            <a:avLst>
              <a:gd name="adj1" fmla="val 50000"/>
              <a:gd name="adj2" fmla="val 84912"/>
            </a:avLst>
          </a:prstGeom>
          <a:solidFill>
            <a:srgbClr val="FFC5C5">
              <a:alpha val="89999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0000FF"/>
                </a:solidFill>
              </a:rPr>
              <a:t>ВИТАМИН</a:t>
            </a:r>
            <a:r>
              <a:rPr lang="ru-RU" sz="4400" b="1"/>
              <a:t> </a:t>
            </a: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7270750" y="260350"/>
            <a:ext cx="1873250" cy="1657350"/>
          </a:xfrm>
          <a:prstGeom prst="hexagon">
            <a:avLst>
              <a:gd name="adj" fmla="val 28257"/>
              <a:gd name="vf" fmla="val 115470"/>
            </a:avLst>
          </a:prstGeom>
          <a:solidFill>
            <a:srgbClr val="FFCC99">
              <a:alpha val="89999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000" b="1">
                <a:solidFill>
                  <a:srgbClr val="FF0000"/>
                </a:solidFill>
                <a:latin typeface="Arial Black" pitchFamily="34" charset="0"/>
              </a:rPr>
              <a:t>D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7451725" y="1916113"/>
            <a:ext cx="1619250" cy="4681537"/>
          </a:xfrm>
          <a:prstGeom prst="upArrow">
            <a:avLst>
              <a:gd name="adj1" fmla="val 50000"/>
              <a:gd name="adj2" fmla="val 72279"/>
            </a:avLst>
          </a:prstGeom>
          <a:solidFill>
            <a:srgbClr val="FFCCCC">
              <a:alpha val="89999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 rot="5400000">
            <a:off x="6337301" y="4186237"/>
            <a:ext cx="3816350" cy="5746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200" b="1" kern="1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>
                    <a:alpha val="77000"/>
                  </a:srgbClr>
                </a:solidFill>
                <a:latin typeface="Arial"/>
                <a:cs typeface="Arial"/>
              </a:rPr>
              <a:t>КАЛЬЦИФЕРОЛ</a:t>
            </a:r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1403350" y="1484313"/>
            <a:ext cx="4321175" cy="1944687"/>
          </a:xfrm>
          <a:prstGeom prst="flowChartProcess">
            <a:avLst/>
          </a:prstGeom>
          <a:solidFill>
            <a:srgbClr val="FFEFEF">
              <a:alpha val="20000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CC3399"/>
                </a:solidFill>
              </a:rPr>
              <a:t>Отвечает за обмен фосфора и</a:t>
            </a:r>
          </a:p>
          <a:p>
            <a:pPr algn="ctr"/>
            <a:r>
              <a:rPr lang="ru-RU" sz="2000" b="1">
                <a:solidFill>
                  <a:srgbClr val="CC3399"/>
                </a:solidFill>
              </a:rPr>
              <a:t>кальция, правильный рост</a:t>
            </a:r>
          </a:p>
          <a:p>
            <a:pPr algn="ctr"/>
            <a:r>
              <a:rPr lang="ru-RU" sz="2000" b="1">
                <a:solidFill>
                  <a:srgbClr val="CC3399"/>
                </a:solidFill>
              </a:rPr>
              <a:t>костей. При недостатке - рахит</a:t>
            </a:r>
          </a:p>
          <a:p>
            <a:pPr algn="ctr"/>
            <a:r>
              <a:rPr lang="ru-RU" sz="2000" b="1">
                <a:solidFill>
                  <a:srgbClr val="CC3399"/>
                </a:solidFill>
              </a:rPr>
              <a:t>(деформация костей, нарушения</a:t>
            </a:r>
          </a:p>
          <a:p>
            <a:pPr algn="ctr"/>
            <a:r>
              <a:rPr lang="ru-RU" sz="2000" b="1">
                <a:solidFill>
                  <a:srgbClr val="CC3399"/>
                </a:solidFill>
              </a:rPr>
              <a:t>нервной системы, слабость,</a:t>
            </a:r>
          </a:p>
          <a:p>
            <a:pPr algn="ctr"/>
            <a:r>
              <a:rPr lang="ru-RU" sz="2000" b="1">
                <a:solidFill>
                  <a:srgbClr val="CC3399"/>
                </a:solidFill>
              </a:rPr>
              <a:t>раздражительность)</a:t>
            </a:r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4714876" y="3857628"/>
            <a:ext cx="2881312" cy="2735262"/>
          </a:xfrm>
          <a:prstGeom prst="octagon">
            <a:avLst>
              <a:gd name="adj" fmla="val 29287"/>
            </a:avLst>
          </a:prstGeom>
          <a:solidFill>
            <a:srgbClr val="FFCC99">
              <a:alpha val="41000"/>
            </a:srgbClr>
          </a:solidFill>
          <a:ln w="12700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6600CC"/>
                </a:solidFill>
              </a:rPr>
              <a:t>Вырабатывается </a:t>
            </a:r>
          </a:p>
          <a:p>
            <a:pPr algn="ctr"/>
            <a:r>
              <a:rPr lang="ru-RU" b="1" dirty="0">
                <a:solidFill>
                  <a:srgbClr val="6600CC"/>
                </a:solidFill>
              </a:rPr>
              <a:t>в коже </a:t>
            </a:r>
          </a:p>
          <a:p>
            <a:pPr algn="ctr"/>
            <a:r>
              <a:rPr lang="ru-RU" b="1" dirty="0">
                <a:solidFill>
                  <a:srgbClr val="6600CC"/>
                </a:solidFill>
              </a:rPr>
              <a:t>под действием УФО,</a:t>
            </a:r>
          </a:p>
          <a:p>
            <a:pPr algn="ctr"/>
            <a:r>
              <a:rPr lang="ru-RU" b="1" dirty="0">
                <a:solidFill>
                  <a:srgbClr val="6600CC"/>
                </a:solidFill>
              </a:rPr>
              <a:t>им </a:t>
            </a:r>
            <a:r>
              <a:rPr lang="ru-RU" b="1" u="sng" dirty="0">
                <a:solidFill>
                  <a:srgbClr val="6600CC"/>
                </a:solidFill>
              </a:rPr>
              <a:t>богаты</a:t>
            </a:r>
            <a:r>
              <a:rPr lang="ru-RU" b="1" dirty="0">
                <a:solidFill>
                  <a:srgbClr val="6600CC"/>
                </a:solidFill>
              </a:rPr>
              <a:t>:</a:t>
            </a:r>
          </a:p>
          <a:p>
            <a:pPr algn="ctr"/>
            <a:r>
              <a:rPr lang="ru-RU" b="1" dirty="0">
                <a:solidFill>
                  <a:srgbClr val="6600CC"/>
                </a:solidFill>
              </a:rPr>
              <a:t>яичный желток,</a:t>
            </a:r>
          </a:p>
          <a:p>
            <a:pPr algn="ctr"/>
            <a:r>
              <a:rPr lang="ru-RU" b="1" dirty="0">
                <a:solidFill>
                  <a:srgbClr val="6600CC"/>
                </a:solidFill>
              </a:rPr>
              <a:t>сливочное масло,</a:t>
            </a:r>
          </a:p>
          <a:p>
            <a:pPr algn="ctr"/>
            <a:r>
              <a:rPr lang="ru-RU" b="1" dirty="0">
                <a:solidFill>
                  <a:srgbClr val="6600CC"/>
                </a:solidFill>
              </a:rPr>
              <a:t>рыбий жир, икра</a:t>
            </a:r>
          </a:p>
        </p:txBody>
      </p:sp>
      <p:pic>
        <p:nvPicPr>
          <p:cNvPr id="10254" name="Picture 14" descr="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2205038"/>
            <a:ext cx="1514475" cy="1489075"/>
          </a:xfrm>
          <a:prstGeom prst="rect">
            <a:avLst/>
          </a:prstGeom>
          <a:noFill/>
          <a:ln w="12700">
            <a:solidFill>
              <a:srgbClr val="993366"/>
            </a:solidFill>
            <a:miter lim="800000"/>
            <a:headEnd/>
            <a:tailEnd/>
          </a:ln>
        </p:spPr>
      </p:pic>
      <p:pic>
        <p:nvPicPr>
          <p:cNvPr id="12" name="Рисунок 1" descr="рахит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1" y="3714752"/>
            <a:ext cx="4406929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  <p:bldP spid="10245" grpId="0" animBg="1"/>
      <p:bldP spid="10248" grpId="0" animBg="1"/>
      <p:bldP spid="1024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2339975" y="333375"/>
            <a:ext cx="4895850" cy="1441450"/>
          </a:xfrm>
          <a:prstGeom prst="rightArrow">
            <a:avLst>
              <a:gd name="adj1" fmla="val 50000"/>
              <a:gd name="adj2" fmla="val 84912"/>
            </a:avLst>
          </a:prstGeom>
          <a:solidFill>
            <a:srgbClr val="FFC5C5">
              <a:alpha val="89999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0000FF"/>
                </a:solidFill>
              </a:rPr>
              <a:t>ВИТАМИН</a:t>
            </a:r>
            <a:r>
              <a:rPr lang="ru-RU" sz="4400" b="1"/>
              <a:t> </a:t>
            </a:r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7270750" y="260350"/>
            <a:ext cx="1873250" cy="1657350"/>
          </a:xfrm>
          <a:prstGeom prst="hexagon">
            <a:avLst>
              <a:gd name="adj" fmla="val 28257"/>
              <a:gd name="vf" fmla="val 115470"/>
            </a:avLst>
          </a:prstGeom>
          <a:solidFill>
            <a:srgbClr val="FFCC99">
              <a:alpha val="89999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000" b="1">
                <a:solidFill>
                  <a:srgbClr val="FF0000"/>
                </a:solidFill>
                <a:latin typeface="Arial Black" pitchFamily="34" charset="0"/>
              </a:rPr>
              <a:t>E</a:t>
            </a:r>
            <a:endParaRPr lang="ru-RU" sz="6000" b="1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7524750" y="1989138"/>
            <a:ext cx="1619250" cy="4608512"/>
          </a:xfrm>
          <a:prstGeom prst="upArrow">
            <a:avLst>
              <a:gd name="adj1" fmla="val 50000"/>
              <a:gd name="adj2" fmla="val 71152"/>
            </a:avLst>
          </a:prstGeom>
          <a:solidFill>
            <a:srgbClr val="FFCCCC">
              <a:alpha val="89999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WordArt 5"/>
          <p:cNvSpPr>
            <a:spLocks noChangeArrowheads="1" noChangeShapeType="1" noTextEdit="1"/>
          </p:cNvSpPr>
          <p:nvPr/>
        </p:nvSpPr>
        <p:spPr bwMode="auto">
          <a:xfrm rot="5400000">
            <a:off x="6451600" y="4141788"/>
            <a:ext cx="3743325" cy="59055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4000" b="1" kern="1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>
                    <a:alpha val="77000"/>
                  </a:srgbClr>
                </a:solidFill>
                <a:latin typeface="Arial"/>
                <a:cs typeface="Arial"/>
              </a:rPr>
              <a:t>ТОКОФЕРОЛ</a:t>
            </a:r>
          </a:p>
        </p:txBody>
      </p:sp>
      <p:sp>
        <p:nvSpPr>
          <p:cNvPr id="12296" name="AutoShape 8"/>
          <p:cNvSpPr>
            <a:spLocks noChangeArrowheads="1"/>
          </p:cNvSpPr>
          <p:nvPr/>
        </p:nvSpPr>
        <p:spPr bwMode="auto">
          <a:xfrm>
            <a:off x="900113" y="1844675"/>
            <a:ext cx="4464050" cy="1655763"/>
          </a:xfrm>
          <a:prstGeom prst="flowChartProcess">
            <a:avLst/>
          </a:prstGeom>
          <a:solidFill>
            <a:srgbClr val="FFEFEF">
              <a:alpha val="20000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CC3399"/>
                </a:solidFill>
              </a:rPr>
              <a:t>Помогает </a:t>
            </a:r>
            <a:r>
              <a:rPr lang="ru-RU" sz="2000" b="1" dirty="0" smtClean="0">
                <a:solidFill>
                  <a:srgbClr val="CC3399"/>
                </a:solidFill>
              </a:rPr>
              <a:t>организму, </a:t>
            </a:r>
            <a:endParaRPr lang="ru-RU" sz="2000" b="1" dirty="0">
              <a:solidFill>
                <a:srgbClr val="CC3399"/>
              </a:solidFill>
            </a:endParaRPr>
          </a:p>
          <a:p>
            <a:pPr algn="ctr"/>
            <a:r>
              <a:rPr lang="ru-RU" sz="2000" b="1" dirty="0">
                <a:solidFill>
                  <a:srgbClr val="CC3399"/>
                </a:solidFill>
              </a:rPr>
              <a:t>стимулирует обновление клеток, </a:t>
            </a:r>
          </a:p>
          <a:p>
            <a:pPr algn="ctr"/>
            <a:r>
              <a:rPr lang="ru-RU" sz="2000" b="1" dirty="0">
                <a:solidFill>
                  <a:srgbClr val="CC3399"/>
                </a:solidFill>
              </a:rPr>
              <a:t>поддерживает нервную систему, </a:t>
            </a:r>
          </a:p>
          <a:p>
            <a:pPr algn="ctr"/>
            <a:r>
              <a:rPr lang="ru-RU" sz="2000" b="1" dirty="0">
                <a:solidFill>
                  <a:srgbClr val="CC3399"/>
                </a:solidFill>
              </a:rPr>
              <a:t>отвечает</a:t>
            </a:r>
          </a:p>
          <a:p>
            <a:pPr algn="ctr"/>
            <a:r>
              <a:rPr lang="ru-RU" sz="2000" b="1" dirty="0">
                <a:solidFill>
                  <a:srgbClr val="CC3399"/>
                </a:solidFill>
              </a:rPr>
              <a:t> за репродуктивное здоровье</a:t>
            </a:r>
          </a:p>
        </p:txBody>
      </p:sp>
      <p:sp>
        <p:nvSpPr>
          <p:cNvPr id="12297" name="AutoShape 9"/>
          <p:cNvSpPr>
            <a:spLocks noChangeArrowheads="1"/>
          </p:cNvSpPr>
          <p:nvPr/>
        </p:nvSpPr>
        <p:spPr bwMode="auto">
          <a:xfrm>
            <a:off x="1476375" y="3644900"/>
            <a:ext cx="2808288" cy="2374900"/>
          </a:xfrm>
          <a:prstGeom prst="octagon">
            <a:avLst>
              <a:gd name="adj" fmla="val 29287"/>
            </a:avLst>
          </a:prstGeom>
          <a:solidFill>
            <a:srgbClr val="FFCC99">
              <a:alpha val="41000"/>
            </a:srgbClr>
          </a:solidFill>
          <a:ln w="12700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000" b="1">
              <a:solidFill>
                <a:srgbClr val="6600CC"/>
              </a:solidFill>
            </a:endParaRPr>
          </a:p>
          <a:p>
            <a:pPr algn="ctr"/>
            <a:r>
              <a:rPr lang="ru-RU" sz="2000" b="1" u="sng">
                <a:solidFill>
                  <a:srgbClr val="6600CC"/>
                </a:solidFill>
              </a:rPr>
              <a:t>Содержится</a:t>
            </a:r>
            <a:r>
              <a:rPr lang="ru-RU" sz="2000" b="1">
                <a:solidFill>
                  <a:srgbClr val="6600CC"/>
                </a:solidFill>
              </a:rPr>
              <a:t>:</a:t>
            </a:r>
          </a:p>
          <a:p>
            <a:pPr algn="ctr"/>
            <a:r>
              <a:rPr lang="ru-RU" sz="2000" b="1">
                <a:solidFill>
                  <a:srgbClr val="6600CC"/>
                </a:solidFill>
              </a:rPr>
              <a:t>в молоке</a:t>
            </a:r>
          </a:p>
          <a:p>
            <a:pPr algn="ctr"/>
            <a:r>
              <a:rPr lang="ru-RU" sz="2000" b="1">
                <a:solidFill>
                  <a:srgbClr val="6600CC"/>
                </a:solidFill>
              </a:rPr>
              <a:t>зародышах пшеницы,</a:t>
            </a:r>
          </a:p>
          <a:p>
            <a:pPr algn="ctr"/>
            <a:r>
              <a:rPr lang="ru-RU" sz="2000" b="1">
                <a:solidFill>
                  <a:srgbClr val="6600CC"/>
                </a:solidFill>
              </a:rPr>
              <a:t>растительном масле,</a:t>
            </a:r>
          </a:p>
          <a:p>
            <a:pPr algn="ctr"/>
            <a:r>
              <a:rPr lang="ru-RU" sz="2000" b="1">
                <a:solidFill>
                  <a:srgbClr val="6600CC"/>
                </a:solidFill>
              </a:rPr>
              <a:t>листьях салата,</a:t>
            </a:r>
          </a:p>
          <a:p>
            <a:pPr algn="ctr"/>
            <a:r>
              <a:rPr lang="ru-RU" sz="2000" b="1">
                <a:solidFill>
                  <a:srgbClr val="6600CC"/>
                </a:solidFill>
              </a:rPr>
              <a:t> мясе, печени,</a:t>
            </a:r>
          </a:p>
          <a:p>
            <a:pPr algn="ctr"/>
            <a:r>
              <a:rPr lang="ru-RU" sz="2000" b="1">
                <a:solidFill>
                  <a:srgbClr val="6600CC"/>
                </a:solidFill>
              </a:rPr>
              <a:t>масле</a:t>
            </a:r>
          </a:p>
          <a:p>
            <a:pPr algn="ctr"/>
            <a:r>
              <a:rPr lang="ru-RU" sz="2000" b="1">
                <a:solidFill>
                  <a:srgbClr val="6600CC"/>
                </a:solidFill>
              </a:rPr>
              <a:t> </a:t>
            </a:r>
          </a:p>
        </p:txBody>
      </p:sp>
      <p:pic>
        <p:nvPicPr>
          <p:cNvPr id="12301" name="Picture 13" descr="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1844675"/>
            <a:ext cx="1838325" cy="2089150"/>
          </a:xfrm>
          <a:prstGeom prst="rect">
            <a:avLst/>
          </a:prstGeom>
          <a:noFill/>
          <a:ln w="12700">
            <a:solidFill>
              <a:srgbClr val="993366"/>
            </a:solidFill>
            <a:miter lim="800000"/>
            <a:headEnd/>
            <a:tailEnd/>
          </a:ln>
        </p:spPr>
      </p:pic>
      <p:pic>
        <p:nvPicPr>
          <p:cNvPr id="12304" name="Picture 16" descr="vit 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4357694"/>
            <a:ext cx="1857388" cy="220937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12293" grpId="0" animBg="1"/>
      <p:bldP spid="12296" grpId="0" animBg="1"/>
      <p:bldP spid="1229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686800" cy="4946672"/>
          </a:xfrm>
        </p:spPr>
        <p:txBody>
          <a:bodyPr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500" kern="10" dirty="0" smtClean="0">
                <a:ln w="19050">
                  <a:solidFill>
                    <a:srgbClr val="3333FF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Первый – витамин А,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500" kern="10" dirty="0" smtClean="0">
                <a:ln w="19050">
                  <a:solidFill>
                    <a:srgbClr val="3333FF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Руки вверх поднимаем.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500" kern="10" dirty="0" smtClean="0">
                <a:ln w="19050">
                  <a:solidFill>
                    <a:srgbClr val="3333FF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Второй – В витамин,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500" kern="10" dirty="0" smtClean="0">
                <a:ln w="19050">
                  <a:solidFill>
                    <a:srgbClr val="3333FF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Руки опускаем.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500" kern="10" dirty="0" smtClean="0">
                <a:ln w="19050">
                  <a:solidFill>
                    <a:srgbClr val="3333FF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Третий – витамин С,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500" kern="10" dirty="0" smtClean="0">
                <a:ln w="19050">
                  <a:solidFill>
                    <a:srgbClr val="3333FF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Теперь руки разведем.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500" kern="10" dirty="0" smtClean="0">
                <a:ln w="19050">
                  <a:solidFill>
                    <a:srgbClr val="3333FF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Четвертый – </a:t>
            </a:r>
            <a:r>
              <a:rPr lang="en-US" sz="3500" kern="10" dirty="0" smtClean="0">
                <a:ln w="19050">
                  <a:solidFill>
                    <a:srgbClr val="3333FF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D</a:t>
            </a:r>
            <a:r>
              <a:rPr lang="ru-RU" sz="3500" kern="10" dirty="0" smtClean="0">
                <a:ln w="19050">
                  <a:solidFill>
                    <a:srgbClr val="3333FF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витамин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500" kern="10" dirty="0" smtClean="0">
                <a:ln w="19050">
                  <a:solidFill>
                    <a:srgbClr val="3333FF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 скорей к себе прижмем.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500" kern="10" dirty="0" smtClean="0">
                <a:ln w="19050">
                  <a:solidFill>
                    <a:srgbClr val="3333FF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Сядем тихо-тихо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500" kern="10" dirty="0" smtClean="0">
                <a:ln w="19050">
                  <a:solidFill>
                    <a:srgbClr val="3333FF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 продолжим наш урок.</a:t>
            </a:r>
            <a:endParaRPr lang="ru-RU" sz="3500" kern="10" dirty="0">
              <a:ln w="19050">
                <a:solidFill>
                  <a:srgbClr val="3333FF"/>
                </a:solidFill>
                <a:round/>
                <a:headEnd/>
                <a:tailEnd/>
              </a:ln>
              <a:solidFill>
                <a:srgbClr val="FF0066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419996" cy="838200"/>
          </a:xfrm>
        </p:spPr>
        <p:txBody>
          <a:bodyPr anchor="b"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6000" b="1" kern="12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6600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ФИЗКУЛЬТМИНУТКА</a:t>
            </a:r>
            <a:endParaRPr lang="ru-RU" sz="6000" b="1" kern="120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rgbClr val="6600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2" descr="D:\Картиночки\Всякая ерундель\Анимации для презинтаций\j023649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785926"/>
            <a:ext cx="2710889" cy="3176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8072462" y="3143248"/>
            <a:ext cx="785819" cy="642942"/>
          </a:xfrm>
          <a:prstGeom prst="ellipse">
            <a:avLst/>
          </a:prstGeom>
          <a:effectLst>
            <a:outerShdw blurRad="40000" dist="63500" dir="3000000" sx="104000" sy="104000" rotWithShape="0">
              <a:srgbClr val="000000">
                <a:alpha val="40000"/>
              </a:srgbClr>
            </a:outerShdw>
          </a:effectLst>
          <a:scene3d>
            <a:camera prst="perspectiveContrasting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B1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8072462" y="1928802"/>
            <a:ext cx="785817" cy="642942"/>
          </a:xfrm>
          <a:prstGeom prst="ellipse">
            <a:avLst/>
          </a:prstGeom>
          <a:solidFill>
            <a:schemeClr val="accent3">
              <a:lumMod val="75000"/>
            </a:schemeClr>
          </a:solidFill>
          <a:effectLst>
            <a:outerShdw blurRad="40000" dist="63500" dir="3000000" sx="104000" sy="104000" rotWithShape="0">
              <a:srgbClr val="000000">
                <a:alpha val="40000"/>
              </a:srgbClr>
            </a:outerShdw>
          </a:effectLst>
          <a:scene3d>
            <a:camera prst="perspectiveContrasting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B6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357950" y="4786322"/>
            <a:ext cx="785817" cy="64294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outerShdw blurRad="40000" dist="63500" dir="3000000" sx="104000" sy="104000" rotWithShape="0">
              <a:srgbClr val="000000">
                <a:alpha val="40000"/>
              </a:srgbClr>
            </a:outerShdw>
          </a:effectLst>
          <a:scene3d>
            <a:camera prst="perspectiveContrasting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PP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1214422"/>
            <a:ext cx="785818" cy="642942"/>
          </a:xfrm>
          <a:prstGeom prst="ellipse">
            <a:avLst/>
          </a:prstGeom>
          <a:solidFill>
            <a:srgbClr val="FFFF00"/>
          </a:solidFill>
          <a:effectLst>
            <a:outerShdw blurRad="40000" dist="63500" dir="3000000" sx="104000" sy="104000" rotWithShape="0">
              <a:srgbClr val="000000">
                <a:alpha val="40000"/>
              </a:srgbClr>
            </a:outerShdw>
          </a:effectLst>
          <a:scene3d>
            <a:camera prst="perspectiveContrasting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B12</a:t>
            </a:r>
            <a:endParaRPr lang="ru-RU" sz="1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643570" y="1500174"/>
            <a:ext cx="785818" cy="642942"/>
          </a:xfrm>
          <a:prstGeom prst="ellipse">
            <a:avLst/>
          </a:prstGeom>
          <a:solidFill>
            <a:schemeClr val="accent4">
              <a:lumMod val="50000"/>
            </a:schemeClr>
          </a:solidFill>
          <a:effectLst>
            <a:outerShdw blurRad="40000" dist="63500" dir="3000000" sx="104000" sy="104000" rotWithShape="0">
              <a:srgbClr val="000000">
                <a:alpha val="40000"/>
              </a:srgbClr>
            </a:outerShdw>
          </a:effectLst>
          <a:scene3d>
            <a:camera prst="perspectiveContrasting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643834" y="4357694"/>
            <a:ext cx="785817" cy="642942"/>
          </a:xfrm>
          <a:prstGeom prst="ellipse">
            <a:avLst/>
          </a:prstGeom>
          <a:solidFill>
            <a:schemeClr val="accent6">
              <a:lumMod val="75000"/>
            </a:schemeClr>
          </a:solidFill>
          <a:effectLst>
            <a:outerShdw blurRad="40000" dist="63500" dir="3000000" sx="104000" sy="104000" rotWithShape="0">
              <a:srgbClr val="000000">
                <a:alpha val="40000"/>
              </a:srgbClr>
            </a:outerShdw>
          </a:effectLst>
          <a:scene3d>
            <a:camera prst="perspectiveContrasting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A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500694" y="3929066"/>
            <a:ext cx="785818" cy="64294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40000" dist="63500" dir="3000000" sx="104000" sy="104000" rotWithShape="0">
              <a:srgbClr val="000000">
                <a:alpha val="40000"/>
              </a:srgbClr>
            </a:outerShdw>
          </a:effectLst>
          <a:scene3d>
            <a:camera prst="perspectiveContrasting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n/>
                <a:solidFill>
                  <a:schemeClr val="accent3"/>
                </a:solidFill>
              </a:rPr>
              <a:t>E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214942" y="2714620"/>
            <a:ext cx="785818" cy="642941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effectLst>
            <a:outerShdw blurRad="40000" dist="63500" dir="3000000" sx="104000" sy="104000" rotWithShape="0">
              <a:srgbClr val="000000">
                <a:alpha val="40000"/>
              </a:srgbClr>
            </a:outerShdw>
          </a:effectLst>
          <a:scene3d>
            <a:camera prst="perspectiveContrasting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3"/>
          <p:cNvGraphicFramePr>
            <a:graphicFrameLocks noGrp="1"/>
          </p:cNvGraphicFramePr>
          <p:nvPr/>
        </p:nvGraphicFramePr>
        <p:xfrm>
          <a:off x="0" y="642918"/>
          <a:ext cx="9144000" cy="6019800"/>
        </p:xfrm>
        <a:graphic>
          <a:graphicData uri="http://schemas.openxmlformats.org/drawingml/2006/table">
            <a:tbl>
              <a:tblPr firstCol="1"/>
              <a:tblGrid>
                <a:gridCol w="1669149"/>
                <a:gridCol w="2109364"/>
                <a:gridCol w="3173951"/>
                <a:gridCol w="2191536"/>
              </a:tblGrid>
              <a:tr h="6657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Название, суточная потребность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Значение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Признаки авитаминоза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Пищевые продукты, содержащие витамин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01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1-2 мг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Влияет на рост и развитие организма</a:t>
                      </a:r>
                      <a:endParaRPr kumimoji="0" lang="ru-RU" sz="17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Задерживается рост и развитие организма, снижается сопротивляемость организма к инфекциям, заболевание «куриная слепота»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Морковь, красный перец, яичный желток, рыбья икра, масло, помидоры, молоко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6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2-3 мг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Участвует в  обмене белков, жиров, углеводов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Заболевание «бери-бери», при котором теряется аппетит, наблюдается                                       раздражительность, нарушение деятельности нервной системы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Черный хлеб, овсяная крупа, яичные желтки, печень, дрожжи, шпинат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6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75-100 мг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Регулирует обмен белков и углеводов , повышает иммунитет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Заболевание цинга, кровоточивость десен, выпадают зубы, утомляемость, слабость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Черная смородина, лимон, шиповник, капуста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6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0,02-0,05 мг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Участвует в обмене фосфора и кальция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Выведение кальция и фосфора из костей, нарушение процессов формирования костей, их деформации – рахиту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Рыбий жир, образуется в коже под влиянием ультрафиолетовых лучей солнца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WordArt 3"/>
          <p:cNvSpPr txBox="1">
            <a:spLocks noChangeArrowheads="1" noChangeShapeType="1" noTextEdit="1"/>
          </p:cNvSpPr>
          <p:nvPr/>
        </p:nvSpPr>
        <p:spPr bwMode="auto">
          <a:xfrm>
            <a:off x="1857356" y="0"/>
            <a:ext cx="5572164" cy="642942"/>
          </a:xfrm>
          <a:prstGeom prst="rect">
            <a:avLst/>
          </a:prstGeom>
        </p:spPr>
        <p:txBody>
          <a:bodyPr wrap="none" numCol="1" fromWordArt="1">
            <a:prstTxWarp prst="textDeflate">
              <a:avLst>
                <a:gd name="adj" fmla="val 26227"/>
              </a:avLst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0" cap="all" spc="0" normalizeH="0" baseline="0" noProof="0" dirty="0" smtClean="0">
                <a:ln w="12700">
                  <a:solidFill>
                    <a:srgbClr val="80008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Bookman Old Style"/>
                <a:ea typeface="+mn-ea"/>
                <a:cs typeface="+mn-cs"/>
              </a:rPr>
              <a:t>Витамины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3"/>
          <p:cNvGraphicFramePr>
            <a:graphicFrameLocks noGrp="1"/>
          </p:cNvGraphicFramePr>
          <p:nvPr/>
        </p:nvGraphicFramePr>
        <p:xfrm>
          <a:off x="0" y="642918"/>
          <a:ext cx="8858280" cy="6233160"/>
        </p:xfrm>
        <a:graphic>
          <a:graphicData uri="http://schemas.openxmlformats.org/drawingml/2006/table">
            <a:tbl>
              <a:tblPr firstCol="1"/>
              <a:tblGrid>
                <a:gridCol w="1669149"/>
                <a:gridCol w="2109364"/>
                <a:gridCol w="3173951"/>
                <a:gridCol w="1905816"/>
              </a:tblGrid>
              <a:tr h="6657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+mn-cs"/>
                        </a:rPr>
                        <a:t>Название, суточная потребность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Значение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Признаки авитаминоза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Пищевые продукты, содержащие витамин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01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А</a:t>
                      </a: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 </a:t>
                      </a: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(</a:t>
                      </a:r>
                      <a:r>
                        <a:rPr kumimoji="0" lang="ru-RU" sz="1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ретинол</a:t>
                      </a: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)    </a:t>
                      </a: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1-2 мг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Влияет на рост и развитие организма</a:t>
                      </a:r>
                      <a:endParaRPr kumimoji="0" lang="ru-RU" sz="17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Задерживается рост и развитие организма, снижается сопротивляемость организма к инфекциям, заболевание «куриная слепота»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Морковь, красный перец, яичный желток, рыбья икра, масло, помидоры, молоко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6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В1 ( тиамин)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2-3 мг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Участвует в  обмене белков, жиров, углеводов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Заболевание «бери-бери», при котором теряется аппетит, наблюдается                                       раздражительность, нарушение деятельности нервной системы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Черный хлеб, овсяная крупа, яичные желтки, печень, дрожжи, шпинат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6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С (аскорбиновая кислота)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75-100 мг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Регулирует обмен белков и углеводов , повышает иммунитет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Заболевание цинга, кровоточивость десен, выпадают зубы, утомляемость, слабость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Черная смородина, лимон, шиповник, капуста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6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Д (кальциферол)  0,02-0,05 мг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Участвует в обмене фосфора и кальция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Выведение кальция и фосфора из костей, нарушение процессов формирования костей, их деформации – рахиту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</a:rPr>
                        <a:t>Рыбий жир, образуется в коже под влиянием ультрафиолетовых лучей солнца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WordArt 3"/>
          <p:cNvSpPr txBox="1">
            <a:spLocks noChangeArrowheads="1" noChangeShapeType="1" noTextEdit="1"/>
          </p:cNvSpPr>
          <p:nvPr/>
        </p:nvSpPr>
        <p:spPr bwMode="auto">
          <a:xfrm>
            <a:off x="1857356" y="0"/>
            <a:ext cx="5572164" cy="642942"/>
          </a:xfrm>
          <a:prstGeom prst="rect">
            <a:avLst/>
          </a:prstGeom>
        </p:spPr>
        <p:txBody>
          <a:bodyPr wrap="none" numCol="1" fromWordArt="1">
            <a:prstTxWarp prst="textDeflate">
              <a:avLst>
                <a:gd name="adj" fmla="val 26227"/>
              </a:avLst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0" cap="all" spc="0" normalizeH="0" baseline="0" noProof="0" dirty="0" smtClean="0">
                <a:ln w="12700">
                  <a:solidFill>
                    <a:srgbClr val="80008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Bookman Old Style"/>
                <a:ea typeface="+mn-ea"/>
                <a:cs typeface="+mn-cs"/>
              </a:rPr>
              <a:t>Витамины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492896"/>
            <a:ext cx="8686800" cy="2952328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</a:rPr>
              <a:t>Рефлексия</a:t>
            </a:r>
            <a:endParaRPr lang="ru-RU" sz="7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30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500" b="1" dirty="0" smtClean="0">
                <a:solidFill>
                  <a:srgbClr val="710D3F"/>
                </a:solidFill>
              </a:rPr>
              <a:t>Кроссворд</a:t>
            </a:r>
            <a:r>
              <a:rPr lang="ru-RU" sz="4500" dirty="0" smtClean="0">
                <a:solidFill>
                  <a:srgbClr val="710D3F"/>
                </a:solidFill>
              </a:rPr>
              <a:t/>
            </a:r>
            <a:br>
              <a:rPr lang="ru-RU" sz="4500" dirty="0" smtClean="0">
                <a:solidFill>
                  <a:srgbClr val="710D3F"/>
                </a:solidFill>
              </a:rPr>
            </a:br>
            <a:r>
              <a:rPr lang="ru-RU" sz="4500" b="1" dirty="0" smtClean="0">
                <a:solidFill>
                  <a:srgbClr val="710D3F"/>
                </a:solidFill>
              </a:rPr>
              <a:t>«Найди ключевое слово»</a:t>
            </a:r>
            <a:endParaRPr lang="ru-RU" sz="4500" b="1" dirty="0">
              <a:solidFill>
                <a:srgbClr val="710D3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14818"/>
            <a:ext cx="8715436" cy="2357453"/>
          </a:xfr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/>
              <a:t>1. Полное отсутствие витаминов в организме.</a:t>
            </a:r>
          </a:p>
          <a:p>
            <a:pPr>
              <a:buNone/>
            </a:pPr>
            <a:r>
              <a:rPr lang="ru-RU" sz="1800" b="1" dirty="0" smtClean="0"/>
              <a:t>2. Болезнь, вызываемая при недостатке витамина.</a:t>
            </a:r>
          </a:p>
          <a:p>
            <a:pPr>
              <a:buNone/>
            </a:pPr>
            <a:r>
              <a:rPr lang="ru-RU" sz="1800" b="1" dirty="0" smtClean="0"/>
              <a:t>3. Нехватка витаминов в организме.</a:t>
            </a:r>
          </a:p>
          <a:p>
            <a:pPr>
              <a:buNone/>
            </a:pPr>
            <a:r>
              <a:rPr lang="ru-RU" sz="1800" b="1" dirty="0" smtClean="0"/>
              <a:t>4. Болезнь, вызываемая при недостатке витамина </a:t>
            </a:r>
            <a:r>
              <a:rPr lang="en-US" sz="1800" b="1" dirty="0" smtClean="0"/>
              <a:t>D</a:t>
            </a:r>
            <a:r>
              <a:rPr lang="ru-RU" sz="1800" b="1" dirty="0" smtClean="0"/>
              <a:t>.</a:t>
            </a:r>
          </a:p>
          <a:p>
            <a:pPr>
              <a:buNone/>
            </a:pPr>
            <a:r>
              <a:rPr lang="ru-RU" sz="1800" b="1" dirty="0" smtClean="0"/>
              <a:t>5. Овощ, содержащий витамин А.</a:t>
            </a:r>
          </a:p>
          <a:p>
            <a:pPr>
              <a:buNone/>
            </a:pPr>
            <a:r>
              <a:rPr lang="ru-RU" sz="1800" b="1" dirty="0" smtClean="0"/>
              <a:t>6. Избыток витаминов в организме.</a:t>
            </a:r>
          </a:p>
          <a:p>
            <a:pPr>
              <a:buNone/>
            </a:pPr>
            <a:r>
              <a:rPr lang="ru-RU" sz="1800" b="1" dirty="0" smtClean="0"/>
              <a:t>7. Ученый, который назвал витамины жизненно-важными веществами.</a:t>
            </a:r>
            <a:endParaRPr lang="ru-RU" sz="1800" b="1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3500430" y="1928802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3500430" y="221455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3500430" y="2500306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500430" y="2786058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3500430" y="3071810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5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500430" y="3357562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3500430" y="364331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3214678" y="192880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3786182" y="192880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4071934" y="192880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4357686" y="192880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4643438" y="192880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4929190" y="192880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5214942" y="192880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5500694" y="192880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5786446" y="192880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3214678" y="2214554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3786182" y="2214554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4071934" y="2214554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4357686" y="2214554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3786182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Прямоугольник 91"/>
          <p:cNvSpPr/>
          <p:nvPr/>
        </p:nvSpPr>
        <p:spPr>
          <a:xfrm>
            <a:off x="4071934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Прямоугольник 92"/>
          <p:cNvSpPr/>
          <p:nvPr/>
        </p:nvSpPr>
        <p:spPr>
          <a:xfrm>
            <a:off x="4357686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Прямоугольник 93"/>
          <p:cNvSpPr/>
          <p:nvPr/>
        </p:nvSpPr>
        <p:spPr>
          <a:xfrm>
            <a:off x="4929190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рямоугольник 94"/>
          <p:cNvSpPr/>
          <p:nvPr/>
        </p:nvSpPr>
        <p:spPr>
          <a:xfrm>
            <a:off x="5214942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4071934" y="3071810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3786182" y="3071810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4643438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3214678" y="2786058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00" name="Прямоугольник 99"/>
          <p:cNvSpPr/>
          <p:nvPr/>
        </p:nvSpPr>
        <p:spPr>
          <a:xfrm>
            <a:off x="3786182" y="2786058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Прямоугольник 100"/>
          <p:cNvSpPr/>
          <p:nvPr/>
        </p:nvSpPr>
        <p:spPr>
          <a:xfrm>
            <a:off x="4071934" y="2786058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Прямоугольник 101"/>
          <p:cNvSpPr/>
          <p:nvPr/>
        </p:nvSpPr>
        <p:spPr>
          <a:xfrm>
            <a:off x="4357686" y="2786058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Прямоугольник 102"/>
          <p:cNvSpPr/>
          <p:nvPr/>
        </p:nvSpPr>
        <p:spPr>
          <a:xfrm>
            <a:off x="4357686" y="3071810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Прямоугольник 103"/>
          <p:cNvSpPr/>
          <p:nvPr/>
        </p:nvSpPr>
        <p:spPr>
          <a:xfrm>
            <a:off x="4643438" y="3071810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рямоугольник 104"/>
          <p:cNvSpPr/>
          <p:nvPr/>
        </p:nvSpPr>
        <p:spPr>
          <a:xfrm>
            <a:off x="4929190" y="3071810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Прямоугольник 105"/>
          <p:cNvSpPr/>
          <p:nvPr/>
        </p:nvSpPr>
        <p:spPr>
          <a:xfrm>
            <a:off x="5214942" y="3071810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Прямоугольник 106"/>
          <p:cNvSpPr/>
          <p:nvPr/>
        </p:nvSpPr>
        <p:spPr>
          <a:xfrm>
            <a:off x="3214678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08" name="Прямоугольник 107"/>
          <p:cNvSpPr/>
          <p:nvPr/>
        </p:nvSpPr>
        <p:spPr>
          <a:xfrm>
            <a:off x="3786182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Прямоугольник 108"/>
          <p:cNvSpPr/>
          <p:nvPr/>
        </p:nvSpPr>
        <p:spPr>
          <a:xfrm>
            <a:off x="4071934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Прямоугольник 109"/>
          <p:cNvSpPr/>
          <p:nvPr/>
        </p:nvSpPr>
        <p:spPr>
          <a:xfrm>
            <a:off x="4357686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Прямоугольник 110"/>
          <p:cNvSpPr/>
          <p:nvPr/>
        </p:nvSpPr>
        <p:spPr>
          <a:xfrm>
            <a:off x="4643438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Прямоугольник 111"/>
          <p:cNvSpPr/>
          <p:nvPr/>
        </p:nvSpPr>
        <p:spPr>
          <a:xfrm>
            <a:off x="4929190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Прямоугольник 112"/>
          <p:cNvSpPr/>
          <p:nvPr/>
        </p:nvSpPr>
        <p:spPr>
          <a:xfrm>
            <a:off x="5214942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рямоугольник 113"/>
          <p:cNvSpPr/>
          <p:nvPr/>
        </p:nvSpPr>
        <p:spPr>
          <a:xfrm>
            <a:off x="5500694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Прямоугольник 114"/>
          <p:cNvSpPr/>
          <p:nvPr/>
        </p:nvSpPr>
        <p:spPr>
          <a:xfrm>
            <a:off x="5786446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Прямоугольник 115"/>
          <p:cNvSpPr/>
          <p:nvPr/>
        </p:nvSpPr>
        <p:spPr>
          <a:xfrm>
            <a:off x="6072198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Прямоугольник 116"/>
          <p:cNvSpPr/>
          <p:nvPr/>
        </p:nvSpPr>
        <p:spPr>
          <a:xfrm>
            <a:off x="6357950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Прямоугольник 117"/>
          <p:cNvSpPr/>
          <p:nvPr/>
        </p:nvSpPr>
        <p:spPr>
          <a:xfrm>
            <a:off x="6643702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Прямоугольник 118"/>
          <p:cNvSpPr/>
          <p:nvPr/>
        </p:nvSpPr>
        <p:spPr>
          <a:xfrm>
            <a:off x="6929454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Прямоугольник 119"/>
          <p:cNvSpPr/>
          <p:nvPr/>
        </p:nvSpPr>
        <p:spPr>
          <a:xfrm>
            <a:off x="3214678" y="3643314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Прямоугольник 120"/>
          <p:cNvSpPr/>
          <p:nvPr/>
        </p:nvSpPr>
        <p:spPr>
          <a:xfrm>
            <a:off x="2928926" y="3643314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22" name="Прямоугольник 121"/>
          <p:cNvSpPr/>
          <p:nvPr/>
        </p:nvSpPr>
        <p:spPr>
          <a:xfrm>
            <a:off x="3786182" y="3643314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Прямоугольник 122"/>
          <p:cNvSpPr/>
          <p:nvPr/>
        </p:nvSpPr>
        <p:spPr>
          <a:xfrm>
            <a:off x="4071934" y="3643314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4" name="Прямоугольник 123"/>
          <p:cNvSpPr/>
          <p:nvPr/>
        </p:nvSpPr>
        <p:spPr>
          <a:xfrm>
            <a:off x="3214678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5" name="Прямоугольник 124"/>
          <p:cNvSpPr/>
          <p:nvPr/>
        </p:nvSpPr>
        <p:spPr>
          <a:xfrm>
            <a:off x="2928926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Прямоугольник 125"/>
          <p:cNvSpPr/>
          <p:nvPr/>
        </p:nvSpPr>
        <p:spPr>
          <a:xfrm>
            <a:off x="2643174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Прямоугольник 126"/>
          <p:cNvSpPr/>
          <p:nvPr/>
        </p:nvSpPr>
        <p:spPr>
          <a:xfrm>
            <a:off x="2357422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8" name="Прямоугольник 127"/>
          <p:cNvSpPr/>
          <p:nvPr/>
        </p:nvSpPr>
        <p:spPr>
          <a:xfrm>
            <a:off x="2071670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Прямоугольник 128"/>
          <p:cNvSpPr/>
          <p:nvPr/>
        </p:nvSpPr>
        <p:spPr>
          <a:xfrm>
            <a:off x="1785918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1928802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868" y="221455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2500306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868" y="2786058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71868" y="3071810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71868" y="3357562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571868" y="364331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286116" y="192880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857620" y="192880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143372" y="192880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429124" y="192880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714876" y="192880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000628" y="192880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286380" y="192880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572132" y="192880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857884" y="192880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286116" y="2214554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857620" y="2214554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4143372" y="2214554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429124" y="2214554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857620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143372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4429124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5000628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5286380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143372" y="3071810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857620" y="3071810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714876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3286116" y="2786058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857620" y="2786058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4143372" y="2786058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4429124" y="2786058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429124" y="3071810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4714876" y="3071810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5000628" y="3071810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5286380" y="3071810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3286116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857620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4143372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4429124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4714876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5000628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5286380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5572132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5857884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6143636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6429388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6715140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7000892" y="3357562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</a:t>
            </a:r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3286116" y="3643314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000364" y="3643314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3857620" y="3643314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4143372" y="3643314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3286116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3000364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2714612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2428860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2143108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1857356" y="2500306"/>
            <a:ext cx="28575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7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500" b="1" dirty="0" smtClean="0">
                <a:solidFill>
                  <a:srgbClr val="710D3F"/>
                </a:solidFill>
              </a:rPr>
              <a:t>Кроссворд</a:t>
            </a:r>
            <a:r>
              <a:rPr lang="ru-RU" sz="4500" dirty="0" smtClean="0">
                <a:solidFill>
                  <a:srgbClr val="710D3F"/>
                </a:solidFill>
              </a:rPr>
              <a:t/>
            </a:r>
            <a:br>
              <a:rPr lang="ru-RU" sz="4500" dirty="0" smtClean="0">
                <a:solidFill>
                  <a:srgbClr val="710D3F"/>
                </a:solidFill>
              </a:rPr>
            </a:br>
            <a:r>
              <a:rPr lang="ru-RU" sz="4500" b="1" dirty="0" smtClean="0">
                <a:solidFill>
                  <a:srgbClr val="710D3F"/>
                </a:solidFill>
              </a:rPr>
              <a:t>«Найди ключевое слово»</a:t>
            </a:r>
            <a:endParaRPr lang="ru-RU" sz="4500" b="1" dirty="0">
              <a:solidFill>
                <a:srgbClr val="710D3F"/>
              </a:solidFill>
            </a:endParaRPr>
          </a:p>
        </p:txBody>
      </p:sp>
      <p:sp>
        <p:nvSpPr>
          <p:cNvPr id="73" name="Содержимое 2"/>
          <p:cNvSpPr txBox="1">
            <a:spLocks/>
          </p:cNvSpPr>
          <p:nvPr/>
        </p:nvSpPr>
        <p:spPr>
          <a:xfrm>
            <a:off x="214282" y="4214818"/>
            <a:ext cx="8715436" cy="2357453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Полное отсутствие витаминов в организме.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Болезнь, вызываемая при недостатке витамина.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Нехватка витаминов в организме.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Болезнь, вызываемая при недостатке витамина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5. Овощ, содержащий витамин 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6. Избыток витаминов в организме.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7. Ученый, который назвал витамины жизненно-важными веществами.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Загадка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000" dirty="0" smtClean="0">
                <a:solidFill>
                  <a:srgbClr val="C00000"/>
                </a:solidFill>
                <a:latin typeface="Century" panose="020406040505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Отгадайте загадку и вы узнаете тему нашего сегодняшнего урока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6600FF"/>
                </a:solidFill>
                <a:latin typeface="Century" panose="020406040505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    В овощах и фруктах есть.</a:t>
            </a:r>
          </a:p>
          <a:p>
            <a:pPr marL="0" indent="0">
              <a:buNone/>
            </a:pPr>
            <a:r>
              <a:rPr lang="ru-RU" sz="3000" dirty="0">
                <a:solidFill>
                  <a:srgbClr val="6600FF"/>
                </a:solidFill>
                <a:latin typeface="Century" panose="020406040505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3000" dirty="0" smtClean="0">
                <a:solidFill>
                  <a:srgbClr val="6600FF"/>
                </a:solidFill>
                <a:latin typeface="Century" panose="020406040505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   Детям нужно много есть.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6600FF"/>
                </a:solidFill>
                <a:latin typeface="Century" panose="020406040505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    Есть еще таблетки</a:t>
            </a:r>
          </a:p>
          <a:p>
            <a:pPr marL="0" indent="0">
              <a:buNone/>
            </a:pPr>
            <a:r>
              <a:rPr lang="ru-RU" sz="3000" dirty="0">
                <a:solidFill>
                  <a:srgbClr val="6600FF"/>
                </a:solidFill>
                <a:latin typeface="Century" panose="020406040505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3000" dirty="0" smtClean="0">
                <a:solidFill>
                  <a:srgbClr val="6600FF"/>
                </a:solidFill>
                <a:latin typeface="Century" panose="020406040505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   Вкусом как конфетки.</a:t>
            </a:r>
          </a:p>
          <a:p>
            <a:pPr marL="0" indent="0">
              <a:buNone/>
            </a:pPr>
            <a:r>
              <a:rPr lang="ru-RU" sz="3000" dirty="0">
                <a:solidFill>
                  <a:srgbClr val="6600FF"/>
                </a:solidFill>
                <a:latin typeface="Century" panose="020406040505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3000" dirty="0" smtClean="0">
                <a:solidFill>
                  <a:srgbClr val="6600FF"/>
                </a:solidFill>
                <a:latin typeface="Century" panose="020406040505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   Принимают для здоровья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6600FF"/>
                </a:solidFill>
                <a:latin typeface="Century" panose="020406040505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    Их холодною порою.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6600FF"/>
                </a:solidFill>
                <a:latin typeface="Century" panose="020406040505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    Для Андрея и Полины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6600FF"/>
                </a:solidFill>
                <a:latin typeface="Century" panose="020406040505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Что полезно?- ….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04926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УКАЖИТЕ, какими витаминами богаты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данные продукты питания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214422"/>
            <a:ext cx="1500198" cy="11212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571744"/>
            <a:ext cx="1659855" cy="12144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3929066"/>
            <a:ext cx="1571636" cy="13096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5429264"/>
            <a:ext cx="1928826" cy="12703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43174" y="1000108"/>
            <a:ext cx="200026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86050" y="2571744"/>
            <a:ext cx="1576395" cy="1183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786050" y="3857628"/>
            <a:ext cx="1428760" cy="13573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714612" y="5429264"/>
            <a:ext cx="1643074" cy="13104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214942" y="1214422"/>
            <a:ext cx="1285884" cy="1523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786313" y="2928934"/>
            <a:ext cx="2316099" cy="15001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786314" y="4429132"/>
            <a:ext cx="2016234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7215206" y="1214422"/>
            <a:ext cx="1643074" cy="11667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7358082" y="2571744"/>
            <a:ext cx="1357322" cy="13229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429520" y="4071942"/>
            <a:ext cx="1214446" cy="13620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7286644" y="5572140"/>
            <a:ext cx="1500198" cy="11254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000"/>
                            </p:stCondLst>
                            <p:childTnLst>
                              <p:par>
                                <p:cTn id="9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0"/>
                            </p:stCondLst>
                            <p:childTnLst>
                              <p:par>
                                <p:cTn id="14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AutoShape 4"/>
          <p:cNvSpPr>
            <a:spLocks noChangeArrowheads="1"/>
          </p:cNvSpPr>
          <p:nvPr/>
        </p:nvSpPr>
        <p:spPr bwMode="auto">
          <a:xfrm>
            <a:off x="179388" y="0"/>
            <a:ext cx="8964612" cy="1268413"/>
          </a:xfrm>
          <a:prstGeom prst="rightArrow">
            <a:avLst>
              <a:gd name="adj1" fmla="val 50000"/>
              <a:gd name="adj2" fmla="val 176690"/>
            </a:avLst>
          </a:prstGeom>
          <a:solidFill>
            <a:srgbClr val="FFDBDB"/>
          </a:solidFill>
          <a:ln w="1270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FF"/>
                </a:solidFill>
                <a:latin typeface="Bookman Old Style" pitchFamily="18" charset="0"/>
              </a:rPr>
              <a:t>        </a:t>
            </a:r>
            <a:r>
              <a:rPr lang="ru-RU" sz="3200" b="1">
                <a:solidFill>
                  <a:srgbClr val="0000FF"/>
                </a:solidFill>
                <a:latin typeface="Bookman Old Style" pitchFamily="18" charset="0"/>
              </a:rPr>
              <a:t>ТЕСТ</a:t>
            </a:r>
            <a:r>
              <a:rPr lang="ru-RU" sz="2800" b="1">
                <a:solidFill>
                  <a:srgbClr val="0000FF"/>
                </a:solidFill>
                <a:latin typeface="Bookman Old Style" pitchFamily="18" charset="0"/>
              </a:rPr>
              <a:t> «ЕСТЬ ЛИ У МЕНЯ АВИТАМИНОЗ?» 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1268413"/>
            <a:ext cx="9144000" cy="5545137"/>
          </a:xfrm>
          <a:prstGeom prst="rect">
            <a:avLst/>
          </a:prstGeom>
          <a:solidFill>
            <a:srgbClr val="FFBDBD">
              <a:alpha val="50999"/>
            </a:srgbClr>
          </a:solidFill>
          <a:ln w="1270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>
              <a:buFontTx/>
              <a:buAutoNum type="arabicPeriod"/>
            </a:pPr>
            <a:r>
              <a:rPr lang="ru-RU" b="1">
                <a:solidFill>
                  <a:srgbClr val="993366"/>
                </a:solidFill>
              </a:rPr>
              <a:t>Весной вы обычно простужаетесь чаще, чем осенью и зимой?</a:t>
            </a:r>
          </a:p>
          <a:p>
            <a:pPr marL="342900" indent="-342900"/>
            <a:r>
              <a:rPr lang="ru-RU" b="1">
                <a:solidFill>
                  <a:srgbClr val="993366"/>
                </a:solidFill>
              </a:rPr>
              <a:t>	</a:t>
            </a:r>
            <a:r>
              <a:rPr lang="ru-RU" b="1">
                <a:solidFill>
                  <a:srgbClr val="FF0066"/>
                </a:solidFill>
              </a:rPr>
              <a:t>А – да  </a:t>
            </a:r>
            <a:r>
              <a:rPr lang="ru-RU" b="1">
                <a:solidFill>
                  <a:srgbClr val="66FF66"/>
                </a:solidFill>
              </a:rPr>
              <a:t> </a:t>
            </a:r>
            <a:r>
              <a:rPr lang="ru-RU" b="1">
                <a:solidFill>
                  <a:srgbClr val="9933FF"/>
                </a:solidFill>
              </a:rPr>
              <a:t>Б- нет</a:t>
            </a:r>
          </a:p>
          <a:p>
            <a:pPr marL="342900" indent="-342900"/>
            <a:r>
              <a:rPr lang="ru-RU" b="1">
                <a:solidFill>
                  <a:srgbClr val="993366"/>
                </a:solidFill>
              </a:rPr>
              <a:t>2. Весенние простуды вы переносите тяжелее, чем осенние и зимние?</a:t>
            </a:r>
          </a:p>
          <a:p>
            <a:pPr marL="342900" indent="-342900"/>
            <a:r>
              <a:rPr lang="ru-RU" b="1">
                <a:solidFill>
                  <a:srgbClr val="993366"/>
                </a:solidFill>
              </a:rPr>
              <a:t>	</a:t>
            </a:r>
            <a:r>
              <a:rPr lang="ru-RU" b="1">
                <a:solidFill>
                  <a:srgbClr val="FF0066"/>
                </a:solidFill>
              </a:rPr>
              <a:t>А – да  </a:t>
            </a:r>
            <a:r>
              <a:rPr lang="ru-RU" b="1">
                <a:solidFill>
                  <a:srgbClr val="9933FF"/>
                </a:solidFill>
              </a:rPr>
              <a:t> Б – нет</a:t>
            </a:r>
          </a:p>
          <a:p>
            <a:pPr marL="342900" indent="-342900"/>
            <a:r>
              <a:rPr lang="ru-RU" b="1">
                <a:solidFill>
                  <a:srgbClr val="993366"/>
                </a:solidFill>
              </a:rPr>
              <a:t>3. Вы тяжелее засыпаете и просыпаетесь весной, чем в другие времена года?</a:t>
            </a:r>
          </a:p>
          <a:p>
            <a:pPr marL="342900" indent="-342900"/>
            <a:r>
              <a:rPr lang="ru-RU" b="1">
                <a:solidFill>
                  <a:srgbClr val="993366"/>
                </a:solidFill>
              </a:rPr>
              <a:t>	</a:t>
            </a:r>
            <a:r>
              <a:rPr lang="ru-RU" b="1">
                <a:solidFill>
                  <a:srgbClr val="FF0066"/>
                </a:solidFill>
              </a:rPr>
              <a:t>А – да   </a:t>
            </a:r>
            <a:r>
              <a:rPr lang="ru-RU" b="1">
                <a:solidFill>
                  <a:srgbClr val="9933FF"/>
                </a:solidFill>
              </a:rPr>
              <a:t>Б – нет</a:t>
            </a:r>
          </a:p>
          <a:p>
            <a:pPr marL="342900" indent="-342900"/>
            <a:r>
              <a:rPr lang="ru-RU" b="1">
                <a:solidFill>
                  <a:srgbClr val="993366"/>
                </a:solidFill>
              </a:rPr>
              <a:t>4. Свойственными ли вам весной раздражительность, утомляемость?</a:t>
            </a:r>
          </a:p>
          <a:p>
            <a:pPr marL="342900" indent="-342900"/>
            <a:r>
              <a:rPr lang="ru-RU" b="1">
                <a:solidFill>
                  <a:srgbClr val="993366"/>
                </a:solidFill>
              </a:rPr>
              <a:t>	 </a:t>
            </a:r>
            <a:r>
              <a:rPr lang="ru-RU" b="1">
                <a:solidFill>
                  <a:srgbClr val="FF0066"/>
                </a:solidFill>
              </a:rPr>
              <a:t>А – да </a:t>
            </a:r>
            <a:r>
              <a:rPr lang="ru-RU" b="1">
                <a:solidFill>
                  <a:srgbClr val="9900CC"/>
                </a:solidFill>
              </a:rPr>
              <a:t> </a:t>
            </a:r>
            <a:r>
              <a:rPr lang="ru-RU" b="1">
                <a:solidFill>
                  <a:srgbClr val="9933FF"/>
                </a:solidFill>
              </a:rPr>
              <a:t>Б – нет</a:t>
            </a:r>
          </a:p>
          <a:p>
            <a:pPr marL="342900" indent="-342900"/>
            <a:r>
              <a:rPr lang="ru-RU" b="1">
                <a:solidFill>
                  <a:srgbClr val="993366"/>
                </a:solidFill>
              </a:rPr>
              <a:t>5. Кожа и волосы так же хорошо выглядят в марте, как летом, осенью?</a:t>
            </a:r>
          </a:p>
          <a:p>
            <a:pPr marL="342900" indent="-342900"/>
            <a:r>
              <a:rPr lang="ru-RU" b="1">
                <a:solidFill>
                  <a:srgbClr val="993366"/>
                </a:solidFill>
              </a:rPr>
              <a:t>	 </a:t>
            </a:r>
            <a:r>
              <a:rPr lang="ru-RU" b="1">
                <a:solidFill>
                  <a:srgbClr val="FF0066"/>
                </a:solidFill>
              </a:rPr>
              <a:t>А – да </a:t>
            </a:r>
            <a:r>
              <a:rPr lang="ru-RU" b="1">
                <a:solidFill>
                  <a:srgbClr val="33CCFF"/>
                </a:solidFill>
              </a:rPr>
              <a:t> </a:t>
            </a:r>
            <a:r>
              <a:rPr lang="ru-RU" b="1">
                <a:solidFill>
                  <a:srgbClr val="9933FF"/>
                </a:solidFill>
              </a:rPr>
              <a:t>Б – нет</a:t>
            </a:r>
          </a:p>
          <a:p>
            <a:pPr marL="342900" indent="-342900"/>
            <a:r>
              <a:rPr lang="ru-RU" b="1">
                <a:solidFill>
                  <a:srgbClr val="993366"/>
                </a:solidFill>
              </a:rPr>
              <a:t>6. Не возникают ли весной проблемы с пищеварением?</a:t>
            </a:r>
          </a:p>
          <a:p>
            <a:pPr marL="342900" indent="-342900"/>
            <a:r>
              <a:rPr lang="ru-RU" b="1">
                <a:solidFill>
                  <a:srgbClr val="993366"/>
                </a:solidFill>
              </a:rPr>
              <a:t>	 </a:t>
            </a:r>
            <a:r>
              <a:rPr lang="ru-RU" b="1">
                <a:solidFill>
                  <a:srgbClr val="FF0066"/>
                </a:solidFill>
              </a:rPr>
              <a:t>А – да </a:t>
            </a:r>
            <a:r>
              <a:rPr lang="ru-RU" b="1">
                <a:solidFill>
                  <a:srgbClr val="993366"/>
                </a:solidFill>
              </a:rPr>
              <a:t> </a:t>
            </a:r>
            <a:r>
              <a:rPr lang="ru-RU" b="1">
                <a:solidFill>
                  <a:srgbClr val="9933FF"/>
                </a:solidFill>
              </a:rPr>
              <a:t>Б – нет</a:t>
            </a:r>
          </a:p>
          <a:p>
            <a:pPr marL="342900" indent="-342900"/>
            <a:r>
              <a:rPr lang="ru-RU" b="1">
                <a:solidFill>
                  <a:srgbClr val="993366"/>
                </a:solidFill>
              </a:rPr>
              <a:t>7. Часто ли весной вам приходится снижать физическую нагрузку?</a:t>
            </a:r>
          </a:p>
          <a:p>
            <a:pPr marL="342900" indent="-342900"/>
            <a:r>
              <a:rPr lang="ru-RU" b="1">
                <a:solidFill>
                  <a:srgbClr val="993366"/>
                </a:solidFill>
              </a:rPr>
              <a:t>	 </a:t>
            </a:r>
            <a:r>
              <a:rPr lang="ru-RU" b="1">
                <a:solidFill>
                  <a:srgbClr val="FF0066"/>
                </a:solidFill>
              </a:rPr>
              <a:t>А – да </a:t>
            </a:r>
            <a:r>
              <a:rPr lang="ru-RU" b="1">
                <a:solidFill>
                  <a:srgbClr val="993366"/>
                </a:solidFill>
              </a:rPr>
              <a:t> </a:t>
            </a:r>
            <a:r>
              <a:rPr lang="ru-RU" b="1">
                <a:solidFill>
                  <a:srgbClr val="9933FF"/>
                </a:solidFill>
              </a:rPr>
              <a:t>Б – нет</a:t>
            </a:r>
          </a:p>
          <a:p>
            <a:pPr marL="342900" indent="-342900"/>
            <a:r>
              <a:rPr lang="ru-RU" b="1">
                <a:solidFill>
                  <a:srgbClr val="993366"/>
                </a:solidFill>
              </a:rPr>
              <a:t>8. Вы предпочитаете термически обработанную пищу свежим овощам?</a:t>
            </a:r>
          </a:p>
          <a:p>
            <a:pPr marL="342900" indent="-342900"/>
            <a:r>
              <a:rPr lang="ru-RU" b="1">
                <a:solidFill>
                  <a:srgbClr val="993366"/>
                </a:solidFill>
              </a:rPr>
              <a:t>	 </a:t>
            </a:r>
            <a:r>
              <a:rPr lang="ru-RU" b="1">
                <a:solidFill>
                  <a:srgbClr val="FF0066"/>
                </a:solidFill>
              </a:rPr>
              <a:t>А – да</a:t>
            </a:r>
            <a:r>
              <a:rPr lang="ru-RU" b="1">
                <a:solidFill>
                  <a:srgbClr val="993366"/>
                </a:solidFill>
              </a:rPr>
              <a:t>  </a:t>
            </a:r>
            <a:r>
              <a:rPr lang="ru-RU" b="1">
                <a:solidFill>
                  <a:srgbClr val="9933FF"/>
                </a:solidFill>
              </a:rPr>
              <a:t>Б – нет</a:t>
            </a:r>
          </a:p>
          <a:p>
            <a:pPr marL="342900" indent="-342900"/>
            <a:r>
              <a:rPr lang="ru-RU" b="1">
                <a:solidFill>
                  <a:srgbClr val="993366"/>
                </a:solidFill>
              </a:rPr>
              <a:t>9. Каждый день у вас на столе бывает зелень?</a:t>
            </a:r>
          </a:p>
          <a:p>
            <a:pPr marL="342900" indent="-342900"/>
            <a:r>
              <a:rPr lang="ru-RU" b="1">
                <a:solidFill>
                  <a:srgbClr val="993366"/>
                </a:solidFill>
              </a:rPr>
              <a:t>	 </a:t>
            </a:r>
            <a:r>
              <a:rPr lang="ru-RU" b="1">
                <a:solidFill>
                  <a:srgbClr val="FF0066"/>
                </a:solidFill>
              </a:rPr>
              <a:t>А – да </a:t>
            </a:r>
            <a:r>
              <a:rPr lang="ru-RU" b="1">
                <a:solidFill>
                  <a:srgbClr val="993366"/>
                </a:solidFill>
              </a:rPr>
              <a:t> </a:t>
            </a:r>
            <a:r>
              <a:rPr lang="ru-RU" b="1">
                <a:solidFill>
                  <a:srgbClr val="9933FF"/>
                </a:solidFill>
              </a:rPr>
              <a:t>Б – нет</a:t>
            </a:r>
          </a:p>
          <a:p>
            <a:pPr marL="342900" indent="-342900"/>
            <a:r>
              <a:rPr lang="ru-RU" b="1">
                <a:solidFill>
                  <a:srgbClr val="993366"/>
                </a:solidFill>
              </a:rPr>
              <a:t>10. Вы много времени проводите на свежем воздухе?</a:t>
            </a:r>
          </a:p>
          <a:p>
            <a:pPr marL="342900" indent="-342900"/>
            <a:r>
              <a:rPr lang="ru-RU" b="1">
                <a:solidFill>
                  <a:srgbClr val="993366"/>
                </a:solidFill>
              </a:rPr>
              <a:t>	 </a:t>
            </a:r>
            <a:r>
              <a:rPr lang="ru-RU" b="1">
                <a:solidFill>
                  <a:srgbClr val="FF0066"/>
                </a:solidFill>
              </a:rPr>
              <a:t>А – да </a:t>
            </a:r>
            <a:r>
              <a:rPr lang="ru-RU" b="1">
                <a:solidFill>
                  <a:srgbClr val="993366"/>
                </a:solidFill>
              </a:rPr>
              <a:t> </a:t>
            </a:r>
            <a:r>
              <a:rPr lang="ru-RU" b="1">
                <a:solidFill>
                  <a:srgbClr val="9933FF"/>
                </a:solidFill>
              </a:rPr>
              <a:t>Б – нет</a:t>
            </a:r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 flipV="1">
            <a:off x="1835150" y="836613"/>
            <a:ext cx="6553200" cy="71437"/>
          </a:xfrm>
          <a:prstGeom prst="line">
            <a:avLst/>
          </a:prstGeom>
          <a:noFill/>
          <a:ln w="38100" cap="rnd" cmpd="dbl">
            <a:solidFill>
              <a:srgbClr val="0000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17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7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7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317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17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7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7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317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17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7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17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317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317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17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17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1000"/>
                                        <p:tgtEl>
                                          <p:spTgt spid="317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17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17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17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4" dur="1000"/>
                                        <p:tgtEl>
                                          <p:spTgt spid="317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3174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174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174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1000"/>
                                        <p:tgtEl>
                                          <p:spTgt spid="3174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3174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174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174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8" dur="1000"/>
                                        <p:tgtEl>
                                          <p:spTgt spid="3174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3174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174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174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0" dur="1000"/>
                                        <p:tgtEl>
                                          <p:spTgt spid="3174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5" dur="500"/>
                                        <p:tgtEl>
                                          <p:spTgt spid="3174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00034" y="2071678"/>
            <a:ext cx="8291513" cy="4525963"/>
          </a:xfrm>
          <a:solidFill>
            <a:srgbClr val="FFDBDB"/>
          </a:solidFill>
          <a:ln w="12700">
            <a:solidFill>
              <a:srgbClr val="FF9900"/>
            </a:solidFill>
          </a:ln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 b="1" i="1" dirty="0">
                <a:solidFill>
                  <a:srgbClr val="D60093"/>
                </a:solidFill>
              </a:rPr>
              <a:t>За каждый ответ</a:t>
            </a:r>
            <a:r>
              <a:rPr lang="ru-RU" sz="2000" b="1" i="1" dirty="0">
                <a:solidFill>
                  <a:srgbClr val="FF6699"/>
                </a:solidFill>
              </a:rPr>
              <a:t> </a:t>
            </a:r>
            <a:r>
              <a:rPr lang="ru-RU" sz="2000" b="1" i="1" dirty="0">
                <a:solidFill>
                  <a:srgbClr val="FF0066"/>
                </a:solidFill>
              </a:rPr>
              <a:t>«А» - 1 балл</a:t>
            </a:r>
            <a:r>
              <a:rPr lang="ru-RU" sz="2000" b="1" i="1" dirty="0">
                <a:solidFill>
                  <a:srgbClr val="FF6699"/>
                </a:solidFill>
              </a:rPr>
              <a:t>,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i="1" dirty="0">
                <a:solidFill>
                  <a:srgbClr val="D60093"/>
                </a:solidFill>
              </a:rPr>
              <a:t>за каждый ответ</a:t>
            </a:r>
            <a:r>
              <a:rPr lang="ru-RU" sz="2000" b="1" i="1" dirty="0">
                <a:solidFill>
                  <a:srgbClr val="FF6699"/>
                </a:solidFill>
              </a:rPr>
              <a:t> </a:t>
            </a:r>
            <a:r>
              <a:rPr lang="ru-RU" sz="2000" b="1" i="1" dirty="0">
                <a:solidFill>
                  <a:srgbClr val="9900CC"/>
                </a:solidFill>
              </a:rPr>
              <a:t>«Б» - 0 баллов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solidFill>
                <a:srgbClr val="9900CC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>
                <a:solidFill>
                  <a:srgbClr val="CC99FF"/>
                </a:solidFill>
              </a:rPr>
              <a:t>0 баллов. Вы – идеальный человек! На вас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>
                <a:solidFill>
                  <a:srgbClr val="CC99FF"/>
                </a:solidFill>
              </a:rPr>
              <a:t>                  следует равняться.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>
                <a:solidFill>
                  <a:srgbClr val="CC66FF"/>
                </a:solidFill>
              </a:rPr>
              <a:t>1 – 2 балла. Риск авитаминоза невысок.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>
                <a:solidFill>
                  <a:srgbClr val="CC00CC"/>
                </a:solidFill>
              </a:rPr>
              <a:t>3 – 5 балла. Небольшой витаминный голод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>
                <a:solidFill>
                  <a:srgbClr val="CC00CC"/>
                </a:solidFill>
              </a:rPr>
              <a:t>                      налицо.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>
                <a:solidFill>
                  <a:srgbClr val="9900CC"/>
                </a:solidFill>
              </a:rPr>
              <a:t>6 – 8 баллов. Авитаминоз – фон вашей жизни.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>
                <a:solidFill>
                  <a:srgbClr val="990099"/>
                </a:solidFill>
              </a:rPr>
              <a:t>9 – 10 баллов. Кардинально измените свой образ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>
                <a:solidFill>
                  <a:srgbClr val="990099"/>
                </a:solidFill>
              </a:rPr>
              <a:t>                          </a:t>
            </a:r>
            <a:r>
              <a:rPr lang="ru-RU" sz="2400" dirty="0" smtClean="0">
                <a:solidFill>
                  <a:srgbClr val="990099"/>
                </a:solidFill>
              </a:rPr>
              <a:t>жизни.</a:t>
            </a:r>
            <a:endParaRPr lang="ru-RU" sz="2400" dirty="0">
              <a:solidFill>
                <a:srgbClr val="99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400" dirty="0">
              <a:solidFill>
                <a:srgbClr val="990099"/>
              </a:solidFill>
            </a:endParaRPr>
          </a:p>
        </p:txBody>
      </p:sp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1258888" y="144463"/>
            <a:ext cx="7705725" cy="1484312"/>
          </a:xfrm>
          <a:prstGeom prst="rightArrow">
            <a:avLst>
              <a:gd name="adj1" fmla="val 50000"/>
              <a:gd name="adj2" fmla="val 129786"/>
            </a:avLst>
          </a:prstGeom>
          <a:solidFill>
            <a:srgbClr val="FFDBDB">
              <a:alpha val="89999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00FF"/>
                </a:solidFill>
                <a:latin typeface="Bookman Old Style" pitchFamily="18" charset="0"/>
              </a:rPr>
              <a:t>ПОДСЧЕТ  РЕЗУЛЬТАТОВ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0"/>
            <a:ext cx="8229600" cy="1399032"/>
          </a:xfrm>
        </p:spPr>
        <p:txBody>
          <a:bodyPr>
            <a:normAutofit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5500" kern="12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0000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ПОМНИТЕ!!!</a:t>
            </a:r>
            <a:endParaRPr lang="ru-RU" sz="5500" kern="120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rgbClr val="FF0000"/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285720" y="1285860"/>
            <a:ext cx="8532812" cy="670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2800" dirty="0">
                <a:solidFill>
                  <a:srgbClr val="A50021"/>
                </a:solidFill>
              </a:rPr>
              <a:t>	</a:t>
            </a:r>
            <a:r>
              <a:rPr lang="en-US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 Наш организм, обязательно должен получать с пищей необходимые витамины. Это обеспечивает, особенно в детском и юношеском возрасте, нормальный рост, поддерживает работоспособность и устойчивость к заболеваниям.</a:t>
            </a:r>
          </a:p>
          <a:p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2. Сохранность витаминов зависит от кулинарной обработки продуктов, условий хранения, продолжительности хранения.</a:t>
            </a:r>
          </a:p>
          <a:p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3. Разрушают витамины высокая температура, металлическая посуда, длительное хранение.</a:t>
            </a:r>
          </a:p>
          <a:p>
            <a:endParaRPr lang="ru-RU" sz="24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endParaRPr lang="ru-RU" sz="24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ru-RU" sz="24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Домашнее задание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Объясните, почему нарушения сумеречного зрения называют «куриной слепотой»?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436504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214282" y="1214422"/>
            <a:ext cx="8643998" cy="18573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Ваше здоровье в ваших руках!!!</a:t>
            </a:r>
            <a:endParaRPr lang="ru-RU" sz="3600" b="1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4" name="WordArt 3"/>
          <p:cNvSpPr txBox="1">
            <a:spLocks noChangeArrowheads="1" noChangeShapeType="1" noTextEdit="1"/>
          </p:cNvSpPr>
          <p:nvPr/>
        </p:nvSpPr>
        <p:spPr bwMode="auto">
          <a:xfrm>
            <a:off x="428596" y="3714752"/>
            <a:ext cx="8501122" cy="1714512"/>
          </a:xfrm>
          <a:prstGeom prst="rect">
            <a:avLst/>
          </a:prstGeom>
        </p:spPr>
        <p:txBody>
          <a:bodyPr wrap="none" numCol="1" fromWordArt="1">
            <a:prstTxWarp prst="textDeflate">
              <a:avLst>
                <a:gd name="adj" fmla="val 26227"/>
              </a:avLst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kern="10" cap="all" dirty="0" smtClean="0">
                <a:ln w="12700">
                  <a:solidFill>
                    <a:srgbClr val="80008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Bookman Old Style"/>
              </a:rPr>
              <a:t>Спасибо за внимание!!!</a:t>
            </a:r>
            <a:endParaRPr kumimoji="0" lang="ru-RU" sz="3600" b="1" i="0" u="none" strike="noStrike" kern="10" cap="all" spc="0" normalizeH="0" baseline="0" noProof="0" dirty="0" smtClean="0">
              <a:ln w="12700">
                <a:solidFill>
                  <a:srgbClr val="80008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Bookman Old Style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8001056" cy="1214445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1800" b="1" dirty="0" smtClean="0"/>
              <a:t>                                                                                           </a:t>
            </a:r>
            <a:br>
              <a:rPr lang="ru-RU" sz="1800" b="1" dirty="0" smtClean="0"/>
            </a:br>
            <a:r>
              <a:rPr lang="ru-RU" sz="1800" b="1" dirty="0" smtClean="0"/>
              <a:t>			</a:t>
            </a:r>
            <a:r>
              <a:rPr lang="ru-RU" sz="2700" b="1" i="1" dirty="0" smtClean="0">
                <a:solidFill>
                  <a:srgbClr val="002060"/>
                </a:solidFill>
              </a:rPr>
              <a:t>Без витаминов жить нельзя! </a:t>
            </a:r>
            <a:br>
              <a:rPr lang="ru-RU" sz="2700" b="1" i="1" dirty="0" smtClean="0">
                <a:solidFill>
                  <a:srgbClr val="002060"/>
                </a:solidFill>
              </a:rPr>
            </a:br>
            <a:r>
              <a:rPr lang="ru-RU" sz="2700" b="1" i="1" dirty="0" smtClean="0">
                <a:solidFill>
                  <a:srgbClr val="002060"/>
                </a:solidFill>
              </a:rPr>
              <a:t>                                    Они – надежные друзья.</a:t>
            </a:r>
            <a:endParaRPr lang="ru-RU" sz="2700" b="1" dirty="0">
              <a:solidFill>
                <a:srgbClr val="002060"/>
              </a:solidFill>
            </a:endParaRPr>
          </a:p>
        </p:txBody>
      </p:sp>
      <p:pic>
        <p:nvPicPr>
          <p:cNvPr id="6" name="Picture 7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214686"/>
            <a:ext cx="5065312" cy="3357586"/>
          </a:xfrm>
          <a:prstGeom prst="rect">
            <a:avLst/>
          </a:prstGeom>
          <a:noFill/>
        </p:spPr>
      </p:pic>
      <p:sp>
        <p:nvSpPr>
          <p:cNvPr id="5" name="WordArt 3"/>
          <p:cNvSpPr txBox="1">
            <a:spLocks noChangeArrowheads="1" noChangeShapeType="1" noTextEdit="1"/>
          </p:cNvSpPr>
          <p:nvPr/>
        </p:nvSpPr>
        <p:spPr bwMode="auto">
          <a:xfrm>
            <a:off x="285720" y="214290"/>
            <a:ext cx="8643966" cy="1714512"/>
          </a:xfrm>
          <a:prstGeom prst="rect">
            <a:avLst/>
          </a:prstGeom>
        </p:spPr>
        <p:txBody>
          <a:bodyPr vert="horz" wrap="none" numCol="1" fromWordArt="1" anchor="t">
            <a:prstTxWarp prst="textDeflate">
              <a:avLst>
                <a:gd name="adj" fmla="val 26227"/>
              </a:avLst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0" cap="all" spc="0" normalizeH="0" baseline="0" noProof="0" dirty="0" smtClean="0">
                <a:ln w="12700">
                  <a:solidFill>
                    <a:srgbClr val="80008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Bookman Old Style"/>
                <a:ea typeface="+mn-ea"/>
                <a:cs typeface="+mn-cs"/>
              </a:rPr>
              <a:t>Витамины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Цель урока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- рассмотреть свойства основных витаминов, их биологическую роль и влияние на организм.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0903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357158" y="1500174"/>
            <a:ext cx="8501122" cy="5143536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F66616"/>
              </a:gs>
              <a:gs pos="50000">
                <a:srgbClr val="F66616">
                  <a:gamma/>
                  <a:tint val="73725"/>
                  <a:invGamma/>
                </a:srgbClr>
              </a:gs>
              <a:gs pos="100000">
                <a:srgbClr val="F66616"/>
              </a:gs>
            </a:gsLst>
            <a:lin ang="18900000" scaled="1"/>
          </a:gradFill>
          <a:ln w="127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Aft>
                <a:spcPct val="0"/>
              </a:spcAft>
            </a:pPr>
            <a:r>
              <a:rPr lang="ru-RU" sz="3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биологически активные вещества, </a:t>
            </a:r>
          </a:p>
          <a:p>
            <a:pPr algn="ctr" fontAlgn="base">
              <a:spcAft>
                <a:spcPct val="0"/>
              </a:spcAft>
            </a:pPr>
            <a:r>
              <a:rPr lang="ru-RU" sz="3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синтезирующиеся в организме</a:t>
            </a:r>
          </a:p>
          <a:p>
            <a:pPr algn="ctr" fontAlgn="base">
              <a:spcAft>
                <a:spcPct val="0"/>
              </a:spcAft>
            </a:pPr>
            <a:r>
              <a:rPr lang="ru-RU" sz="3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или поступающие с пищей,</a:t>
            </a:r>
          </a:p>
          <a:p>
            <a:pPr algn="ctr" fontAlgn="base">
              <a:spcAft>
                <a:spcPct val="0"/>
              </a:spcAft>
            </a:pPr>
            <a:r>
              <a:rPr lang="ru-RU" sz="3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которые в малых количествах</a:t>
            </a:r>
          </a:p>
          <a:p>
            <a:pPr algn="ctr" fontAlgn="base">
              <a:spcAft>
                <a:spcPct val="0"/>
              </a:spcAft>
            </a:pPr>
            <a:r>
              <a:rPr lang="ru-RU" sz="3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необходимы для нормального</a:t>
            </a:r>
          </a:p>
          <a:p>
            <a:pPr algn="ctr" fontAlgn="base">
              <a:spcAft>
                <a:spcPct val="0"/>
              </a:spcAft>
            </a:pPr>
            <a:r>
              <a:rPr lang="ru-RU" sz="3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обмена веществ и</a:t>
            </a:r>
          </a:p>
          <a:p>
            <a:pPr algn="ctr" fontAlgn="base">
              <a:spcAft>
                <a:spcPct val="0"/>
              </a:spcAft>
            </a:pPr>
            <a:r>
              <a:rPr lang="ru-RU" sz="3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жизнедеятельности организма.</a:t>
            </a:r>
            <a:endParaRPr lang="ru-RU" sz="3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WordArt 8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2700">
                  <a:solidFill>
                    <a:srgbClr val="80008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Bookman Old Style"/>
              </a:rPr>
              <a:t>ВИТАМИНЫ</a:t>
            </a:r>
            <a:endParaRPr lang="ru-RU" sz="3600" b="1" kern="10" dirty="0">
              <a:ln w="12700">
                <a:solidFill>
                  <a:srgbClr val="80008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Bookman Old Styl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14290"/>
            <a:ext cx="8686800" cy="838200"/>
          </a:xfrm>
          <a:noFill/>
          <a:ln w="25400" cmpd="dbl">
            <a:solidFill>
              <a:srgbClr val="660033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5000" b="1" dirty="0">
                <a:solidFill>
                  <a:srgbClr val="0000FF"/>
                </a:solidFill>
                <a:latin typeface="Bookman Old Style" pitchFamily="18" charset="0"/>
              </a:rPr>
              <a:t>ИЗ  ИСТОРИИ…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0" y="1285860"/>
            <a:ext cx="9144000" cy="5357850"/>
          </a:xfrm>
          <a:noFill/>
          <a:ln w="12700">
            <a:solidFill>
              <a:srgbClr val="660033"/>
            </a:solidFill>
          </a:ln>
        </p:spPr>
        <p:txBody>
          <a:bodyPr anchor="ctr" anchorCtr="1">
            <a:normAutofit fontScale="85000" lnSpcReduction="20000"/>
          </a:bodyPr>
          <a:lstStyle/>
          <a:p>
            <a:pPr>
              <a:lnSpc>
                <a:spcPct val="110000"/>
              </a:lnSpc>
              <a:buClr>
                <a:srgbClr val="660033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920049"/>
                </a:solidFill>
              </a:rPr>
              <a:t>Витамины открыты русским ученым Н. И. Луниным в 1881 году.</a:t>
            </a:r>
          </a:p>
          <a:p>
            <a:pPr>
              <a:lnSpc>
                <a:spcPct val="110000"/>
              </a:lnSpc>
              <a:buClr>
                <a:srgbClr val="660033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920049"/>
                </a:solidFill>
              </a:rPr>
              <a:t>Первым выделил витамин в кристаллическом виде польский ученый Казимир </a:t>
            </a:r>
            <a:r>
              <a:rPr lang="ru-RU" sz="2400" b="1" dirty="0" err="1" smtClean="0">
                <a:solidFill>
                  <a:srgbClr val="920049"/>
                </a:solidFill>
              </a:rPr>
              <a:t>Функ</a:t>
            </a:r>
            <a:r>
              <a:rPr lang="ru-RU" sz="2400" b="1" dirty="0" smtClean="0">
                <a:solidFill>
                  <a:srgbClr val="920049"/>
                </a:solidFill>
              </a:rPr>
              <a:t> в 1911 году. Год спустя он же придумал и название – от латинского "</a:t>
            </a:r>
            <a:r>
              <a:rPr lang="ru-RU" sz="2400" b="1" dirty="0" err="1" smtClean="0">
                <a:solidFill>
                  <a:srgbClr val="920049"/>
                </a:solidFill>
              </a:rPr>
              <a:t>vita</a:t>
            </a:r>
            <a:r>
              <a:rPr lang="ru-RU" sz="2400" b="1" dirty="0" smtClean="0">
                <a:solidFill>
                  <a:srgbClr val="920049"/>
                </a:solidFill>
              </a:rPr>
              <a:t>" - "жизнь.</a:t>
            </a:r>
            <a:endParaRPr lang="ru-RU" sz="2400" dirty="0" smtClean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  <a:buClr>
                <a:srgbClr val="660033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920049"/>
                </a:solidFill>
              </a:rPr>
              <a:t>Сейчас </a:t>
            </a:r>
            <a:r>
              <a:rPr lang="ru-RU" sz="2400" b="1" dirty="0">
                <a:solidFill>
                  <a:srgbClr val="920049"/>
                </a:solidFill>
              </a:rPr>
              <a:t>известно около 50 видов витаминов</a:t>
            </a:r>
            <a:r>
              <a:rPr lang="ru-RU" sz="2400" b="1" dirty="0" smtClean="0">
                <a:solidFill>
                  <a:srgbClr val="920049"/>
                </a:solidFill>
              </a:rPr>
              <a:t>. Известно, что для нормальной жизни человека необходимо около 20 витаминов. Их обозначают буквами латинского алфавита:    </a:t>
            </a:r>
            <a:r>
              <a:rPr lang="en-US" sz="2400" b="1" dirty="0" smtClean="0">
                <a:solidFill>
                  <a:srgbClr val="920049"/>
                </a:solidFill>
              </a:rPr>
              <a:t>A, B, C, D </a:t>
            </a:r>
            <a:r>
              <a:rPr lang="ru-RU" sz="2400" b="1" dirty="0" smtClean="0">
                <a:solidFill>
                  <a:srgbClr val="920049"/>
                </a:solidFill>
              </a:rPr>
              <a:t>и цифрами, определяющими порядок открытия витаминов данной группы – В</a:t>
            </a:r>
            <a:r>
              <a:rPr lang="ru-RU" sz="1300" b="1" dirty="0" smtClean="0">
                <a:solidFill>
                  <a:srgbClr val="920049"/>
                </a:solidFill>
              </a:rPr>
              <a:t>1</a:t>
            </a:r>
            <a:r>
              <a:rPr lang="ru-RU" sz="2400" b="1" dirty="0" smtClean="0">
                <a:solidFill>
                  <a:srgbClr val="920049"/>
                </a:solidFill>
              </a:rPr>
              <a:t>, В</a:t>
            </a:r>
            <a:r>
              <a:rPr lang="ru-RU" sz="1300" b="1" dirty="0" smtClean="0">
                <a:solidFill>
                  <a:srgbClr val="920049"/>
                </a:solidFill>
              </a:rPr>
              <a:t>2</a:t>
            </a:r>
            <a:r>
              <a:rPr lang="ru-RU" sz="2400" b="1" dirty="0" smtClean="0">
                <a:solidFill>
                  <a:srgbClr val="920049"/>
                </a:solidFill>
              </a:rPr>
              <a:t>, В</a:t>
            </a:r>
            <a:r>
              <a:rPr lang="ru-RU" sz="1300" b="1" dirty="0" smtClean="0">
                <a:solidFill>
                  <a:srgbClr val="920049"/>
                </a:solidFill>
              </a:rPr>
              <a:t>6</a:t>
            </a:r>
            <a:r>
              <a:rPr lang="ru-RU" sz="2400" b="1" dirty="0" smtClean="0">
                <a:solidFill>
                  <a:srgbClr val="920049"/>
                </a:solidFill>
              </a:rPr>
              <a:t>, В</a:t>
            </a:r>
            <a:r>
              <a:rPr lang="ru-RU" sz="1300" b="1" dirty="0" smtClean="0">
                <a:solidFill>
                  <a:srgbClr val="920049"/>
                </a:solidFill>
              </a:rPr>
              <a:t>12 </a:t>
            </a:r>
            <a:r>
              <a:rPr lang="ru-RU" sz="2400" b="1" dirty="0" smtClean="0">
                <a:solidFill>
                  <a:srgbClr val="920049"/>
                </a:solidFill>
              </a:rPr>
              <a:t>и др. </a:t>
            </a:r>
            <a:endParaRPr lang="ru-RU" sz="2400" b="1" dirty="0">
              <a:solidFill>
                <a:srgbClr val="920049"/>
              </a:solidFill>
            </a:endParaRPr>
          </a:p>
          <a:p>
            <a:pPr>
              <a:lnSpc>
                <a:spcPct val="110000"/>
              </a:lnSpc>
              <a:buClr>
                <a:srgbClr val="660033"/>
              </a:buClr>
              <a:buFont typeface="Wingdings" pitchFamily="2" charset="2"/>
              <a:buChar char="Ø"/>
            </a:pPr>
            <a:r>
              <a:rPr lang="ru-RU" sz="2400" b="1" dirty="0">
                <a:solidFill>
                  <a:srgbClr val="920049"/>
                </a:solidFill>
              </a:rPr>
              <a:t>В организме они, как правило, не откладываются, а их избытки выводятся органами выделения. </a:t>
            </a:r>
          </a:p>
          <a:p>
            <a:pPr>
              <a:lnSpc>
                <a:spcPct val="110000"/>
              </a:lnSpc>
              <a:buClr>
                <a:srgbClr val="660033"/>
              </a:buClr>
              <a:buFont typeface="Wingdings" pitchFamily="2" charset="2"/>
              <a:buChar char="Ø"/>
            </a:pPr>
            <a:r>
              <a:rPr lang="ru-RU" sz="2400" b="1" dirty="0">
                <a:solidFill>
                  <a:srgbClr val="920049"/>
                </a:solidFill>
              </a:rPr>
              <a:t>Наибольшее количество витаминов имеется </a:t>
            </a:r>
            <a:r>
              <a:rPr lang="ru-RU" sz="2400" b="1" dirty="0" smtClean="0">
                <a:solidFill>
                  <a:srgbClr val="920049"/>
                </a:solidFill>
              </a:rPr>
              <a:t>в</a:t>
            </a:r>
          </a:p>
          <a:p>
            <a:pPr>
              <a:lnSpc>
                <a:spcPct val="110000"/>
              </a:lnSpc>
              <a:buClr>
                <a:srgbClr val="660033"/>
              </a:buClr>
              <a:buNone/>
            </a:pPr>
            <a:r>
              <a:rPr lang="ru-RU" sz="2400" b="1" dirty="0" smtClean="0">
                <a:solidFill>
                  <a:srgbClr val="920049"/>
                </a:solidFill>
              </a:rPr>
              <a:t>	растительных </a:t>
            </a:r>
            <a:r>
              <a:rPr lang="ru-RU" sz="2400" b="1" dirty="0">
                <a:solidFill>
                  <a:srgbClr val="920049"/>
                </a:solidFill>
              </a:rPr>
              <a:t>продуктах, но некоторые </a:t>
            </a:r>
            <a:r>
              <a:rPr lang="ru-RU" sz="2400" b="1" dirty="0" smtClean="0">
                <a:solidFill>
                  <a:srgbClr val="920049"/>
                </a:solidFill>
              </a:rPr>
              <a:t>содержатся</a:t>
            </a:r>
          </a:p>
          <a:p>
            <a:pPr>
              <a:lnSpc>
                <a:spcPct val="110000"/>
              </a:lnSpc>
              <a:buClr>
                <a:srgbClr val="660033"/>
              </a:buClr>
              <a:buNone/>
            </a:pPr>
            <a:r>
              <a:rPr lang="ru-RU" sz="2400" b="1" dirty="0" smtClean="0">
                <a:solidFill>
                  <a:srgbClr val="920049"/>
                </a:solidFill>
              </a:rPr>
              <a:t>	только </a:t>
            </a:r>
            <a:r>
              <a:rPr lang="ru-RU" sz="2400" b="1" dirty="0">
                <a:solidFill>
                  <a:srgbClr val="920049"/>
                </a:solidFill>
              </a:rPr>
              <a:t>в животных продуктах. </a:t>
            </a:r>
          </a:p>
          <a:p>
            <a:pPr>
              <a:lnSpc>
                <a:spcPct val="110000"/>
              </a:lnSpc>
              <a:buClr>
                <a:srgbClr val="660033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920049"/>
                </a:solidFill>
              </a:rPr>
              <a:t>Гиповитаминоз – нехватка витаминов в организме.</a:t>
            </a:r>
          </a:p>
          <a:p>
            <a:pPr>
              <a:lnSpc>
                <a:spcPct val="110000"/>
              </a:lnSpc>
              <a:buClr>
                <a:srgbClr val="660033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920049"/>
                </a:solidFill>
              </a:rPr>
              <a:t>Гипервитаминоз – избыток витаминов в организме.</a:t>
            </a:r>
          </a:p>
          <a:p>
            <a:pPr>
              <a:lnSpc>
                <a:spcPct val="110000"/>
              </a:lnSpc>
              <a:buClr>
                <a:srgbClr val="660033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920049"/>
                </a:solidFill>
              </a:rPr>
              <a:t>Авитаминоз – полное отсутствие витаминов.</a:t>
            </a:r>
            <a:endParaRPr lang="ru-RU" sz="2400" b="1" dirty="0">
              <a:solidFill>
                <a:srgbClr val="920049"/>
              </a:solidFill>
            </a:endParaRPr>
          </a:p>
        </p:txBody>
      </p:sp>
      <p:pic>
        <p:nvPicPr>
          <p:cNvPr id="7" name="Рисунок 1" descr="Лунин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4246069"/>
            <a:ext cx="2000233" cy="2611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" name="AutoShape 21" descr="Шпалера"/>
          <p:cNvSpPr>
            <a:spLocks noChangeArrowheads="1"/>
          </p:cNvSpPr>
          <p:nvPr/>
        </p:nvSpPr>
        <p:spPr bwMode="auto">
          <a:xfrm>
            <a:off x="1835150" y="260350"/>
            <a:ext cx="5580063" cy="1419225"/>
          </a:xfrm>
          <a:prstGeom prst="roundRect">
            <a:avLst>
              <a:gd name="adj" fmla="val 16667"/>
            </a:avLst>
          </a:prstGeom>
          <a:pattFill prst="trellis">
            <a:fgClr>
              <a:srgbClr val="FFBDBD"/>
            </a:fgClr>
            <a:bgClr>
              <a:schemeClr val="bg1"/>
            </a:bgClr>
          </a:pattFill>
          <a:ln w="127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>
                <a:solidFill>
                  <a:srgbClr val="0000FF"/>
                </a:solidFill>
                <a:latin typeface="Bookman Old Style" pitchFamily="18" charset="0"/>
              </a:rPr>
              <a:t>КЛАССИФИКАЦИЯ</a:t>
            </a:r>
          </a:p>
        </p:txBody>
      </p:sp>
      <p:sp>
        <p:nvSpPr>
          <p:cNvPr id="35" name="AutoShape 18" descr="Сферы"/>
          <p:cNvSpPr>
            <a:spLocks noChangeArrowheads="1"/>
          </p:cNvSpPr>
          <p:nvPr/>
        </p:nvSpPr>
        <p:spPr bwMode="auto">
          <a:xfrm>
            <a:off x="142844" y="2205038"/>
            <a:ext cx="4357717" cy="4510110"/>
          </a:xfrm>
          <a:prstGeom prst="flowChartAlternateProcess">
            <a:avLst/>
          </a:prstGeom>
          <a:pattFill prst="sphere">
            <a:fgClr>
              <a:srgbClr val="FFBDBD"/>
            </a:fgClr>
            <a:bgClr>
              <a:srgbClr val="FFFFFF"/>
            </a:bgClr>
          </a:patt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800" b="1" dirty="0" smtClean="0">
              <a:solidFill>
                <a:srgbClr val="6600CC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6600CC"/>
              </a:solidFill>
              <a:latin typeface="Bookman Old Style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6600CC"/>
                </a:solidFill>
                <a:latin typeface="Bookman Old Style" pitchFamily="18" charset="0"/>
              </a:rPr>
              <a:t>ВОДОРАСТВОРИМЫЕ</a:t>
            </a:r>
            <a:endParaRPr lang="ru-RU" sz="2800" b="1" dirty="0">
              <a:solidFill>
                <a:srgbClr val="6600CC"/>
              </a:solidFill>
              <a:latin typeface="Bookman Old Style" pitchFamily="18" charset="0"/>
            </a:endParaRPr>
          </a:p>
          <a:p>
            <a:pPr algn="ctr"/>
            <a:endParaRPr lang="ru-RU" sz="800" b="1" dirty="0" smtClean="0">
              <a:latin typeface="Bookman Old Style" pitchFamily="18" charset="0"/>
            </a:endParaRPr>
          </a:p>
          <a:p>
            <a:r>
              <a:rPr lang="ru-RU" b="1" dirty="0" smtClean="0">
                <a:solidFill>
                  <a:srgbClr val="993366"/>
                </a:solidFill>
                <a:latin typeface="Bookman Old Style" pitchFamily="18" charset="0"/>
              </a:rPr>
              <a:t>Витамин В1 – тиамин;</a:t>
            </a:r>
          </a:p>
          <a:p>
            <a:r>
              <a:rPr lang="ru-RU" b="1" dirty="0" smtClean="0">
                <a:solidFill>
                  <a:srgbClr val="993366"/>
                </a:solidFill>
                <a:latin typeface="Bookman Old Style" pitchFamily="18" charset="0"/>
              </a:rPr>
              <a:t>Витамин В2 – рибофлавин;</a:t>
            </a:r>
          </a:p>
          <a:p>
            <a:r>
              <a:rPr lang="ru-RU" b="1" dirty="0" smtClean="0">
                <a:solidFill>
                  <a:srgbClr val="993366"/>
                </a:solidFill>
                <a:latin typeface="Bookman Old Style" pitchFamily="18" charset="0"/>
              </a:rPr>
              <a:t>Витамин В5 – пантотеновая </a:t>
            </a:r>
          </a:p>
          <a:p>
            <a:r>
              <a:rPr lang="ru-RU" b="1" dirty="0" smtClean="0">
                <a:solidFill>
                  <a:srgbClr val="993366"/>
                </a:solidFill>
                <a:latin typeface="Bookman Old Style" pitchFamily="18" charset="0"/>
              </a:rPr>
              <a:t>кислота;</a:t>
            </a:r>
          </a:p>
          <a:p>
            <a:r>
              <a:rPr lang="ru-RU" b="1" dirty="0" smtClean="0">
                <a:solidFill>
                  <a:srgbClr val="993366"/>
                </a:solidFill>
                <a:latin typeface="Bookman Old Style" pitchFamily="18" charset="0"/>
              </a:rPr>
              <a:t>Витамин В6 – пиридоксин; </a:t>
            </a:r>
          </a:p>
          <a:p>
            <a:r>
              <a:rPr lang="ru-RU" b="1" dirty="0" smtClean="0">
                <a:solidFill>
                  <a:srgbClr val="993366"/>
                </a:solidFill>
                <a:latin typeface="Bookman Old Style" pitchFamily="18" charset="0"/>
              </a:rPr>
              <a:t>Витамин В9 – </a:t>
            </a:r>
            <a:r>
              <a:rPr lang="ru-RU" b="1" dirty="0" err="1" smtClean="0">
                <a:solidFill>
                  <a:srgbClr val="993366"/>
                </a:solidFill>
                <a:latin typeface="Bookman Old Style" pitchFamily="18" charset="0"/>
              </a:rPr>
              <a:t>фолиевая</a:t>
            </a:r>
            <a:endParaRPr lang="ru-RU" b="1" dirty="0" smtClean="0">
              <a:solidFill>
                <a:srgbClr val="993366"/>
              </a:solidFill>
              <a:latin typeface="Bookman Old Style" pitchFamily="18" charset="0"/>
            </a:endParaRPr>
          </a:p>
          <a:p>
            <a:r>
              <a:rPr lang="ru-RU" b="1" dirty="0" smtClean="0">
                <a:solidFill>
                  <a:srgbClr val="993366"/>
                </a:solidFill>
                <a:latin typeface="Bookman Old Style" pitchFamily="18" charset="0"/>
              </a:rPr>
              <a:t>кислота;</a:t>
            </a:r>
          </a:p>
          <a:p>
            <a:r>
              <a:rPr lang="ru-RU" b="1" dirty="0" smtClean="0">
                <a:solidFill>
                  <a:srgbClr val="993366"/>
                </a:solidFill>
                <a:latin typeface="Bookman Old Style" pitchFamily="18" charset="0"/>
              </a:rPr>
              <a:t>Витамин В12 – </a:t>
            </a:r>
            <a:r>
              <a:rPr lang="ru-RU" b="1" dirty="0" err="1" smtClean="0">
                <a:solidFill>
                  <a:srgbClr val="993366"/>
                </a:solidFill>
                <a:latin typeface="Bookman Old Style" pitchFamily="18" charset="0"/>
              </a:rPr>
              <a:t>цианокобаламид</a:t>
            </a:r>
            <a:r>
              <a:rPr lang="ru-RU" b="1" dirty="0" smtClean="0">
                <a:solidFill>
                  <a:srgbClr val="993366"/>
                </a:solidFill>
                <a:latin typeface="Bookman Old Style" pitchFamily="18" charset="0"/>
              </a:rPr>
              <a:t>;</a:t>
            </a:r>
          </a:p>
          <a:p>
            <a:r>
              <a:rPr lang="ru-RU" b="1" dirty="0" smtClean="0">
                <a:solidFill>
                  <a:srgbClr val="993366"/>
                </a:solidFill>
                <a:latin typeface="Bookman Old Style" pitchFamily="18" charset="0"/>
              </a:rPr>
              <a:t>Витамин С – аскорбиновая</a:t>
            </a:r>
          </a:p>
          <a:p>
            <a:r>
              <a:rPr lang="ru-RU" b="1" dirty="0" smtClean="0">
                <a:solidFill>
                  <a:srgbClr val="993366"/>
                </a:solidFill>
                <a:latin typeface="Bookman Old Style" pitchFamily="18" charset="0"/>
              </a:rPr>
              <a:t>кислота;</a:t>
            </a:r>
          </a:p>
          <a:p>
            <a:r>
              <a:rPr lang="ru-RU" b="1" dirty="0" smtClean="0">
                <a:solidFill>
                  <a:srgbClr val="993366"/>
                </a:solidFill>
                <a:latin typeface="Bookman Old Style" pitchFamily="18" charset="0"/>
              </a:rPr>
              <a:t>Витамин РР – никотиновая</a:t>
            </a:r>
          </a:p>
          <a:p>
            <a:r>
              <a:rPr lang="ru-RU" b="1" dirty="0" smtClean="0">
                <a:solidFill>
                  <a:srgbClr val="993366"/>
                </a:solidFill>
                <a:latin typeface="Bookman Old Style" pitchFamily="18" charset="0"/>
              </a:rPr>
              <a:t>кислота</a:t>
            </a:r>
          </a:p>
          <a:p>
            <a:r>
              <a:rPr lang="ru-RU" sz="2200" b="1" dirty="0" smtClean="0">
                <a:solidFill>
                  <a:srgbClr val="993366"/>
                </a:solidFill>
                <a:latin typeface="Bookman Old Style" pitchFamily="18" charset="0"/>
              </a:rPr>
              <a:t> </a:t>
            </a:r>
          </a:p>
        </p:txBody>
      </p:sp>
      <p:sp>
        <p:nvSpPr>
          <p:cNvPr id="37" name="AutoShape 20" descr="Сферы"/>
          <p:cNvSpPr>
            <a:spLocks noChangeArrowheads="1"/>
          </p:cNvSpPr>
          <p:nvPr/>
        </p:nvSpPr>
        <p:spPr bwMode="auto">
          <a:xfrm>
            <a:off x="4572000" y="2214554"/>
            <a:ext cx="4392612" cy="3857652"/>
          </a:xfrm>
          <a:prstGeom prst="flowChartAlternateProcess">
            <a:avLst/>
          </a:prstGeom>
          <a:pattFill prst="sphere">
            <a:fgClr>
              <a:srgbClr val="FFBDBD"/>
            </a:fgClr>
            <a:bgClr>
              <a:srgbClr val="FFFFFF"/>
            </a:bgClr>
          </a:patt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dirty="0" smtClean="0">
                <a:solidFill>
                  <a:srgbClr val="6600CC"/>
                </a:solidFill>
                <a:latin typeface="Bookman Old Style" pitchFamily="18" charset="0"/>
              </a:rPr>
              <a:t>ЖИРОРАСТВОРИМЫЕ</a:t>
            </a:r>
          </a:p>
          <a:p>
            <a:pPr algn="ctr"/>
            <a:endParaRPr lang="ru-RU" sz="2800" b="1" dirty="0" smtClean="0">
              <a:latin typeface="Bookman Old Style" pitchFamily="18" charset="0"/>
            </a:endParaRPr>
          </a:p>
          <a:p>
            <a:r>
              <a:rPr lang="ru-RU" sz="2200" b="1" dirty="0" smtClean="0">
                <a:solidFill>
                  <a:srgbClr val="993366"/>
                </a:solidFill>
                <a:latin typeface="Bookman Old Style" pitchFamily="18" charset="0"/>
              </a:rPr>
              <a:t>Витамин А – </a:t>
            </a:r>
            <a:r>
              <a:rPr lang="ru-RU" sz="2200" b="1" dirty="0" err="1" smtClean="0">
                <a:solidFill>
                  <a:srgbClr val="993366"/>
                </a:solidFill>
                <a:latin typeface="Bookman Old Style" pitchFamily="18" charset="0"/>
              </a:rPr>
              <a:t>ретинол</a:t>
            </a:r>
            <a:r>
              <a:rPr lang="ru-RU" sz="2200" b="1" dirty="0" smtClean="0">
                <a:solidFill>
                  <a:srgbClr val="993366"/>
                </a:solidFill>
                <a:latin typeface="Bookman Old Style" pitchFamily="18" charset="0"/>
              </a:rPr>
              <a:t>;</a:t>
            </a:r>
          </a:p>
          <a:p>
            <a:pPr algn="ctr"/>
            <a:r>
              <a:rPr lang="ru-RU" sz="2200" b="1" dirty="0" smtClean="0">
                <a:solidFill>
                  <a:srgbClr val="993366"/>
                </a:solidFill>
                <a:latin typeface="Bookman Old Style" pitchFamily="18" charset="0"/>
              </a:rPr>
              <a:t>   Витамин </a:t>
            </a:r>
            <a:r>
              <a:rPr lang="en-US" sz="2200" b="1" dirty="0" smtClean="0">
                <a:solidFill>
                  <a:srgbClr val="993366"/>
                </a:solidFill>
                <a:latin typeface="Bookman Old Style" pitchFamily="18" charset="0"/>
              </a:rPr>
              <a:t>D</a:t>
            </a:r>
            <a:r>
              <a:rPr lang="ru-RU" sz="2200" b="1" dirty="0" smtClean="0">
                <a:solidFill>
                  <a:srgbClr val="993366"/>
                </a:solidFill>
                <a:latin typeface="Bookman Old Style" pitchFamily="18" charset="0"/>
              </a:rPr>
              <a:t> – кальциферол;</a:t>
            </a:r>
          </a:p>
          <a:p>
            <a:r>
              <a:rPr lang="ru-RU" sz="2200" b="1" dirty="0" smtClean="0">
                <a:solidFill>
                  <a:srgbClr val="993366"/>
                </a:solidFill>
                <a:latin typeface="Bookman Old Style" pitchFamily="18" charset="0"/>
              </a:rPr>
              <a:t>Витамин Е – токоферол; </a:t>
            </a:r>
          </a:p>
          <a:p>
            <a:r>
              <a:rPr lang="ru-RU" sz="2200" b="1" dirty="0" smtClean="0">
                <a:solidFill>
                  <a:srgbClr val="993366"/>
                </a:solidFill>
                <a:latin typeface="Bookman Old Style" pitchFamily="18" charset="0"/>
              </a:rPr>
              <a:t>Витамин К - </a:t>
            </a:r>
            <a:r>
              <a:rPr lang="ru-RU" sz="2200" b="1" dirty="0" err="1" smtClean="0">
                <a:solidFill>
                  <a:srgbClr val="993366"/>
                </a:solidFill>
                <a:latin typeface="Bookman Old Style" pitchFamily="18" charset="0"/>
              </a:rPr>
              <a:t>филлохинон</a:t>
            </a:r>
            <a:endParaRPr lang="ru-RU" sz="2200" b="1" dirty="0" smtClean="0">
              <a:solidFill>
                <a:srgbClr val="993366"/>
              </a:solidFill>
              <a:latin typeface="Bookman Old Style" pitchFamily="18" charset="0"/>
            </a:endParaRPr>
          </a:p>
          <a:p>
            <a:pPr algn="ctr"/>
            <a:endParaRPr lang="ru-RU" sz="3200" b="1" dirty="0">
              <a:latin typeface="Bookman Old Style" pitchFamily="18" charset="0"/>
            </a:endParaRPr>
          </a:p>
        </p:txBody>
      </p:sp>
      <p:cxnSp>
        <p:nvCxnSpPr>
          <p:cNvPr id="41" name="AutoShape 22"/>
          <p:cNvCxnSpPr>
            <a:cxnSpLocks noChangeShapeType="1"/>
          </p:cNvCxnSpPr>
          <p:nvPr/>
        </p:nvCxnSpPr>
        <p:spPr bwMode="auto">
          <a:xfrm flipH="1">
            <a:off x="2339975" y="1679575"/>
            <a:ext cx="2286000" cy="525463"/>
          </a:xfrm>
          <a:prstGeom prst="straightConnector1">
            <a:avLst/>
          </a:prstGeom>
          <a:noFill/>
          <a:ln w="9525">
            <a:solidFill>
              <a:srgbClr val="FF6600"/>
            </a:solidFill>
            <a:round/>
            <a:headEnd/>
            <a:tailEnd type="triangle" w="med" len="med"/>
          </a:ln>
          <a:effectLst/>
        </p:spPr>
      </p:cxnSp>
      <p:cxnSp>
        <p:nvCxnSpPr>
          <p:cNvPr id="43" name="AutoShape 23"/>
          <p:cNvCxnSpPr>
            <a:cxnSpLocks noChangeShapeType="1"/>
            <a:stCxn id="33" idx="2"/>
            <a:endCxn id="37" idx="0"/>
          </p:cNvCxnSpPr>
          <p:nvPr/>
        </p:nvCxnSpPr>
        <p:spPr bwMode="auto">
          <a:xfrm rot="16200000" flipH="1">
            <a:off x="5429255" y="875502"/>
            <a:ext cx="534979" cy="2143124"/>
          </a:xfrm>
          <a:prstGeom prst="straightConnector1">
            <a:avLst/>
          </a:prstGeom>
          <a:noFill/>
          <a:ln w="9525">
            <a:solidFill>
              <a:srgbClr val="FF6600"/>
            </a:solidFill>
            <a:round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idx="1"/>
          </p:nvPr>
        </p:nvSpPr>
        <p:spPr bwMode="auto">
          <a:xfrm>
            <a:off x="571472" y="214290"/>
            <a:ext cx="6072230" cy="1714512"/>
          </a:xfrm>
          <a:prstGeom prst="rightArrow">
            <a:avLst>
              <a:gd name="adj1" fmla="val 50000"/>
              <a:gd name="adj2" fmla="val 84912"/>
            </a:avLst>
          </a:prstGeom>
          <a:solidFill>
            <a:srgbClr val="FFC5C5">
              <a:alpha val="89999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ru-RU" sz="4400" b="1" dirty="0">
                <a:solidFill>
                  <a:srgbClr val="0000FF"/>
                </a:solidFill>
              </a:rPr>
              <a:t>ВИТАМИН</a:t>
            </a:r>
            <a:r>
              <a:rPr lang="ru-RU" sz="4400" b="1" dirty="0"/>
              <a:t> 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6715140" y="214290"/>
            <a:ext cx="2016126" cy="1657350"/>
          </a:xfrm>
          <a:prstGeom prst="hexagon">
            <a:avLst>
              <a:gd name="adj" fmla="val 28257"/>
              <a:gd name="vf" fmla="val 115470"/>
            </a:avLst>
          </a:prstGeom>
          <a:solidFill>
            <a:srgbClr val="FFCC99">
              <a:alpha val="89999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000" b="1" dirty="0">
                <a:solidFill>
                  <a:srgbClr val="FF0000"/>
                </a:solidFill>
                <a:latin typeface="Arial Black" pitchFamily="34" charset="0"/>
              </a:rPr>
              <a:t>A</a:t>
            </a:r>
            <a:endParaRPr lang="ru-RU" sz="6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6929454" y="1928802"/>
            <a:ext cx="1643074" cy="4643470"/>
          </a:xfrm>
          <a:prstGeom prst="upArrow">
            <a:avLst>
              <a:gd name="adj1" fmla="val 50000"/>
              <a:gd name="adj2" fmla="val 72279"/>
            </a:avLst>
          </a:prstGeom>
          <a:solidFill>
            <a:srgbClr val="FFCCCC">
              <a:alpha val="89999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WordArt 7"/>
          <p:cNvSpPr>
            <a:spLocks noChangeArrowheads="1" noChangeShapeType="1" noTextEdit="1"/>
          </p:cNvSpPr>
          <p:nvPr/>
        </p:nvSpPr>
        <p:spPr bwMode="auto">
          <a:xfrm rot="5400000">
            <a:off x="5665807" y="4264019"/>
            <a:ext cx="4143404" cy="473102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4000" b="1" kern="10" dirty="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>
                    <a:alpha val="77000"/>
                  </a:srgbClr>
                </a:solidFill>
                <a:latin typeface="Arial"/>
                <a:cs typeface="Arial"/>
              </a:rPr>
              <a:t>РЕТИНОЛ</a:t>
            </a:r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571472" y="1714488"/>
            <a:ext cx="4500594" cy="2214578"/>
          </a:xfrm>
          <a:prstGeom prst="flowChartProcess">
            <a:avLst/>
          </a:prstGeom>
          <a:solidFill>
            <a:srgbClr val="FFEFEF">
              <a:alpha val="20000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CC3399"/>
                </a:solidFill>
              </a:rPr>
              <a:t>Необходим для </a:t>
            </a:r>
          </a:p>
          <a:p>
            <a:pPr algn="ctr"/>
            <a:r>
              <a:rPr lang="ru-RU" sz="2000" b="1" dirty="0">
                <a:solidFill>
                  <a:srgbClr val="CC3399"/>
                </a:solidFill>
              </a:rPr>
              <a:t>нормального роста и</a:t>
            </a:r>
          </a:p>
          <a:p>
            <a:pPr algn="ctr"/>
            <a:r>
              <a:rPr lang="ru-RU" sz="2000" b="1" dirty="0">
                <a:solidFill>
                  <a:srgbClr val="CC3399"/>
                </a:solidFill>
              </a:rPr>
              <a:t>развития эпителиальной ткани.</a:t>
            </a:r>
          </a:p>
          <a:p>
            <a:pPr algn="ctr"/>
            <a:r>
              <a:rPr lang="ru-RU" sz="2000" b="1" dirty="0">
                <a:solidFill>
                  <a:srgbClr val="CC3399"/>
                </a:solidFill>
              </a:rPr>
              <a:t>Входит в зрительный пигмент</a:t>
            </a:r>
          </a:p>
          <a:p>
            <a:pPr algn="ctr"/>
            <a:r>
              <a:rPr lang="ru-RU" sz="2000" b="1" dirty="0">
                <a:solidFill>
                  <a:srgbClr val="CC3399"/>
                </a:solidFill>
              </a:rPr>
              <a:t>родопсин. При недостатке –</a:t>
            </a:r>
          </a:p>
          <a:p>
            <a:pPr algn="ctr"/>
            <a:r>
              <a:rPr lang="ru-RU" sz="2000" b="1" dirty="0" smtClean="0">
                <a:solidFill>
                  <a:srgbClr val="CC3399"/>
                </a:solidFill>
              </a:rPr>
              <a:t>Заболевание «куриная слепота»</a:t>
            </a:r>
            <a:endParaRPr lang="ru-RU" sz="2000" b="1" dirty="0">
              <a:solidFill>
                <a:srgbClr val="CC3399"/>
              </a:solidFill>
            </a:endParaRPr>
          </a:p>
          <a:p>
            <a:pPr algn="ctr"/>
            <a:r>
              <a:rPr lang="ru-RU" sz="2000" b="1" dirty="0">
                <a:solidFill>
                  <a:srgbClr val="CC3399"/>
                </a:solidFill>
              </a:rPr>
              <a:t>(нарушение сумеречного зрения</a:t>
            </a:r>
            <a:r>
              <a:rPr lang="ru-RU" sz="2000" b="1" dirty="0" smtClean="0">
                <a:solidFill>
                  <a:srgbClr val="CC3399"/>
                </a:solidFill>
              </a:rPr>
              <a:t>)</a:t>
            </a:r>
            <a:endParaRPr lang="ru-RU" sz="2000" b="1" dirty="0">
              <a:solidFill>
                <a:srgbClr val="CC3399"/>
              </a:solidFill>
            </a:endParaRPr>
          </a:p>
        </p:txBody>
      </p:sp>
      <p:sp>
        <p:nvSpPr>
          <p:cNvPr id="9" name="AutoShape 13"/>
          <p:cNvSpPr>
            <a:spLocks noChangeArrowheads="1"/>
          </p:cNvSpPr>
          <p:nvPr/>
        </p:nvSpPr>
        <p:spPr bwMode="auto">
          <a:xfrm>
            <a:off x="2143108" y="4071942"/>
            <a:ext cx="2808288" cy="2590800"/>
          </a:xfrm>
          <a:prstGeom prst="octagon">
            <a:avLst>
              <a:gd name="adj" fmla="val 29287"/>
            </a:avLst>
          </a:prstGeom>
          <a:solidFill>
            <a:srgbClr val="FFCC99">
              <a:alpha val="41000"/>
            </a:srgbClr>
          </a:solidFill>
          <a:ln w="12700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u="sng">
                <a:solidFill>
                  <a:srgbClr val="6600CC"/>
                </a:solidFill>
              </a:rPr>
              <a:t>Содержится:</a:t>
            </a:r>
          </a:p>
          <a:p>
            <a:pPr algn="ctr"/>
            <a:r>
              <a:rPr lang="ru-RU" sz="2000" b="1">
                <a:solidFill>
                  <a:srgbClr val="6600CC"/>
                </a:solidFill>
              </a:rPr>
              <a:t>в молоке,</a:t>
            </a:r>
          </a:p>
          <a:p>
            <a:pPr algn="ctr"/>
            <a:r>
              <a:rPr lang="ru-RU" sz="2000" b="1">
                <a:solidFill>
                  <a:srgbClr val="6600CC"/>
                </a:solidFill>
              </a:rPr>
              <a:t> рыбе, яйцах,</a:t>
            </a:r>
          </a:p>
          <a:p>
            <a:pPr algn="ctr"/>
            <a:r>
              <a:rPr lang="ru-RU" sz="2000" b="1">
                <a:solidFill>
                  <a:srgbClr val="6600CC"/>
                </a:solidFill>
              </a:rPr>
              <a:t>масле, моркови,</a:t>
            </a:r>
          </a:p>
          <a:p>
            <a:pPr algn="ctr"/>
            <a:r>
              <a:rPr lang="ru-RU" sz="2000" b="1">
                <a:solidFill>
                  <a:srgbClr val="6600CC"/>
                </a:solidFill>
              </a:rPr>
              <a:t>петрушке,</a:t>
            </a:r>
          </a:p>
          <a:p>
            <a:pPr algn="ctr"/>
            <a:r>
              <a:rPr lang="ru-RU" sz="2000" b="1">
                <a:solidFill>
                  <a:srgbClr val="6600CC"/>
                </a:solidFill>
              </a:rPr>
              <a:t>абрикосах.</a:t>
            </a:r>
          </a:p>
        </p:txBody>
      </p:sp>
      <p:pic>
        <p:nvPicPr>
          <p:cNvPr id="10" name="Picture 8" descr="vit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143380"/>
            <a:ext cx="1820845" cy="2525183"/>
          </a:xfrm>
          <a:prstGeom prst="rect">
            <a:avLst/>
          </a:prstGeom>
          <a:noFill/>
          <a:ln w="127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11" name="Picture 14" descr="vitamine_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694533"/>
            <a:ext cx="2054225" cy="2087563"/>
          </a:xfrm>
          <a:prstGeom prst="rect">
            <a:avLst/>
          </a:prstGeom>
          <a:noFill/>
          <a:ln w="12700">
            <a:solidFill>
              <a:srgbClr val="800080"/>
            </a:solidFill>
            <a:miter lim="800000"/>
            <a:headEnd/>
            <a:tailEnd/>
          </a:ln>
        </p:spPr>
      </p:pic>
      <p:pic>
        <p:nvPicPr>
          <p:cNvPr id="12" name="Picture 6" descr="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2000240"/>
            <a:ext cx="1790714" cy="2614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ChangeArrowheads="1"/>
          </p:cNvSpPr>
          <p:nvPr/>
        </p:nvSpPr>
        <p:spPr bwMode="auto">
          <a:xfrm>
            <a:off x="2339975" y="333375"/>
            <a:ext cx="4895850" cy="1441450"/>
          </a:xfrm>
          <a:prstGeom prst="rightArrow">
            <a:avLst>
              <a:gd name="adj1" fmla="val 50000"/>
              <a:gd name="adj2" fmla="val 84912"/>
            </a:avLst>
          </a:prstGeom>
          <a:solidFill>
            <a:srgbClr val="FFC5C5">
              <a:alpha val="89999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0000FF"/>
                </a:solidFill>
              </a:rPr>
              <a:t>ВИТАМИН</a:t>
            </a:r>
            <a:r>
              <a:rPr lang="ru-RU" sz="4400" b="1"/>
              <a:t> 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7270750" y="260350"/>
            <a:ext cx="1873250" cy="1657350"/>
          </a:xfrm>
          <a:prstGeom prst="hexagon">
            <a:avLst>
              <a:gd name="adj" fmla="val 28257"/>
              <a:gd name="vf" fmla="val 115470"/>
            </a:avLst>
          </a:prstGeom>
          <a:solidFill>
            <a:srgbClr val="FFCC99">
              <a:alpha val="89999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000" b="1">
                <a:solidFill>
                  <a:srgbClr val="FF0000"/>
                </a:solidFill>
                <a:latin typeface="Arial Black" pitchFamily="34" charset="0"/>
              </a:rPr>
              <a:t>B</a:t>
            </a:r>
            <a:r>
              <a:rPr lang="en-US" sz="6000" b="1" baseline="-25000">
                <a:solidFill>
                  <a:srgbClr val="FF0000"/>
                </a:solidFill>
                <a:latin typeface="Arial Black" pitchFamily="34" charset="0"/>
              </a:rPr>
              <a:t>1</a:t>
            </a:r>
            <a:endParaRPr lang="ru-RU" sz="6000" b="1" baseline="-2500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7524750" y="1989138"/>
            <a:ext cx="1619250" cy="4392612"/>
          </a:xfrm>
          <a:prstGeom prst="upArrow">
            <a:avLst>
              <a:gd name="adj1" fmla="val 50000"/>
              <a:gd name="adj2" fmla="val 67819"/>
            </a:avLst>
          </a:prstGeom>
          <a:solidFill>
            <a:srgbClr val="FFCCCC">
              <a:alpha val="89999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4" name="AutoShape 8"/>
          <p:cNvSpPr>
            <a:spLocks noChangeArrowheads="1"/>
          </p:cNvSpPr>
          <p:nvPr/>
        </p:nvSpPr>
        <p:spPr bwMode="auto">
          <a:xfrm>
            <a:off x="1258888" y="1484313"/>
            <a:ext cx="4681537" cy="2665412"/>
          </a:xfrm>
          <a:prstGeom prst="flowChartProcess">
            <a:avLst/>
          </a:prstGeom>
          <a:solidFill>
            <a:srgbClr val="FFEFEF">
              <a:alpha val="20000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000" b="1" dirty="0">
              <a:solidFill>
                <a:srgbClr val="CC3399"/>
              </a:solidFill>
            </a:endParaRPr>
          </a:p>
          <a:p>
            <a:pPr algn="ctr"/>
            <a:r>
              <a:rPr lang="ru-RU" sz="2000" b="1" dirty="0">
                <a:solidFill>
                  <a:srgbClr val="CC3399"/>
                </a:solidFill>
              </a:rPr>
              <a:t>Участвует в обмене веществ,</a:t>
            </a:r>
          </a:p>
          <a:p>
            <a:pPr algn="ctr"/>
            <a:r>
              <a:rPr lang="ru-RU" sz="2000" b="1" dirty="0">
                <a:solidFill>
                  <a:srgbClr val="CC3399"/>
                </a:solidFill>
              </a:rPr>
              <a:t>регулирует циркуляцию крови</a:t>
            </a:r>
          </a:p>
          <a:p>
            <a:pPr algn="ctr"/>
            <a:r>
              <a:rPr lang="ru-RU" sz="2000" b="1" dirty="0">
                <a:solidFill>
                  <a:srgbClr val="CC3399"/>
                </a:solidFill>
              </a:rPr>
              <a:t>и кроветворение, работу гладкой</a:t>
            </a:r>
          </a:p>
          <a:p>
            <a:pPr algn="ctr"/>
            <a:r>
              <a:rPr lang="ru-RU" sz="2000" b="1" dirty="0">
                <a:solidFill>
                  <a:srgbClr val="CC3399"/>
                </a:solidFill>
              </a:rPr>
              <a:t>мускулатуры, активизирует работу</a:t>
            </a:r>
          </a:p>
          <a:p>
            <a:pPr algn="ctr"/>
            <a:r>
              <a:rPr lang="ru-RU" sz="2000" b="1" dirty="0">
                <a:solidFill>
                  <a:srgbClr val="CC3399"/>
                </a:solidFill>
              </a:rPr>
              <a:t>мозга. При </a:t>
            </a:r>
            <a:r>
              <a:rPr lang="ru-RU" sz="2000" b="1" dirty="0" err="1">
                <a:solidFill>
                  <a:srgbClr val="CC3399"/>
                </a:solidFill>
              </a:rPr>
              <a:t>недостатке-заболевание</a:t>
            </a:r>
            <a:endParaRPr lang="ru-RU" sz="2000" b="1" dirty="0">
              <a:solidFill>
                <a:srgbClr val="CC3399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CC3399"/>
                </a:solidFill>
              </a:rPr>
              <a:t>«бери-бери» </a:t>
            </a:r>
            <a:r>
              <a:rPr lang="ru-RU" sz="2000" b="1" dirty="0">
                <a:solidFill>
                  <a:srgbClr val="CC3399"/>
                </a:solidFill>
              </a:rPr>
              <a:t>(поражение нервной</a:t>
            </a:r>
          </a:p>
          <a:p>
            <a:pPr algn="ctr"/>
            <a:r>
              <a:rPr lang="ru-RU" sz="2000" b="1" dirty="0">
                <a:solidFill>
                  <a:srgbClr val="CC3399"/>
                </a:solidFill>
              </a:rPr>
              <a:t>системы, отставание в росте,</a:t>
            </a:r>
          </a:p>
          <a:p>
            <a:pPr algn="ctr"/>
            <a:r>
              <a:rPr lang="ru-RU" sz="2000" b="1" dirty="0">
                <a:solidFill>
                  <a:srgbClr val="CC3399"/>
                </a:solidFill>
              </a:rPr>
              <a:t>слабость и паралич конечностей).</a:t>
            </a:r>
          </a:p>
          <a:p>
            <a:pPr algn="ctr"/>
            <a:endParaRPr lang="ru-RU" sz="2000" b="1" dirty="0">
              <a:solidFill>
                <a:srgbClr val="CC3399"/>
              </a:solidFill>
            </a:endParaRPr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>
            <a:off x="5000628" y="4286256"/>
            <a:ext cx="2663825" cy="2303462"/>
          </a:xfrm>
          <a:prstGeom prst="octagon">
            <a:avLst>
              <a:gd name="adj" fmla="val 29287"/>
            </a:avLst>
          </a:prstGeom>
          <a:solidFill>
            <a:srgbClr val="FFCC99">
              <a:alpha val="41000"/>
            </a:srgbClr>
          </a:solidFill>
          <a:ln w="12700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000" b="1">
              <a:solidFill>
                <a:srgbClr val="6600CC"/>
              </a:solidFill>
            </a:endParaRPr>
          </a:p>
          <a:p>
            <a:pPr algn="ctr"/>
            <a:endParaRPr lang="ru-RU" sz="2000" b="1">
              <a:solidFill>
                <a:srgbClr val="6600CC"/>
              </a:solidFill>
            </a:endParaRPr>
          </a:p>
          <a:p>
            <a:pPr algn="ctr"/>
            <a:r>
              <a:rPr lang="ru-RU" sz="2000" b="1" u="sng">
                <a:solidFill>
                  <a:srgbClr val="6600CC"/>
                </a:solidFill>
              </a:rPr>
              <a:t>Содержится</a:t>
            </a:r>
            <a:r>
              <a:rPr lang="ru-RU" sz="2000" b="1">
                <a:solidFill>
                  <a:srgbClr val="6600CC"/>
                </a:solidFill>
              </a:rPr>
              <a:t>:</a:t>
            </a:r>
          </a:p>
          <a:p>
            <a:pPr algn="ctr"/>
            <a:r>
              <a:rPr lang="ru-RU" sz="2000" b="1">
                <a:solidFill>
                  <a:srgbClr val="6600CC"/>
                </a:solidFill>
              </a:rPr>
              <a:t>в орехах, </a:t>
            </a:r>
          </a:p>
          <a:p>
            <a:pPr algn="ctr"/>
            <a:r>
              <a:rPr lang="ru-RU" sz="2000" b="1">
                <a:solidFill>
                  <a:srgbClr val="6600CC"/>
                </a:solidFill>
              </a:rPr>
              <a:t>апельсинах,</a:t>
            </a:r>
          </a:p>
          <a:p>
            <a:pPr algn="ctr"/>
            <a:r>
              <a:rPr lang="ru-RU" sz="2000" b="1">
                <a:solidFill>
                  <a:srgbClr val="6600CC"/>
                </a:solidFill>
              </a:rPr>
              <a:t> хлебе </a:t>
            </a:r>
          </a:p>
          <a:p>
            <a:pPr algn="ctr"/>
            <a:r>
              <a:rPr lang="ru-RU" sz="2000" b="1">
                <a:solidFill>
                  <a:srgbClr val="6600CC"/>
                </a:solidFill>
              </a:rPr>
              <a:t>грубого помола,</a:t>
            </a:r>
          </a:p>
          <a:p>
            <a:pPr algn="ctr"/>
            <a:r>
              <a:rPr lang="ru-RU" sz="2000" b="1">
                <a:solidFill>
                  <a:srgbClr val="6600CC"/>
                </a:solidFill>
              </a:rPr>
              <a:t>мясе птицы, </a:t>
            </a:r>
          </a:p>
          <a:p>
            <a:pPr algn="ctr"/>
            <a:r>
              <a:rPr lang="ru-RU" sz="2000" b="1">
                <a:solidFill>
                  <a:srgbClr val="6600CC"/>
                </a:solidFill>
              </a:rPr>
              <a:t>зелени.</a:t>
            </a:r>
          </a:p>
          <a:p>
            <a:pPr algn="ctr"/>
            <a:endParaRPr lang="ru-RU" sz="2000" b="1">
              <a:solidFill>
                <a:srgbClr val="6600CC"/>
              </a:solidFill>
            </a:endParaRPr>
          </a:p>
          <a:p>
            <a:pPr algn="ctr"/>
            <a:endParaRPr lang="ru-RU" sz="2000" b="1">
              <a:solidFill>
                <a:srgbClr val="6600CC"/>
              </a:solidFill>
            </a:endParaRPr>
          </a:p>
        </p:txBody>
      </p:sp>
      <p:sp>
        <p:nvSpPr>
          <p:cNvPr id="14348" name="WordArt 12"/>
          <p:cNvSpPr>
            <a:spLocks noChangeArrowheads="1" noChangeShapeType="1" noTextEdit="1"/>
          </p:cNvSpPr>
          <p:nvPr/>
        </p:nvSpPr>
        <p:spPr bwMode="auto">
          <a:xfrm rot="5400000">
            <a:off x="6765132" y="4331494"/>
            <a:ext cx="3097212" cy="5715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4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тиамин</a:t>
            </a:r>
          </a:p>
        </p:txBody>
      </p:sp>
      <p:pic>
        <p:nvPicPr>
          <p:cNvPr id="14355" name="Picture 19" descr="i?id=1698973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2276475"/>
            <a:ext cx="1368425" cy="1301750"/>
          </a:xfrm>
          <a:prstGeom prst="rect">
            <a:avLst/>
          </a:prstGeom>
          <a:noFill/>
          <a:ln w="127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12" name="Picture 5" descr="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4202105"/>
            <a:ext cx="3643338" cy="26558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  <p:bldP spid="14344" grpId="0" animBg="1"/>
      <p:bldP spid="14345" grpId="0" animBg="1"/>
      <p:bldP spid="1434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590</TotalTime>
  <Words>1272</Words>
  <Application>Microsoft Office PowerPoint</Application>
  <PresentationFormat>Экран (4:3)</PresentationFormat>
  <Paragraphs>356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Презентация PowerPoint</vt:lpstr>
      <vt:lpstr>Загадка</vt:lpstr>
      <vt:lpstr>                                                                                                Без витаминов жить нельзя!                                      Они – надежные друзья.</vt:lpstr>
      <vt:lpstr>Цель урока</vt:lpstr>
      <vt:lpstr>ВИТАМИНЫ</vt:lpstr>
      <vt:lpstr>ИЗ  ИСТОРИИ…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ФИЗКУЛЬТМИНУТКА</vt:lpstr>
      <vt:lpstr>Презентация PowerPoint</vt:lpstr>
      <vt:lpstr>Презентация PowerPoint</vt:lpstr>
      <vt:lpstr>Рефлексия</vt:lpstr>
      <vt:lpstr>Кроссворд «Найди ключевое слово»</vt:lpstr>
      <vt:lpstr>Кроссворд «Найди ключевое слово»</vt:lpstr>
      <vt:lpstr>УКАЖИТЕ, какими витаминами богаты данные продукты питания</vt:lpstr>
      <vt:lpstr>Презентация PowerPoint</vt:lpstr>
      <vt:lpstr>Презентация PowerPoint</vt:lpstr>
      <vt:lpstr>ПОМНИТЕ!!!</vt:lpstr>
      <vt:lpstr>Домашнее задание</vt:lpstr>
      <vt:lpstr>Презентация PowerPoint</vt:lpstr>
      <vt:lpstr>Презентация PowerPoint</vt:lpstr>
    </vt:vector>
  </TitlesOfParts>
  <Company>школа №1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Витамины</dc:title>
  <dc:creator>Биология</dc:creator>
  <cp:lastModifiedBy>Донгак</cp:lastModifiedBy>
  <cp:revision>92</cp:revision>
  <dcterms:created xsi:type="dcterms:W3CDTF">2015-03-10T08:29:57Z</dcterms:created>
  <dcterms:modified xsi:type="dcterms:W3CDTF">2022-02-19T03:25:12Z</dcterms:modified>
</cp:coreProperties>
</file>