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2A2B6-0F7E-4C97-902D-5C5471355442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A2CD1-1CBC-4E56-A783-43178D3847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749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A2CD1-1CBC-4E56-A783-43178D38473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6721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43F5B46-6AA5-4D68-8376-2EC0E836A1E7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1%81%D0%BA%D0%B2%D0%B0" TargetMode="External"/><Relationship Id="rId3" Type="http://schemas.openxmlformats.org/officeDocument/2006/relationships/hyperlink" Target="http://ru.wikipedia.org/wiki/%D0%93%D0%BE%D1%80%D0%BE%D0%B4" TargetMode="External"/><Relationship Id="rId7" Type="http://schemas.openxmlformats.org/officeDocument/2006/relationships/hyperlink" Target="http://ru.wikipedia.org/wiki/%D0%9A%D0%BB%D1%8F%D0%B7%D1%8C%D0%BC%D0%B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2%D0%BB%D0%B0%D0%B4%D0%B8%D0%BC%D0%B8%D1%80%D1%81%D0%BA%D0%B0%D1%8F_%D0%BE%D0%B1%D0%BB%D0%B0%D1%81%D1%82%D1%8C" TargetMode="External"/><Relationship Id="rId5" Type="http://schemas.openxmlformats.org/officeDocument/2006/relationships/hyperlink" Target="http://ru.wikipedia.org/wiki/%D0%90%D0%B4%D0%BC%D0%B8%D0%BD%D0%B8%D1%81%D1%82%D1%80%D0%B0%D1%82%D0%B8%D0%B2%D0%BD%D1%8B%D0%B9_%D1%86%D0%B5%D0%BD%D1%82%D1%80" TargetMode="External"/><Relationship Id="rId10" Type="http://schemas.openxmlformats.org/officeDocument/2006/relationships/hyperlink" Target="http://ru.wikipedia.org/wiki/%D0%97%D0%BE%D0%BB%D0%BE%D1%82%D0%BE%D0%B5_%D0%BA%D0%BE%D0%BB%D1%8C%D1%86%D0%BE_%D0%A0%D0%BE%D1%81%D1%81%D0%B8%D0%B8" TargetMode="External"/><Relationship Id="rId4" Type="http://schemas.openxmlformats.org/officeDocument/2006/relationships/hyperlink" Target="http://ru.wikipedia.org/wiki/%D0%A0%D0%BE%D1%81%D1%81%D0%B8%D1%8F" TargetMode="External"/><Relationship Id="rId9" Type="http://schemas.openxmlformats.org/officeDocument/2006/relationships/hyperlink" Target="http://ru.wikipedia.org/wiki/%D0%A1%D0%B5%D0%B2%D0%B5%D1%80%D0%BE-%D0%92%D0%BE%D1%81%D1%82%D0%BE%D1%87%D0%BD%D0%B0%D1%8F_%D0%A0%D1%83%D1%81%D1%8C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A4%D0%B0%D0%B9%D0%BB:Vladimir_gate_06_06_2004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hyperlink" Target="https://ru.wikipedia.org/wiki/%D0%A4%D0%B0%D0%B9%D0%BB:Vladimir_gate_04_08_2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780108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7030A0"/>
                </a:solidFill>
              </a:rPr>
              <a:t>Город Владимир.</a:t>
            </a:r>
            <a:endParaRPr lang="ru-RU" sz="72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473200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84700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Водонапорная </a:t>
            </a:r>
            <a:r>
              <a:rPr lang="ru-RU" b="1" dirty="0"/>
              <a:t>башня</a:t>
            </a:r>
            <a:endParaRPr lang="ru-RU" dirty="0"/>
          </a:p>
        </p:txBody>
      </p:sp>
      <p:pic>
        <p:nvPicPr>
          <p:cNvPr id="13314" name="Picture 2" descr="http://forums.drom.ru/attachment.php?attachmentid=925235&amp;stc=1&amp;thumb=1&amp;d=13211818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3024336" cy="41396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3968" y="2780928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Водонапорная башня расположенная на древнем валу вблизи Золотых ворот была построена в 1912 году. Это интересное здание, построенное из красного кирпича в псевдоготическом стиле - один из примеров городской хозяйственной постройки, характерной для градостроительства конца XIX века. В 1975 году здание водонапорной башни было реконструировано и приспособлено под музей. В настоящее время здесь действует музейная экспозиция «Старый Владимир». 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42917368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Успенский собор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348880"/>
            <a:ext cx="40679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Выдающимся творением русского зодчества является Успенский собор. Он представляет собой сложный комплекс разновременных построек. Первоначальный белокаменный собор был сооружен князем Андреем </a:t>
            </a:r>
            <a:r>
              <a:rPr lang="ru-RU" sz="1600" dirty="0" err="1" smtClean="0"/>
              <a:t>Боголюбским</a:t>
            </a:r>
            <a:r>
              <a:rPr lang="ru-RU" sz="1600" dirty="0" smtClean="0"/>
              <a:t> в 1158-1160 гг. и был задуман не только как городской собор, но и как первопрестольный кафедральный храм всей Руси. После пожара 1185 г. к храму были пристроены боковые галереи, по углам которых сооружены четыре дополнительные главы, была увеличена алтарная часть. Успенский собор хранит самое большое количество фресок гениального художника средневековья Андрея Рублева. </a:t>
            </a:r>
            <a:endParaRPr lang="ru-RU" sz="1600" dirty="0"/>
          </a:p>
        </p:txBody>
      </p:sp>
      <p:pic>
        <p:nvPicPr>
          <p:cNvPr id="14342" name="Picture 6" descr="http://www.idmitrov.ru/uploads/images/news/112010/310px-Uspensky_Sobor_(Dmitrov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4102405" cy="30834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76354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 </a:t>
            </a:r>
            <a:r>
              <a:rPr lang="ru-RU" dirty="0"/>
              <a:t>В</a:t>
            </a:r>
            <a:r>
              <a:rPr lang="ru-RU" dirty="0" smtClean="0"/>
              <a:t>ладимир</a:t>
            </a:r>
            <a:endParaRPr lang="ru-RU" dirty="0"/>
          </a:p>
        </p:txBody>
      </p:sp>
      <p:pic>
        <p:nvPicPr>
          <p:cNvPr id="1026" name="Picture 2" descr="http://img0.liveinternet.ru/images/attach/c/0/46/493/46493997_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0" y="2276872"/>
            <a:ext cx="4123815" cy="30928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306896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Владимир</a:t>
            </a:r>
            <a:r>
              <a:rPr lang="ru-RU" dirty="0" smtClean="0">
                <a:solidFill>
                  <a:srgbClr val="7030A0"/>
                </a:solidFill>
              </a:rPr>
              <a:t> — исторический </a:t>
            </a:r>
            <a:r>
              <a:rPr lang="ru-RU" dirty="0" smtClean="0">
                <a:solidFill>
                  <a:srgbClr val="7030A0"/>
                </a:solidFill>
                <a:hlinkClick r:id="rId3" tooltip="Город"/>
              </a:rPr>
              <a:t>город</a:t>
            </a:r>
            <a:r>
              <a:rPr lang="ru-RU" dirty="0" smtClean="0">
                <a:solidFill>
                  <a:srgbClr val="7030A0"/>
                </a:solidFill>
              </a:rPr>
              <a:t> в </a:t>
            </a:r>
            <a:r>
              <a:rPr lang="ru-RU" dirty="0" smtClean="0">
                <a:solidFill>
                  <a:srgbClr val="7030A0"/>
                </a:solidFill>
                <a:hlinkClick r:id="rId4" tooltip="Россия"/>
              </a:rPr>
              <a:t>России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smtClean="0">
                <a:solidFill>
                  <a:srgbClr val="7030A0"/>
                </a:solidFill>
                <a:hlinkClick r:id="rId5" tooltip="Административный центр"/>
              </a:rPr>
              <a:t>административный центр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  <a:hlinkClick r:id="rId6" tooltip="Владимирская область"/>
              </a:rPr>
              <a:t>Владимирской области</a:t>
            </a:r>
            <a:r>
              <a:rPr lang="ru-RU" dirty="0" smtClean="0">
                <a:solidFill>
                  <a:srgbClr val="7030A0"/>
                </a:solidFill>
              </a:rPr>
              <a:t>. Расположен преимущественно на левом берегу реки </a:t>
            </a:r>
            <a:r>
              <a:rPr lang="ru-RU" dirty="0" err="1" smtClean="0">
                <a:solidFill>
                  <a:srgbClr val="7030A0"/>
                </a:solidFill>
                <a:hlinkClick r:id="rId7" tooltip="Клязьма"/>
              </a:rPr>
              <a:t>Клязьмы</a:t>
            </a:r>
            <a:r>
              <a:rPr lang="ru-RU" dirty="0" smtClean="0">
                <a:solidFill>
                  <a:srgbClr val="7030A0"/>
                </a:solidFill>
              </a:rPr>
              <a:t> в 176 км к востоку от </a:t>
            </a:r>
            <a:r>
              <a:rPr lang="ru-RU" dirty="0" smtClean="0">
                <a:solidFill>
                  <a:srgbClr val="7030A0"/>
                </a:solidFill>
                <a:hlinkClick r:id="rId8" tooltip="Москва"/>
              </a:rPr>
              <a:t>Москвы</a:t>
            </a:r>
            <a:r>
              <a:rPr lang="ru-RU" dirty="0" smtClean="0">
                <a:solidFill>
                  <a:srgbClr val="7030A0"/>
                </a:solidFill>
              </a:rPr>
              <a:t>. Древняя столица </a:t>
            </a:r>
            <a:r>
              <a:rPr lang="ru-RU" dirty="0" smtClean="0">
                <a:solidFill>
                  <a:srgbClr val="7030A0"/>
                </a:solidFill>
                <a:hlinkClick r:id="rId9" tooltip="Северо-Восточная Русь"/>
              </a:rPr>
              <a:t>Северо-Восточной Руси</a:t>
            </a:r>
            <a:r>
              <a:rPr lang="ru-RU" dirty="0" smtClean="0">
                <a:solidFill>
                  <a:srgbClr val="7030A0"/>
                </a:solidFill>
              </a:rPr>
              <a:t>; один из крупнейших в стране туристических центров; входит в </a:t>
            </a:r>
            <a:r>
              <a:rPr lang="ru-RU" dirty="0" smtClean="0">
                <a:solidFill>
                  <a:srgbClr val="7030A0"/>
                </a:solidFill>
                <a:hlinkClick r:id="rId10" tooltip="Золотое кольцо России"/>
              </a:rPr>
              <a:t>Золотое кольцо России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68733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Основатель города Владимира-  </a:t>
            </a:r>
            <a:r>
              <a:rPr lang="ru-RU" dirty="0" smtClean="0">
                <a:effectLst/>
              </a:rPr>
              <a:t>Киевский </a:t>
            </a:r>
            <a:r>
              <a:rPr lang="ru-RU" dirty="0">
                <a:effectLst/>
              </a:rPr>
              <a:t>Владимир </a:t>
            </a:r>
            <a:r>
              <a:rPr lang="en-US" dirty="0">
                <a:effectLst/>
              </a:rPr>
              <a:t>II </a:t>
            </a:r>
            <a:endParaRPr lang="ru-RU" dirty="0"/>
          </a:p>
        </p:txBody>
      </p:sp>
      <p:pic>
        <p:nvPicPr>
          <p:cNvPr id="2050" name="Picture 2" descr="http://900igr.net/datai/istorija/Arkhitektura-Rusi/0002-002-PRINJATIE-KHRISTIANSTVA-JAzycheskij-period-v-istorii-drevnikh-slavjan-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852936"/>
            <a:ext cx="2808312" cy="36304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283017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города Владимира</a:t>
            </a:r>
            <a:endParaRPr lang="ru-RU" dirty="0"/>
          </a:p>
        </p:txBody>
      </p:sp>
      <p:pic>
        <p:nvPicPr>
          <p:cNvPr id="10" name="Picture 8" descr="http://static.diary.ru/userdir/1/4/0/4/1404054/7422698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87950"/>
            <a:ext cx="2947751" cy="367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10672" y="2487950"/>
            <a:ext cx="581439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1. ИСТОРИЯ ГЕРБА </a:t>
            </a:r>
            <a:br>
              <a:rPr lang="ru-RU" sz="1600" dirty="0" smtClean="0"/>
            </a:br>
            <a:r>
              <a:rPr lang="ru-RU" sz="1600" dirty="0" smtClean="0"/>
              <a:t>Герб Владимира - памятник истории и культуры, имеющий древние исторические корни. Еще в XII веке изображение </a:t>
            </a:r>
            <a:r>
              <a:rPr lang="ru-RU" sz="1600" dirty="0" err="1" smtClean="0"/>
              <a:t>леопардного</a:t>
            </a:r>
            <a:r>
              <a:rPr lang="ru-RU" sz="1600" dirty="0" smtClean="0"/>
              <a:t> зверя было родовым знаком владимирских князей, атрибутом сильной власти, способной превозмочь феодальное дробление Руси. </a:t>
            </a:r>
            <a:br>
              <a:rPr lang="ru-RU" sz="1600" dirty="0" smtClean="0"/>
            </a:br>
            <a:r>
              <a:rPr lang="ru-RU" sz="1600" dirty="0" smtClean="0"/>
              <a:t>Начиная с XVII века герб Владимира является символом городского суверенитета, показателем развития городской организации. В Большой государственной книге 1672 года "</a:t>
            </a:r>
            <a:r>
              <a:rPr lang="ru-RU" sz="1600" dirty="0" err="1" smtClean="0"/>
              <a:t>Титулярнике</a:t>
            </a:r>
            <a:r>
              <a:rPr lang="ru-RU" sz="1600" dirty="0" smtClean="0"/>
              <a:t>" содержится первое описание герба города Владимира. В 1730, 1781 годах герб Владимира утверждался Верховной властью, а в XIX веке был внесен в Полное Собрание Законов Российской империи. </a:t>
            </a:r>
            <a:br>
              <a:rPr lang="ru-RU" sz="1600" dirty="0" smtClean="0"/>
            </a:br>
            <a:r>
              <a:rPr lang="ru-RU" sz="1600" dirty="0" smtClean="0"/>
              <a:t>2. ОПИСАНИЕ ГЕРБА </a:t>
            </a:r>
            <a:br>
              <a:rPr lang="ru-RU" sz="1600" dirty="0" smtClean="0"/>
            </a:br>
            <a:r>
              <a:rPr lang="ru-RU" sz="1600" dirty="0" smtClean="0"/>
              <a:t>В красном поле стоящий на задних лапах лев, имеющий на голове железную корону, держит в передней правой лапе длинный серебряный крест". 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8310044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352928" cy="23762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Достопримечательности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города Владимира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70938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Золотые </a:t>
            </a:r>
            <a:r>
              <a:rPr lang="ru-RU" dirty="0" smtClean="0"/>
              <a:t>ворота</a:t>
            </a:r>
            <a:endParaRPr lang="ru-RU" dirty="0"/>
          </a:p>
        </p:txBody>
      </p:sp>
      <p:sp>
        <p:nvSpPr>
          <p:cNvPr id="7" name="Rectangle 1">
            <a:hlinkClick r:id="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" name="Picture 3" descr="https://upload.wikimedia.org/wikipedia/ru/thumb/7/73/Vladimir_gate_06_06_2004.jpg/300px-Vladimir_gate_06_06_200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70" y="198884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https://upload.wikimedia.org/wikipedia/ru/thumb/b/b9/Vladimir_gate_04_08_2005.jpg/300px-Vladimir_gate_04_08_200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216" y="427201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57284" y="2276872"/>
            <a:ext cx="30294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Золотые ворота были парадным въездом в город. Помимо оборонных целей они имели также и триумфальный характер. Здесь встречали иностранных послов и именитых гостей, не раз провожали воинов на защиту Родины. Под сводами Золотых ворот проходили княжеские дружины, возвращавшиеся из походов. Здесь </a:t>
            </a:r>
            <a:r>
              <a:rPr lang="ru-RU" sz="1600" dirty="0" err="1" smtClean="0"/>
              <a:t>владимирцы</a:t>
            </a:r>
            <a:r>
              <a:rPr lang="ru-RU" sz="1600" dirty="0" smtClean="0"/>
              <a:t> отмечали торжественный въезд на великое княжение Александра Невского и Дмитрия Донского. 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9898024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Рождественский </a:t>
            </a:r>
            <a:r>
              <a:rPr lang="ru-RU" dirty="0"/>
              <a:t>монастырь </a:t>
            </a:r>
          </a:p>
        </p:txBody>
      </p:sp>
      <p:pic>
        <p:nvPicPr>
          <p:cNvPr id="10242" name="Picture 2" descr="http://img-fotki.yandex.ru/get/58191/80207187.b/0_7634d_89abdedb_X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90570"/>
            <a:ext cx="4018251" cy="3195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99992" y="321297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Рождественский монастырь расположен в юго-восточной части Владимирского Кремля. Был основан в 1191 г. князем Всеволодом III. До 1744 года существовал как мужской монастырь, с середины XVIII века - как архиерейский дом. В Рождественском соборе был погребен святой благоверный князь Александр Невский; в 1723 г. его останки перевезены в Санкт-Петербург. В настоящее время здесь находится резиденция Владимиро-Суздальского архиерея. 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29983075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Троицкая церковь</a:t>
            </a:r>
          </a:p>
        </p:txBody>
      </p:sp>
      <p:pic>
        <p:nvPicPr>
          <p:cNvPr id="11269" name="Picture 5" descr="Троицкая церковь - культовая постройка Владими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886" y="2571172"/>
            <a:ext cx="4533774" cy="32340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5575" y="2276872"/>
            <a:ext cx="344166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Троицкая церковь - одна из последних церковных построек губернского Владимира. Здание сооружено в «</a:t>
            </a:r>
            <a:r>
              <a:rPr lang="ru-RU" sz="1600" dirty="0" err="1" smtClean="0"/>
              <a:t>псевдовизантийском</a:t>
            </a:r>
            <a:r>
              <a:rPr lang="ru-RU" sz="1600" dirty="0" smtClean="0"/>
              <a:t>» стиле. Состоит из двух соединенных объемов: собственно церкви и колокольни. Богослужение в Троицкой церкви прекратилось в 1928 г. В настоящее время в здании располагается музей хрусталя, лаковой миниатюры и вышивки.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6427168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/>
              <a:t>Монумент в ознаменование 850-летия города Владимира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39140" y="256490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В 1918 году ко дню празднования первой годовщины Октябрьской революции на площади поставили обелиск.</a:t>
            </a:r>
          </a:p>
          <a:p>
            <a:r>
              <a:rPr lang="ru-RU" sz="1600" dirty="0" smtClean="0"/>
              <a:t>Он представлял собой четырехгранную деревянную призму, увенчанную звездой, внутри которой зажигалась электрическая лампочка.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35692" y="444187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Монумент представляет собой усеченную трехгранную пирамиду из белого камня на мраморном основании (высота - 22 метра).</a:t>
            </a:r>
            <a:br>
              <a:rPr lang="ru-RU" sz="1600" dirty="0" smtClean="0"/>
            </a:br>
            <a:r>
              <a:rPr lang="ru-RU" sz="1600" dirty="0" smtClean="0"/>
              <a:t>В вогнутых гранях помещены три символические бронзовые фигуры (высота - 3 метра): древний воин, зодчий и современный рабочий.</a:t>
            </a:r>
            <a:endParaRPr lang="ru-RU" sz="1600" dirty="0"/>
          </a:p>
        </p:txBody>
      </p:sp>
      <p:pic>
        <p:nvPicPr>
          <p:cNvPr id="12290" name="Picture 2" descr="Монумент в ознаменование 850-летия города Владими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68" y="2154334"/>
            <a:ext cx="2703512" cy="40552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20058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199</TotalTime>
  <Words>459</Words>
  <Application>Microsoft Office PowerPoint</Application>
  <PresentationFormat>Экран (4:3)</PresentationFormat>
  <Paragraphs>22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Город Владимир.</vt:lpstr>
      <vt:lpstr>Город Владимир</vt:lpstr>
      <vt:lpstr>Основатель города Владимира-  Киевский Владимир II </vt:lpstr>
      <vt:lpstr>Герб города Владимира</vt:lpstr>
      <vt:lpstr>Достопримечательности города Владимира</vt:lpstr>
      <vt:lpstr>Золотые ворота</vt:lpstr>
      <vt:lpstr>Рождественский монастырь </vt:lpstr>
      <vt:lpstr>Троицкая церковь</vt:lpstr>
      <vt:lpstr>Монумент в ознаменование 850-летия города Владимира</vt:lpstr>
      <vt:lpstr>Водонапорная башня</vt:lpstr>
      <vt:lpstr>Успенский собор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Владимир.</dc:title>
  <dc:creator>Гоша</dc:creator>
  <cp:lastModifiedBy>MolotkovaSV</cp:lastModifiedBy>
  <cp:revision>20</cp:revision>
  <dcterms:created xsi:type="dcterms:W3CDTF">2012-11-30T13:06:57Z</dcterms:created>
  <dcterms:modified xsi:type="dcterms:W3CDTF">2015-11-26T05:34:56Z</dcterms:modified>
</cp:coreProperties>
</file>