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9" r:id="rId4"/>
    <p:sldId id="259" r:id="rId5"/>
    <p:sldId id="260" r:id="rId6"/>
    <p:sldId id="261" r:id="rId7"/>
    <p:sldId id="262" r:id="rId8"/>
    <p:sldId id="263" r:id="rId9"/>
    <p:sldId id="265" r:id="rId10"/>
    <p:sldId id="258" r:id="rId11"/>
    <p:sldId id="266" r:id="rId12"/>
    <p:sldId id="268" r:id="rId13"/>
    <p:sldId id="267" r:id="rId14"/>
    <p:sldId id="271" r:id="rId15"/>
    <p:sldId id="272" r:id="rId16"/>
    <p:sldId id="274" r:id="rId17"/>
    <p:sldId id="275" r:id="rId18"/>
    <p:sldId id="277" r:id="rId19"/>
    <p:sldId id="278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12" autoAdjust="0"/>
    <p:restoredTop sz="94660"/>
  </p:normalViewPr>
  <p:slideViewPr>
    <p:cSldViewPr snapToGrid="0">
      <p:cViewPr varScale="1">
        <p:scale>
          <a:sx n="73" d="100"/>
          <a:sy n="73" d="100"/>
        </p:scale>
        <p:origin x="6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a="http://schemas.openxmlformats.org/drawingml/2006/main" xmlns:r="http://schemas.openxmlformats.org/officeDocument/2006/relationships" preserve="1" showMasterSp="0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descr="HD-PanelTitle-V.png" id="9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descr="HDRibbonTitle-UniformTrim.png" id="17" name="Picture 1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" r="179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descr="HDRibbonTitle-UniformTrim.png" id="18" name="Picture 1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66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dirty="0" lang="en-US"/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algn="ctr" indent="0" marL="0">
              <a:buNone/>
              <a:defRPr sz="2100">
                <a:solidFill>
                  <a:schemeClr val="tx1"/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A8E960B-FC12-4A7F-8D35-4970B1C74681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5B6E2E9-ED37-4943-9D1D-A2080AE5CFF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5131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960B-FC12-4A7F-8D35-4970B1C74681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E2E9-ED37-4943-9D1D-A2080AE5C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515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960B-FC12-4A7F-8D35-4970B1C74681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E2E9-ED37-4943-9D1D-A2080AE5CFF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740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960B-FC12-4A7F-8D35-4970B1C74681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E2E9-ED37-4943-9D1D-A2080AE5CFF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6256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960B-FC12-4A7F-8D35-4970B1C74681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E2E9-ED37-4943-9D1D-A2080AE5C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285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960B-FC12-4A7F-8D35-4970B1C74681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E2E9-ED37-4943-9D1D-A2080AE5CFF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71322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960B-FC12-4A7F-8D35-4970B1C74681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E2E9-ED37-4943-9D1D-A2080AE5CFF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932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960B-FC12-4A7F-8D35-4970B1C74681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E2E9-ED37-4943-9D1D-A2080AE5CFF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0251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960B-FC12-4A7F-8D35-4970B1C74681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E2E9-ED37-4943-9D1D-A2080AE5CFF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773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960B-FC12-4A7F-8D35-4970B1C74681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E2E9-ED37-4943-9D1D-A2080AE5C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041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960B-FC12-4A7F-8D35-4970B1C74681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E2E9-ED37-4943-9D1D-A2080AE5CFF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2402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960B-FC12-4A7F-8D35-4970B1C74681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E2E9-ED37-4943-9D1D-A2080AE5CFF4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826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960B-FC12-4A7F-8D35-4970B1C74681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E2E9-ED37-4943-9D1D-A2080AE5CFF4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572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960B-FC12-4A7F-8D35-4970B1C74681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E2E9-ED37-4943-9D1D-A2080AE5CFF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2164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960B-FC12-4A7F-8D35-4970B1C74681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E2E9-ED37-4943-9D1D-A2080AE5C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355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960B-FC12-4A7F-8D35-4970B1C74681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E2E9-ED37-4943-9D1D-A2080AE5CFF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6257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960B-FC12-4A7F-8D35-4970B1C74681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E2E9-ED37-4943-9D1D-A2080AE5C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262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descr="HD-PanelContent-V.png" id="8" name="Picture 7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cap="flat"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descr="HDRibbonContent-UniformTrim.png" id="10" name="Picture 9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descr="HDRibbonContent-UniformTrim.png" id="11" name="Picture 10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ru-RU" smtClean="0"/>
              <a:t>Образец заголовка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anchor="t" bIns="45720" lIns="91440" rIns="91440" rtlCol="0" tIns="45720"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b="0" i="0" sz="100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A8E960B-FC12-4A7F-8D35-4970B1C74681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b="0" i="0" sz="100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b="0" i="0" sz="100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5B6E2E9-ED37-4943-9D1D-A2080AE5C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146340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eaLnBrk="1" hangingPunct="1" latinLnBrk="0" rtl="0">
        <a:spcBef>
          <a:spcPct val="0"/>
        </a:spcBef>
        <a:buNone/>
        <a:defRPr cap="none" kern="1200" sz="4400">
          <a:ln cmpd="sng" w="3175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algn="l" defTabSz="457200" eaLnBrk="1" hangingPunct="1" indent="-285750" latinLnBrk="0" marL="285750" rtl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cap="none" kern="1200" sz="2400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algn="l" defTabSz="457200" eaLnBrk="1" hangingPunct="1" indent="-285750" latinLnBrk="0" marL="742950" rtl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cap="none" kern="1200" sz="2000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algn="l" defTabSz="457200" eaLnBrk="1" hangingPunct="1" indent="-285750" latinLnBrk="0" marL="1200150" rtl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cap="none" kern="1200" sz="1800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algn="l" defTabSz="457200" eaLnBrk="1" hangingPunct="1" indent="-171450" latinLnBrk="0" marL="1543050" rtl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cap="none" kern="1200" sz="1600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algn="l" defTabSz="457200" eaLnBrk="1" hangingPunct="1" indent="-171450" latinLnBrk="0" marL="2000250" rtl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cap="none" kern="1200" sz="1400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algn="l" defTabSz="457200" eaLnBrk="1" hangingPunct="1" indent="-228600" latinLnBrk="0" marL="2514600" rtl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cap="none" kern="1200" sz="1400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algn="l" defTabSz="457200" eaLnBrk="1" hangingPunct="1" indent="-228600" latinLnBrk="0" marL="2971800" rtl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cap="none" kern="1200" sz="1400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algn="l" defTabSz="457200" eaLnBrk="1" hangingPunct="1" indent="-228600" latinLnBrk="0" marL="3429000" rtl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cap="none" kern="1200" sz="1400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algn="l" defTabSz="457200" eaLnBrk="1" hangingPunct="1" indent="-228600" latinLnBrk="0" marL="3886200" rtl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cap="none" kern="1200" sz="1400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4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2" Target="../media/image2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2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 ?><Relationships xmlns="http://schemas.openxmlformats.org/package/2006/relationships"><Relationship Id="rId3" Target="../media/image41.jpeg" Type="http://schemas.openxmlformats.org/officeDocument/2006/relationships/image"/><Relationship Id="rId2" Target="../media/image4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3" Target="../media/image43.jpeg" Type="http://schemas.openxmlformats.org/officeDocument/2006/relationships/image"/><Relationship Id="rId2" Target="../media/image4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3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8.png" Type="http://schemas.openxmlformats.org/officeDocument/2006/relationships/image"/><Relationship Id="rId5" Target="../media/image17.jpeg" Type="http://schemas.openxmlformats.org/officeDocument/2006/relationships/image"/><Relationship Id="rId4" Target="../media/image16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1.pn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Вязание крючком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«Изготовление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образца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столбиками </a:t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с 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накидом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ru-RU" sz="2200" b="1" dirty="0">
                <a:solidFill>
                  <a:schemeClr val="accent2">
                    <a:lumMod val="75000"/>
                  </a:schemeClr>
                </a:solidFill>
              </a:rPr>
              <a:t>МБУ ДО ЦВР «Гармония» </a:t>
            </a:r>
            <a:r>
              <a:rPr lang="ru-RU" sz="2200" b="1" dirty="0" err="1">
                <a:solidFill>
                  <a:schemeClr val="accent2">
                    <a:lumMod val="75000"/>
                  </a:schemeClr>
                </a:solidFill>
              </a:rPr>
              <a:t>г.Тихорецка</a:t>
            </a:r>
            <a:endParaRPr lang="ru-RU" sz="22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r>
              <a:rPr lang="ru-RU" sz="2200" b="1" dirty="0">
                <a:solidFill>
                  <a:schemeClr val="accent2">
                    <a:lumMod val="75000"/>
                  </a:schemeClr>
                </a:solidFill>
              </a:rPr>
              <a:t>Педагог дополнительного образования </a:t>
            </a:r>
          </a:p>
          <a:p>
            <a:pPr algn="r"/>
            <a:r>
              <a:rPr lang="ru-RU" sz="2200" b="1" dirty="0">
                <a:solidFill>
                  <a:schemeClr val="accent2">
                    <a:lumMod val="75000"/>
                  </a:schemeClr>
                </a:solidFill>
              </a:rPr>
              <a:t>Яценко Марина Олеговна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91986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7785" y="1479351"/>
            <a:ext cx="504074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Этап 4. Вязание цепочки </a:t>
            </a:r>
          </a:p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из воздушных петель.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8534" y="576830"/>
            <a:ext cx="2944623" cy="23959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2158" y="1452409"/>
            <a:ext cx="2822693" cy="27007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7391" y="3626116"/>
            <a:ext cx="3395766" cy="2694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4242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9128" y="990444"/>
            <a:ext cx="4572396" cy="35969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8537" y="1515291"/>
            <a:ext cx="4840557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Наше полотно будет состоять из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17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столбиков. 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Когда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17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воздушных петель будут готовы, необходимо сделать еще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3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петли для подъема на следующий ряд  ( в сумме получится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20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воздушных петель.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71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00342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Этап 5. Первый ряд столбиков 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накидом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5211" y="1985555"/>
            <a:ext cx="4767943" cy="3890313"/>
          </a:xfrm>
        </p:spPr>
        <p:txBody>
          <a:bodyPr>
            <a:normAutofit fontScale="92500"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1. чтоб не запутаться в процессе обучения начало ряда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17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-ую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воздушную петлю) можно отметить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скрепкой(можно не отмечать)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2. связанную цепочку из воздушных петель держим в левой руке, большим и указательными пальцами придерживая последние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петли и накидываем нить основы на крючок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331" y="3231751"/>
            <a:ext cx="2204675" cy="22138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5588" y="2284169"/>
            <a:ext cx="2347163" cy="2054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758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97" y="1750281"/>
            <a:ext cx="3291840" cy="38377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4399" y="914400"/>
            <a:ext cx="8647611" cy="40011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000">
                <a:solidFill>
                  <a:schemeClr val="accent1">
                    <a:lumMod val="75000"/>
                  </a:schemeClr>
                </a:solidFill>
              </a:rPr>
              <a:t>3. Вводим крючок в 3 воздушную петлю и захватываем нить основы </a:t>
            </a:r>
            <a:endParaRPr b="1" dirty="0" lang="ru-RU" sz="20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49886" y="1149531"/>
            <a:ext cx="3984171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endParaRPr dirty="0"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" r="-23"/>
          <a:stretch/>
        </p:blipFill>
        <p:spPr>
          <a:xfrm rot="5400000">
            <a:off x="6534201" y="1893993"/>
            <a:ext cx="3553539" cy="383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161870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" r="8"/>
          <a:stretch/>
        </p:blipFill>
        <p:spPr>
          <a:xfrm rot="5400000">
            <a:off x="1070864" y="1841577"/>
            <a:ext cx="2975099" cy="32172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5" r="10"/>
          <a:stretch/>
        </p:blipFill>
        <p:spPr>
          <a:xfrm rot="5400000">
            <a:off x="3489179" y="3018920"/>
            <a:ext cx="2857972" cy="32787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096" r="17"/>
          <a:stretch/>
        </p:blipFill>
        <p:spPr>
          <a:xfrm rot="5400000">
            <a:off x="6377877" y="1826768"/>
            <a:ext cx="2860769" cy="32468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8646" y="853530"/>
            <a:ext cx="8552341" cy="1200329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pPr algn="ctr"/>
            <a:r>
              <a:rPr b="1" dirty="0" lang="ru-RU" smtClean="0" sz="2400">
                <a:solidFill>
                  <a:schemeClr val="accent1">
                    <a:lumMod val="75000"/>
                  </a:schemeClr>
                </a:solidFill>
              </a:rPr>
              <a:t>4. Протягиваем зацепленную нить через 2 петли на крючке, </a:t>
            </a:r>
          </a:p>
          <a:p>
            <a:pPr algn="ctr"/>
            <a:r>
              <a:rPr b="1" dirty="0" lang="ru-RU" smtClean="0" sz="2400">
                <a:solidFill>
                  <a:schemeClr val="accent1">
                    <a:lumMod val="75000"/>
                  </a:schemeClr>
                </a:solidFill>
              </a:rPr>
              <a:t>затем еще через 2 петли. </a:t>
            </a:r>
            <a:endParaRPr b="1" dirty="0" lang="ru-RU" sz="240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b="1" dirty="0" lang="ru-RU" smtClean="0" sz="2400">
                <a:solidFill>
                  <a:schemeClr val="accent1">
                    <a:lumMod val="75000"/>
                  </a:schemeClr>
                </a:solidFill>
              </a:rPr>
              <a:t>Первый столбик с </a:t>
            </a:r>
            <a:r>
              <a:rPr b="1" dirty="0" err="1" lang="ru-RU" smtClean="0" sz="2400">
                <a:solidFill>
                  <a:schemeClr val="accent1">
                    <a:lumMod val="75000"/>
                  </a:schemeClr>
                </a:solidFill>
              </a:rPr>
              <a:t>накидом</a:t>
            </a:r>
            <a:r>
              <a:rPr b="1" dirty="0" lang="ru-RU" smtClean="0" sz="2400">
                <a:solidFill>
                  <a:schemeClr val="accent1">
                    <a:lumMod val="75000"/>
                  </a:schemeClr>
                </a:solidFill>
              </a:rPr>
              <a:t> готов.</a:t>
            </a:r>
            <a:endParaRPr b="1" dirty="0" lang="ru-RU" sz="240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87" r="-2"/>
          <a:stretch/>
        </p:blipFill>
        <p:spPr>
          <a:xfrm rot="5400000">
            <a:off x="8542836" y="3324351"/>
            <a:ext cx="2586450" cy="322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066612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95" r="23"/>
          <a:stretch/>
        </p:blipFill>
        <p:spPr>
          <a:xfrm rot="5400000">
            <a:off x="823779" y="1313992"/>
            <a:ext cx="2499724" cy="28138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1" r="-9"/>
          <a:stretch/>
        </p:blipFill>
        <p:spPr>
          <a:xfrm rot="5400000">
            <a:off x="4534030" y="1388007"/>
            <a:ext cx="2638698" cy="28048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" r="-6"/>
          <a:stretch/>
        </p:blipFill>
        <p:spPr>
          <a:xfrm rot="5400000">
            <a:off x="802166" y="3771110"/>
            <a:ext cx="2542947" cy="26203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" r="-24"/>
          <a:stretch/>
        </p:blipFill>
        <p:spPr>
          <a:xfrm rot="5400000">
            <a:off x="8219129" y="1253960"/>
            <a:ext cx="2782389" cy="29339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53588" y="640080"/>
            <a:ext cx="10123715" cy="83099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400">
                <a:solidFill>
                  <a:schemeClr val="accent1">
                    <a:lumMod val="75000"/>
                  </a:schemeClr>
                </a:solidFill>
              </a:rPr>
              <a:t>5. Далее таким же способом  продолжаем делать столбики с </a:t>
            </a:r>
            <a:r>
              <a:rPr b="1" dirty="0" err="1" lang="ru-RU" smtClean="0" sz="2400">
                <a:solidFill>
                  <a:schemeClr val="accent1">
                    <a:lumMod val="75000"/>
                  </a:schemeClr>
                </a:solidFill>
              </a:rPr>
              <a:t>никидом</a:t>
            </a:r>
            <a:r>
              <a:rPr b="1" dirty="0" lang="ru-RU" smtClean="0" sz="2400">
                <a:solidFill>
                  <a:schemeClr val="accent1">
                    <a:lumMod val="75000"/>
                  </a:schemeClr>
                </a:solidFill>
              </a:rPr>
              <a:t> до конца ряда. Должно получится 17 столбиков.</a:t>
            </a:r>
            <a:endParaRPr b="1" dirty="0" lang="ru-RU" sz="240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6584" y="3794440"/>
            <a:ext cx="3261030" cy="24960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23982" y="3593762"/>
            <a:ext cx="4095197" cy="2696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620521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418011"/>
            <a:ext cx="9601196" cy="1554180"/>
          </a:xfrm>
        </p:spPr>
        <p:txBody>
          <a:bodyPr>
            <a:normAutofit/>
          </a:bodyPr>
          <a:lstStyle/>
          <a:p>
            <a:r>
              <a:rPr b="1" dirty="0" lang="ru-RU" smtClean="0">
                <a:solidFill>
                  <a:schemeClr val="accent1">
                    <a:lumMod val="75000"/>
                  </a:schemeClr>
                </a:solidFill>
              </a:rPr>
              <a:t>Этап 6. Выполнение 2-го ряда и последующих </a:t>
            </a:r>
            <a:endParaRPr b="1" dirty="0" lang="ru-RU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" r="52"/>
          <a:stretch/>
        </p:blipFill>
        <p:spPr>
          <a:xfrm rot="5400000">
            <a:off x="1484930" y="1490893"/>
            <a:ext cx="2956890" cy="41197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60269" y="5129865"/>
            <a:ext cx="3030583" cy="40011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2000">
                <a:solidFill>
                  <a:schemeClr val="accent1">
                    <a:lumMod val="75000"/>
                  </a:schemeClr>
                </a:solidFill>
              </a:rPr>
              <a:t>1.Разворачиваем работу</a:t>
            </a:r>
            <a:endParaRPr b="1" dirty="0" lang="ru-RU" sz="200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1874" y="2062848"/>
            <a:ext cx="3853542" cy="297150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465188" y="5125013"/>
            <a:ext cx="5006499" cy="400110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mtClean="0" sz="2000">
                <a:solidFill>
                  <a:schemeClr val="accent1">
                    <a:lumMod val="75000"/>
                  </a:schemeClr>
                </a:solidFill>
              </a:rPr>
              <a:t>2. Делаем 3 воздушных петли для подъема</a:t>
            </a:r>
            <a:endParaRPr b="1" dirty="0" lang="ru-RU" sz="20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91324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5977" y="876565"/>
            <a:ext cx="4063669" cy="33659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4207" y="876565"/>
            <a:ext cx="4204273" cy="33432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76994" y="4219832"/>
            <a:ext cx="2087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3. Делаем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</a:rPr>
              <a:t>накид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78286" y="4307926"/>
            <a:ext cx="57868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4. Вводим крючок с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</a:rPr>
              <a:t>накидом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во 2-ю петлю предыдущего ряда, таким образом провязываем весь ряд до конца.</a:t>
            </a:r>
          </a:p>
          <a:p>
            <a:pPr algn="ctr"/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77886" y="5434149"/>
            <a:ext cx="6217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Провязываем 8 рядов. 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5245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dirty="0" lang="ru-RU" smtClean="0">
                <a:solidFill>
                  <a:schemeClr val="accent1">
                    <a:lumMod val="75000"/>
                  </a:schemeClr>
                </a:solidFill>
              </a:rPr>
              <a:t>7 Этап. Готовое изделие</a:t>
            </a:r>
            <a:endParaRPr b="1" dirty="0" lang="ru-RU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" r="41"/>
          <a:stretch/>
        </p:blipFill>
        <p:spPr>
          <a:xfrm rot="5400000">
            <a:off x="4082929" y="2021612"/>
            <a:ext cx="4074037" cy="4428308"/>
          </a:xfrm>
        </p:spPr>
      </p:pic>
    </p:spTree>
    <p:extLst>
      <p:ext uri="{BB962C8B-B14F-4D97-AF65-F5344CB8AC3E}">
        <p14:creationId xmlns:p14="http://schemas.microsoft.com/office/powerpoint/2010/main" val="4028125227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3039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0526" y="1332410"/>
            <a:ext cx="103327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Цели: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повышение мастерства педагогов и учеников в процессе знакомства с техникой вязания крючком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Задачи:</a:t>
            </a: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-познакомить педагогов т учеников с техникой вязания крючком полотна вязанного столбиками без </a:t>
            </a:r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</a:rPr>
              <a:t>накида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 ;</a:t>
            </a: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-обучить последовательности действий при вязании крючком образца столбиками без </a:t>
            </a:r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</a:rPr>
              <a:t>накида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, для дальнейшего использования полученных знаний на своих занятиях и в жизни.</a:t>
            </a:r>
          </a:p>
          <a:p>
            <a:pPr algn="ctr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359083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Готовое изделие. Образец вязания столбиками с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накидом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66751" y="2397217"/>
            <a:ext cx="4319603" cy="3974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882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Материалы необходимые для вязания крючком полотна из столбиков без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накида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Пряжа(любая);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крючок (размер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   подходящий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   выбранной пряже)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9" y="2309709"/>
            <a:ext cx="4754880" cy="3566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9004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Подбор крючка под пряж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4164873" cy="3318936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AutoNum type="arabicPeriod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Правильное соотношение –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толщина крючка должна быть почти в два раз больше толщины нити.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Чем толще пряже, тем толще должен быть крючок.</a:t>
            </a:r>
          </a:p>
          <a:p>
            <a:pPr marL="457200" indent="-457200">
              <a:buAutoNum type="arabicPeriod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На этикетках некоторых пряж производитель указывает подходящий размер крючка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0863" y="2070751"/>
            <a:ext cx="3578662" cy="339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3552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Этап 1. Крючок в руке.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5196839" cy="3318936"/>
          </a:xfrm>
        </p:spPr>
        <p:txBody>
          <a:bodyPr/>
          <a:lstStyle/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1. берем крючок в правую руку;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2. зажимаем большим и указательным пальцами крючок там где он приплюснут, при этом нижними пальцами поддерживаем его. Носик должен быть направлен в Вашу сторону.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1391" y="2066810"/>
            <a:ext cx="2944623" cy="392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3522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Этап 2. Пряжа в руке перед вязанием.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4386942" cy="3318936"/>
          </a:xfrm>
        </p:spPr>
        <p:txBody>
          <a:bodyPr/>
          <a:lstStyle/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1. правой рукой накидываем пряжу на ладонь, вниз кончиком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2. обводим большой палец левой руки этой пряжей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6321" y="2133503"/>
            <a:ext cx="2139881" cy="22252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926" y="3408610"/>
            <a:ext cx="2322777" cy="16155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8650" y="4216400"/>
            <a:ext cx="2530059" cy="213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9510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326572"/>
            <a:ext cx="9601196" cy="1959428"/>
          </a:xfrm>
        </p:spPr>
        <p:txBody>
          <a:bodyPr/>
          <a:lstStyle/>
          <a:p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Этап 3. Начало работы с крючком.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2307" y="1760606"/>
            <a:ext cx="3038712" cy="240613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75126" y="4345628"/>
            <a:ext cx="355898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>
              <a:buAutoNum type="arabicPeriod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крючок заводим под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переднюю нить…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4114" y="1754816"/>
            <a:ext cx="3164098" cy="19935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9853" y="1754816"/>
            <a:ext cx="3145809" cy="199966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426720" y="3748381"/>
            <a:ext cx="2746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2. на заднюю…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2875" y="4271601"/>
            <a:ext cx="3426249" cy="210330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23368" y="4271601"/>
            <a:ext cx="2840982" cy="235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36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693" y="858530"/>
            <a:ext cx="3603048" cy="31031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674" y="858530"/>
            <a:ext cx="4194412" cy="31275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3275" y="4523630"/>
            <a:ext cx="9303302" cy="84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4398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384</TotalTime>
  <Words>387</Words>
  <Application>Microsoft Office PowerPoint</Application>
  <PresentationFormat>Широкоэкранный</PresentationFormat>
  <Paragraphs>47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Garamond</vt:lpstr>
      <vt:lpstr>Натуральные материалы</vt:lpstr>
      <vt:lpstr>Вязание крючком «Изготовление образца столбиками  с накидом»</vt:lpstr>
      <vt:lpstr>Презентация PowerPoint</vt:lpstr>
      <vt:lpstr>Готовое изделие. Образец вязания столбиками с накидом.</vt:lpstr>
      <vt:lpstr>Материалы необходимые для вязания крючком полотна из столбиков без накида </vt:lpstr>
      <vt:lpstr>Подбор крючка под пряж</vt:lpstr>
      <vt:lpstr>Этап 1. Крючок в руке.</vt:lpstr>
      <vt:lpstr>Этап 2. Пряжа в руке перед вязанием.</vt:lpstr>
      <vt:lpstr>Этап 3. Начало работы с крючком.</vt:lpstr>
      <vt:lpstr>Презентация PowerPoint</vt:lpstr>
      <vt:lpstr>Презентация PowerPoint</vt:lpstr>
      <vt:lpstr>Презентация PowerPoint</vt:lpstr>
      <vt:lpstr>Этап 5. Первый ряд столбиков  с накидом</vt:lpstr>
      <vt:lpstr>Презентация PowerPoint</vt:lpstr>
      <vt:lpstr>Презентация PowerPoint</vt:lpstr>
      <vt:lpstr>Презентация PowerPoint</vt:lpstr>
      <vt:lpstr>Этап 6. Выполнение 2-го ряда и последующих </vt:lpstr>
      <vt:lpstr>Презентация PowerPoint</vt:lpstr>
      <vt:lpstr>7 Этап. Готовое изделие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Вязание крючком «Изготовление образца столбиками  без накида»</dc:title>
  <dc:creator>Alina</dc:creator>
  <cp:lastModifiedBy>Alina</cp:lastModifiedBy>
  <cp:revision>16</cp:revision>
  <dcterms:created xsi:type="dcterms:W3CDTF">2022-02-15T06:45:26Z</dcterms:created>
  <dcterms:modified xsi:type="dcterms:W3CDTF">2022-02-16T09:18:37Z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1981721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