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2" r:id="rId3"/>
    <p:sldId id="262" r:id="rId4"/>
    <p:sldId id="258" r:id="rId5"/>
    <p:sldId id="263" r:id="rId6"/>
    <p:sldId id="279" r:id="rId7"/>
    <p:sldId id="268" r:id="rId8"/>
    <p:sldId id="280" r:id="rId9"/>
    <p:sldId id="286" r:id="rId10"/>
    <p:sldId id="275" r:id="rId11"/>
    <p:sldId id="266" r:id="rId12"/>
    <p:sldId id="265" r:id="rId13"/>
    <p:sldId id="276" r:id="rId14"/>
    <p:sldId id="289" r:id="rId15"/>
    <p:sldId id="290" r:id="rId16"/>
    <p:sldId id="287" r:id="rId17"/>
    <p:sldId id="288" r:id="rId18"/>
    <p:sldId id="273" r:id="rId19"/>
    <p:sldId id="29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006600"/>
    <a:srgbClr val="99FF99"/>
    <a:srgbClr val="99FF66"/>
    <a:srgbClr val="78953D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8A9544-EDC2-4FB2-BA38-89BCF862989A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BF5641-78E4-4290-9F34-94005312A8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BF5641-78E4-4290-9F34-94005312A8B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BF5641-78E4-4290-9F34-94005312A8B6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over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\Desktop\1538467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7" y="0"/>
            <a:ext cx="8568953" cy="652534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908720"/>
            <a:ext cx="9144000" cy="2088232"/>
          </a:xfrm>
          <a:solidFill>
            <a:schemeClr val="accent5">
              <a:lumMod val="40000"/>
              <a:lumOff val="60000"/>
              <a:alpha val="60000"/>
            </a:schemeClr>
          </a:solidFill>
          <a:ln>
            <a:solidFill>
              <a:srgbClr val="002060"/>
            </a:solidFill>
          </a:ln>
        </p:spPr>
        <p:txBody>
          <a:bodyPr>
            <a:noAutofit/>
          </a:bodyPr>
          <a:lstStyle/>
          <a:p>
            <a:r>
              <a:rPr lang="ru-RU" sz="4800" b="1" dirty="0">
                <a:solidFill>
                  <a:srgbClr val="002060"/>
                </a:solidFill>
              </a:rPr>
              <a:t>Загадки </a:t>
            </a:r>
            <a:br>
              <a:rPr lang="ru-RU" sz="4800" b="1" dirty="0">
                <a:solidFill>
                  <a:srgbClr val="002060"/>
                </a:solidFill>
              </a:rPr>
            </a:br>
            <a:r>
              <a:rPr lang="ru-RU" sz="4800" b="1" dirty="0">
                <a:solidFill>
                  <a:srgbClr val="002060"/>
                </a:solidFill>
              </a:rPr>
              <a:t>о  раннецветущих растениях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4509120"/>
            <a:ext cx="4717032" cy="1944216"/>
          </a:xfrm>
          <a:solidFill>
            <a:schemeClr val="accent5">
              <a:lumMod val="40000"/>
              <a:lumOff val="60000"/>
              <a:alpha val="50000"/>
            </a:schemeClr>
          </a:solidFill>
          <a:ln>
            <a:solidFill>
              <a:srgbClr val="002060"/>
            </a:solidFill>
          </a:ln>
        </p:spPr>
        <p:txBody>
          <a:bodyPr>
            <a:normAutofit fontScale="55000" lnSpcReduction="20000"/>
          </a:bodyPr>
          <a:lstStyle/>
          <a:p>
            <a:endParaRPr lang="ru-RU" sz="1800" b="1" dirty="0">
              <a:solidFill>
                <a:srgbClr val="006600"/>
              </a:solidFill>
              <a:latin typeface="Arbat" pitchFamily="2" charset="0"/>
            </a:endParaRPr>
          </a:p>
          <a:p>
            <a:pPr algn="l"/>
            <a:r>
              <a:rPr lang="ru-RU" sz="4400" b="1" dirty="0">
                <a:solidFill>
                  <a:srgbClr val="006600"/>
                </a:solidFill>
                <a:cs typeface="Arial" pitchFamily="34" charset="0"/>
              </a:rPr>
              <a:t>Педагог дополнительного образования МКУ ДО СЮН Дигорского района РСО-Алания</a:t>
            </a:r>
          </a:p>
          <a:p>
            <a:pPr algn="l"/>
            <a:r>
              <a:rPr lang="ru-RU" sz="4400" b="1" dirty="0">
                <a:solidFill>
                  <a:srgbClr val="006600"/>
                </a:solidFill>
                <a:cs typeface="Arial" pitchFamily="34" charset="0"/>
              </a:rPr>
              <a:t>Езеев Руслан Хасанович</a:t>
            </a:r>
            <a:endParaRPr lang="ru-RU" sz="1800" b="1" dirty="0">
              <a:solidFill>
                <a:srgbClr val="006600"/>
              </a:solidFill>
              <a:latin typeface="Arbat" pitchFamily="2" charset="0"/>
            </a:endParaRPr>
          </a:p>
        </p:txBody>
      </p:sp>
      <p:pic>
        <p:nvPicPr>
          <p:cNvPr id="1028" name="Picture 4" descr="C:\Users\hp\Desktop\1807893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509120"/>
            <a:ext cx="2974280" cy="23488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r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 noGrp="1"/>
          </p:cNvSpPr>
          <p:nvPr>
            <p:ph idx="1"/>
          </p:nvPr>
        </p:nvSpPr>
        <p:spPr>
          <a:xfrm>
            <a:off x="4211960" y="2780928"/>
            <a:ext cx="4392488" cy="2664296"/>
          </a:xfrm>
          <a:prstGeom prst="rect">
            <a:avLst/>
          </a:prstGeom>
          <a:solidFill>
            <a:schemeClr val="accent5">
              <a:lumMod val="40000"/>
              <a:lumOff val="60000"/>
              <a:alpha val="50000"/>
            </a:schemeClr>
          </a:solidFill>
          <a:ln w="38100">
            <a:solidFill>
              <a:srgbClr val="002060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0" lvl="0">
              <a:spcBef>
                <a:spcPts val="0"/>
              </a:spcBef>
              <a:buNone/>
            </a:pPr>
            <a:r>
              <a:rPr lang="ru-RU" sz="2800" b="1" dirty="0">
                <a:solidFill>
                  <a:srgbClr val="002060"/>
                </a:solidFill>
              </a:rPr>
              <a:t>   </a:t>
            </a:r>
          </a:p>
          <a:p>
            <a:pPr marL="0" lvl="0">
              <a:spcBef>
                <a:spcPts val="0"/>
              </a:spcBef>
              <a:buNone/>
            </a:pPr>
            <a:r>
              <a:rPr lang="ru-RU" sz="2800" b="1" dirty="0">
                <a:solidFill>
                  <a:srgbClr val="002060"/>
                </a:solidFill>
              </a:rPr>
              <a:t>   </a:t>
            </a:r>
            <a:r>
              <a:rPr lang="ru-RU" sz="2800" b="1" dirty="0">
                <a:solidFill>
                  <a:srgbClr val="006600"/>
                </a:solidFill>
              </a:rPr>
              <a:t>Весною на кусточке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   На гладеньком </a:t>
            </a:r>
            <a:r>
              <a:rPr lang="ru-RU" sz="2800" b="1" dirty="0" err="1">
                <a:solidFill>
                  <a:srgbClr val="006600"/>
                </a:solidFill>
              </a:rPr>
              <a:t>пруточке</a:t>
            </a:r>
            <a:r>
              <a:rPr lang="ru-RU" sz="2800" b="1" dirty="0">
                <a:solidFill>
                  <a:srgbClr val="006600"/>
                </a:solidFill>
              </a:rPr>
              <a:t>,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   Белые цыплятки,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   Расселись без оглядки.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799692" y="908720"/>
            <a:ext cx="5544616" cy="1224136"/>
          </a:xfrm>
        </p:spPr>
        <p:txBody>
          <a:bodyPr>
            <a:noAutofit/>
          </a:bodyPr>
          <a:lstStyle/>
          <a:p>
            <a:r>
              <a:rPr lang="ru-RU" sz="6000" b="1" dirty="0">
                <a:ln>
                  <a:solidFill>
                    <a:srgbClr val="FFFF99"/>
                  </a:solidFill>
                </a:ln>
                <a:solidFill>
                  <a:srgbClr val="002060"/>
                </a:solidFill>
              </a:rPr>
              <a:t>Верба</a:t>
            </a:r>
          </a:p>
        </p:txBody>
      </p:sp>
      <p:pic>
        <p:nvPicPr>
          <p:cNvPr id="5122" name="Picture 2" descr="C:\Users\user\Desktop\книга весенних загадок\0_b1f4b_355950c4_ori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2780928"/>
            <a:ext cx="3214679" cy="2664296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 noGrp="1"/>
          </p:cNvSpPr>
          <p:nvPr>
            <p:ph idx="1"/>
          </p:nvPr>
        </p:nvSpPr>
        <p:spPr>
          <a:xfrm>
            <a:off x="4067944" y="2708920"/>
            <a:ext cx="4464496" cy="3456384"/>
          </a:xfrm>
          <a:prstGeom prst="rect">
            <a:avLst/>
          </a:prstGeom>
          <a:solidFill>
            <a:schemeClr val="accent5">
              <a:lumMod val="40000"/>
              <a:lumOff val="60000"/>
              <a:alpha val="50000"/>
            </a:schemeClr>
          </a:solidFill>
          <a:ln w="38100">
            <a:solidFill>
              <a:srgbClr val="002060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800" b="1" dirty="0">
                <a:solidFill>
                  <a:srgbClr val="002060"/>
                </a:solidFill>
              </a:rPr>
              <a:t>  </a:t>
            </a:r>
            <a:r>
              <a:rPr lang="ru-RU" sz="2800" b="1" dirty="0">
                <a:solidFill>
                  <a:srgbClr val="006600"/>
                </a:solidFill>
              </a:rPr>
              <a:t>Золотым лучом согрет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  Вырос солнышка портрет!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  Но у желтого цветочка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  Временно листочков нет.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800" b="1" dirty="0">
                <a:solidFill>
                  <a:srgbClr val="006600"/>
                </a:solidFill>
              </a:rPr>
              <a:t>                               </a:t>
            </a:r>
            <a:r>
              <a:rPr lang="ru-RU" sz="2800" b="1" dirty="0" err="1">
                <a:solidFill>
                  <a:srgbClr val="006600"/>
                </a:solidFill>
              </a:rPr>
              <a:t>О.Шарко</a:t>
            </a:r>
            <a:r>
              <a:rPr lang="ru-RU" sz="2800" b="1" dirty="0">
                <a:solidFill>
                  <a:srgbClr val="006600"/>
                </a:solidFill>
              </a:rPr>
              <a:t>   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endParaRPr lang="ru-RU" sz="2800" b="1" dirty="0">
              <a:solidFill>
                <a:srgbClr val="002060"/>
              </a:solidFill>
            </a:endParaRPr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007604" y="620688"/>
            <a:ext cx="7128792" cy="1143000"/>
          </a:xfrm>
        </p:spPr>
        <p:txBody>
          <a:bodyPr>
            <a:noAutofit/>
          </a:bodyPr>
          <a:lstStyle/>
          <a:p>
            <a:r>
              <a:rPr lang="ru-RU" sz="6000" b="1" dirty="0">
                <a:ln>
                  <a:solidFill>
                    <a:srgbClr val="FFFF99"/>
                  </a:solidFill>
                </a:ln>
                <a:solidFill>
                  <a:srgbClr val="002060"/>
                </a:solidFill>
              </a:rPr>
              <a:t>Мать-и-мачеха</a:t>
            </a:r>
          </a:p>
        </p:txBody>
      </p:sp>
      <p:pic>
        <p:nvPicPr>
          <p:cNvPr id="5122" name="Picture 2" descr="C:\Users\user\Desktop\0012-003-Mat-i-machekha-Samaja-smelaja.jpg"/>
          <p:cNvPicPr>
            <a:picLocks noChangeAspect="1" noChangeArrowheads="1"/>
          </p:cNvPicPr>
          <p:nvPr/>
        </p:nvPicPr>
        <p:blipFill>
          <a:blip r:embed="rId3" cstate="email">
            <a:lum bright="-5000"/>
          </a:blip>
          <a:srcRect/>
          <a:stretch>
            <a:fillRect/>
          </a:stretch>
        </p:blipFill>
        <p:spPr bwMode="auto">
          <a:xfrm>
            <a:off x="611560" y="2708920"/>
            <a:ext cx="3097704" cy="3456384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 noGrp="1"/>
          </p:cNvSpPr>
          <p:nvPr>
            <p:ph idx="1"/>
          </p:nvPr>
        </p:nvSpPr>
        <p:spPr>
          <a:xfrm>
            <a:off x="4211960" y="2636912"/>
            <a:ext cx="4464496" cy="2880320"/>
          </a:xfrm>
          <a:prstGeom prst="rect">
            <a:avLst/>
          </a:prstGeom>
          <a:solidFill>
            <a:schemeClr val="accent5">
              <a:lumMod val="40000"/>
              <a:lumOff val="60000"/>
              <a:alpha val="50000"/>
            </a:schemeClr>
          </a:solidFill>
          <a:ln w="38100">
            <a:solidFill>
              <a:srgbClr val="002060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-RU" sz="2800" b="1" dirty="0"/>
              <a:t>  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2800" b="1" dirty="0">
                <a:solidFill>
                  <a:srgbClr val="006600"/>
                </a:solidFill>
              </a:rPr>
              <a:t>  У корней </a:t>
            </a:r>
            <a:r>
              <a:rPr lang="ru-RU" sz="2800" b="1" dirty="0" err="1">
                <a:solidFill>
                  <a:srgbClr val="006600"/>
                </a:solidFill>
              </a:rPr>
              <a:t>берёзочки</a:t>
            </a:r>
            <a:r>
              <a:rPr lang="ru-RU" sz="2800" b="1" dirty="0">
                <a:solidFill>
                  <a:srgbClr val="006600"/>
                </a:solidFill>
              </a:rPr>
              <a:t>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2800" b="1" dirty="0">
                <a:solidFill>
                  <a:srgbClr val="006600"/>
                </a:solidFill>
              </a:rPr>
              <a:t>  Золотые звёздочки,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2800" b="1" dirty="0">
                <a:solidFill>
                  <a:srgbClr val="006600"/>
                </a:solidFill>
              </a:rPr>
              <a:t>  А в земле есть луковка-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2800" b="1" dirty="0">
                <a:solidFill>
                  <a:srgbClr val="006600"/>
                </a:solidFill>
              </a:rPr>
              <a:t>  Чуть побольше </a:t>
            </a:r>
            <a:r>
              <a:rPr lang="ru-RU" sz="2800" b="1" dirty="0" err="1">
                <a:solidFill>
                  <a:srgbClr val="006600"/>
                </a:solidFill>
              </a:rPr>
              <a:t>клюковки</a:t>
            </a:r>
            <a:r>
              <a:rPr lang="ru-RU" sz="2800" b="1" dirty="0">
                <a:solidFill>
                  <a:srgbClr val="006600"/>
                </a:solidFill>
              </a:rPr>
              <a:t>.</a:t>
            </a:r>
            <a:br>
              <a:rPr lang="ru-RU" sz="2800" dirty="0"/>
            </a:br>
            <a:br>
              <a:rPr lang="ru-RU" sz="2800" dirty="0"/>
            </a:br>
            <a:r>
              <a:rPr lang="ru-RU" sz="2800" dirty="0"/>
              <a:t>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935596" y="764704"/>
            <a:ext cx="7272808" cy="1143000"/>
          </a:xfrm>
        </p:spPr>
        <p:txBody>
          <a:bodyPr>
            <a:noAutofit/>
          </a:bodyPr>
          <a:lstStyle/>
          <a:p>
            <a:r>
              <a:rPr lang="ru-RU" sz="6000" b="1" dirty="0">
                <a:ln>
                  <a:solidFill>
                    <a:srgbClr val="FFFF99"/>
                  </a:solidFill>
                </a:ln>
                <a:solidFill>
                  <a:srgbClr val="002060"/>
                </a:solidFill>
              </a:rPr>
              <a:t>Гусиный лу</a:t>
            </a:r>
            <a:r>
              <a:rPr lang="ru-RU" sz="6000" b="1" i="1" dirty="0">
                <a:ln>
                  <a:solidFill>
                    <a:srgbClr val="FFFF99"/>
                  </a:solidFill>
                </a:ln>
                <a:solidFill>
                  <a:srgbClr val="002060"/>
                </a:solidFill>
              </a:rPr>
              <a:t>к</a:t>
            </a:r>
          </a:p>
        </p:txBody>
      </p:sp>
      <p:pic>
        <p:nvPicPr>
          <p:cNvPr id="3074" name="Picture 2" descr="C:\Users\user\Desktop\книга весенних загадок\DSC_018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2636912"/>
            <a:ext cx="3179707" cy="288032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 noGrp="1"/>
          </p:cNvSpPr>
          <p:nvPr>
            <p:ph idx="1"/>
          </p:nvPr>
        </p:nvSpPr>
        <p:spPr>
          <a:xfrm>
            <a:off x="4067944" y="2636912"/>
            <a:ext cx="4536504" cy="3024336"/>
          </a:xfrm>
          <a:prstGeom prst="rect">
            <a:avLst/>
          </a:prstGeom>
          <a:solidFill>
            <a:schemeClr val="accent5">
              <a:lumMod val="40000"/>
              <a:lumOff val="60000"/>
              <a:alpha val="50000"/>
            </a:schemeClr>
          </a:solidFill>
          <a:ln w="38100">
            <a:solidFill>
              <a:srgbClr val="002060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800" b="1" dirty="0"/>
              <a:t> 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6600"/>
                </a:solidFill>
              </a:rPr>
              <a:t>Фиолетовый цветок 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  И пушистый стебелек. 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  Тихий нежный перезвон 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  Так и клонит, клонит в сон.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87524" y="548680"/>
            <a:ext cx="8568952" cy="1440160"/>
          </a:xfrm>
        </p:spPr>
        <p:txBody>
          <a:bodyPr>
            <a:noAutofit/>
          </a:bodyPr>
          <a:lstStyle/>
          <a:p>
            <a:r>
              <a:rPr lang="ru-RU" sz="6000" b="1" dirty="0">
                <a:ln>
                  <a:solidFill>
                    <a:srgbClr val="FFFF99"/>
                  </a:solidFill>
                </a:ln>
                <a:solidFill>
                  <a:srgbClr val="002060"/>
                </a:solidFill>
              </a:rPr>
              <a:t>Сон-трава, прострел  </a:t>
            </a:r>
          </a:p>
        </p:txBody>
      </p:sp>
      <p:pic>
        <p:nvPicPr>
          <p:cNvPr id="2050" name="Picture 2" descr="C:\Users\user\Desktop\книга весенних загадок\e2a6fffd4e51f7ba427a5fa43827c6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2636912"/>
            <a:ext cx="3201875" cy="3024336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 noGrp="1"/>
          </p:cNvSpPr>
          <p:nvPr>
            <p:ph idx="1"/>
          </p:nvPr>
        </p:nvSpPr>
        <p:spPr>
          <a:xfrm>
            <a:off x="4067944" y="2636912"/>
            <a:ext cx="4464496" cy="2736304"/>
          </a:xfrm>
          <a:prstGeom prst="rect">
            <a:avLst/>
          </a:prstGeom>
          <a:solidFill>
            <a:schemeClr val="accent5">
              <a:lumMod val="40000"/>
              <a:lumOff val="60000"/>
              <a:alpha val="50000"/>
            </a:schemeClr>
          </a:solidFill>
          <a:ln w="38100">
            <a:solidFill>
              <a:srgbClr val="002060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800" b="1" dirty="0">
                <a:solidFill>
                  <a:srgbClr val="002060"/>
                </a:solidFill>
              </a:rPr>
              <a:t>  </a:t>
            </a:r>
            <a:r>
              <a:rPr lang="ru-RU" sz="2800" b="1" dirty="0">
                <a:solidFill>
                  <a:srgbClr val="006600"/>
                </a:solidFill>
              </a:rPr>
              <a:t>Ах, цветочек золотой, 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  Чистый и блестящий. 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  Умывается росой 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  И водичкой дождевой. </a:t>
            </a:r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511660" y="764704"/>
            <a:ext cx="6120680" cy="1143000"/>
          </a:xfrm>
        </p:spPr>
        <p:txBody>
          <a:bodyPr>
            <a:noAutofit/>
          </a:bodyPr>
          <a:lstStyle/>
          <a:p>
            <a:r>
              <a:rPr lang="ru-RU" sz="6000" b="1" dirty="0">
                <a:ln>
                  <a:solidFill>
                    <a:srgbClr val="FFFF99"/>
                  </a:solidFill>
                </a:ln>
                <a:solidFill>
                  <a:srgbClr val="002060"/>
                </a:solidFill>
              </a:rPr>
              <a:t>Чистяк</a:t>
            </a:r>
          </a:p>
        </p:txBody>
      </p:sp>
      <p:pic>
        <p:nvPicPr>
          <p:cNvPr id="3074" name="Picture 2" descr="C:\Users\user\Desktop\книга весенних загадок\P5013558.jpg"/>
          <p:cNvPicPr>
            <a:picLocks noChangeAspect="1" noChangeArrowheads="1"/>
          </p:cNvPicPr>
          <p:nvPr/>
        </p:nvPicPr>
        <p:blipFill>
          <a:blip r:embed="rId2" cstate="email">
            <a:lum contrast="7000"/>
          </a:blip>
          <a:srcRect/>
          <a:stretch>
            <a:fillRect/>
          </a:stretch>
        </p:blipFill>
        <p:spPr bwMode="auto">
          <a:xfrm>
            <a:off x="611559" y="2636913"/>
            <a:ext cx="3124295" cy="2736304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 noGrp="1"/>
          </p:cNvSpPr>
          <p:nvPr>
            <p:ph idx="1"/>
          </p:nvPr>
        </p:nvSpPr>
        <p:spPr>
          <a:xfrm>
            <a:off x="3995936" y="2636912"/>
            <a:ext cx="4824536" cy="2736304"/>
          </a:xfrm>
          <a:prstGeom prst="rect">
            <a:avLst/>
          </a:prstGeom>
          <a:solidFill>
            <a:schemeClr val="accent5">
              <a:lumMod val="40000"/>
              <a:lumOff val="60000"/>
              <a:alpha val="50000"/>
            </a:schemeClr>
          </a:solidFill>
          <a:ln w="38100">
            <a:solidFill>
              <a:srgbClr val="002060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b="1" dirty="0">
                <a:solidFill>
                  <a:srgbClr val="006600"/>
                </a:solidFill>
              </a:rPr>
              <a:t>Тают снега холодные 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Ранней весной в лесу. 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Вновь проснулись цветы </a:t>
            </a:r>
          </a:p>
          <a:p>
            <a:pPr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b="1" dirty="0">
                <a:solidFill>
                  <a:srgbClr val="006600"/>
                </a:solidFill>
              </a:rPr>
              <a:t>благородные, 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Голубую раскинув красу.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511660" y="764704"/>
            <a:ext cx="6120680" cy="1143000"/>
          </a:xfrm>
        </p:spPr>
        <p:txBody>
          <a:bodyPr>
            <a:noAutofit/>
          </a:bodyPr>
          <a:lstStyle/>
          <a:p>
            <a:r>
              <a:rPr lang="ru-RU" sz="6000" b="1" dirty="0">
                <a:ln>
                  <a:solidFill>
                    <a:srgbClr val="FFFF99"/>
                  </a:solidFill>
                </a:ln>
                <a:solidFill>
                  <a:srgbClr val="002060"/>
                </a:solidFill>
              </a:rPr>
              <a:t>Печеночница</a:t>
            </a:r>
          </a:p>
        </p:txBody>
      </p:sp>
      <p:pic>
        <p:nvPicPr>
          <p:cNvPr id="2050" name="Picture 2" descr="C:\Users\user\Desktop\книга весенних загадок\post-1797635-1367649427.jpg"/>
          <p:cNvPicPr>
            <a:picLocks noChangeAspect="1" noChangeArrowheads="1"/>
          </p:cNvPicPr>
          <p:nvPr/>
        </p:nvPicPr>
        <p:blipFill>
          <a:blip r:embed="rId2" cstate="email">
            <a:lum bright="-4000"/>
          </a:blip>
          <a:srcRect/>
          <a:stretch>
            <a:fillRect/>
          </a:stretch>
        </p:blipFill>
        <p:spPr bwMode="auto">
          <a:xfrm>
            <a:off x="539552" y="2636912"/>
            <a:ext cx="2981971" cy="271955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 noGrp="1"/>
          </p:cNvSpPr>
          <p:nvPr>
            <p:ph idx="1"/>
          </p:nvPr>
        </p:nvSpPr>
        <p:spPr>
          <a:xfrm>
            <a:off x="4211960" y="2636912"/>
            <a:ext cx="4392488" cy="2808312"/>
          </a:xfrm>
          <a:prstGeom prst="rect">
            <a:avLst/>
          </a:prstGeom>
          <a:solidFill>
            <a:schemeClr val="accent5">
              <a:lumMod val="40000"/>
              <a:lumOff val="60000"/>
              <a:alpha val="50000"/>
            </a:schemeClr>
          </a:solidFill>
          <a:ln w="38100">
            <a:solidFill>
              <a:srgbClr val="002060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fontAlgn="t">
              <a:spcBef>
                <a:spcPts val="0"/>
              </a:spcBef>
              <a:buNone/>
            </a:pPr>
            <a:r>
              <a:rPr lang="ru-RU" sz="2800" b="1" dirty="0">
                <a:solidFill>
                  <a:srgbClr val="006600"/>
                </a:solidFill>
              </a:rPr>
              <a:t>   Где растёт горицвет?</a:t>
            </a:r>
          </a:p>
          <a:p>
            <a:pPr fontAlgn="t">
              <a:spcBef>
                <a:spcPts val="0"/>
              </a:spcBef>
              <a:buNone/>
            </a:pPr>
            <a:r>
              <a:rPr lang="ru-RU" sz="2800" b="1" dirty="0">
                <a:solidFill>
                  <a:srgbClr val="006600"/>
                </a:solidFill>
              </a:rPr>
              <a:t>   И в какой окрашен цвет?</a:t>
            </a:r>
          </a:p>
          <a:p>
            <a:pPr fontAlgn="t">
              <a:spcBef>
                <a:spcPts val="0"/>
              </a:spcBef>
              <a:buNone/>
            </a:pPr>
            <a:r>
              <a:rPr lang="ru-RU" sz="2800" b="1" dirty="0">
                <a:solidFill>
                  <a:srgbClr val="006600"/>
                </a:solidFill>
              </a:rPr>
              <a:t>   Неужели он горит,</a:t>
            </a:r>
          </a:p>
          <a:p>
            <a:pPr fontAlgn="t">
              <a:spcBef>
                <a:spcPts val="0"/>
              </a:spcBef>
              <a:buNone/>
            </a:pPr>
            <a:r>
              <a:rPr lang="ru-RU" sz="2800" b="1" dirty="0">
                <a:solidFill>
                  <a:srgbClr val="006600"/>
                </a:solidFill>
              </a:rPr>
              <a:t>   Как названье говорит?</a:t>
            </a:r>
          </a:p>
          <a:p>
            <a:pPr fontAlgn="t">
              <a:spcBef>
                <a:spcPts val="0"/>
              </a:spcBef>
              <a:buNone/>
            </a:pPr>
            <a:r>
              <a:rPr lang="ru-RU" sz="2800" b="1" dirty="0">
                <a:solidFill>
                  <a:srgbClr val="006600"/>
                </a:solidFill>
              </a:rPr>
              <a:t>   Кто же даст ответ —</a:t>
            </a:r>
          </a:p>
          <a:p>
            <a:pPr fontAlgn="t">
              <a:spcBef>
                <a:spcPts val="0"/>
              </a:spcBef>
              <a:buNone/>
            </a:pPr>
            <a:r>
              <a:rPr lang="ru-RU" sz="2800" b="1" dirty="0">
                <a:solidFill>
                  <a:srgbClr val="006600"/>
                </a:solidFill>
              </a:rPr>
              <a:t>   Что такое горицвет?</a:t>
            </a:r>
          </a:p>
          <a:p>
            <a:pPr fontAlgn="t"/>
            <a:endParaRPr lang="ru-RU" sz="2800" dirty="0"/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511660" y="764704"/>
            <a:ext cx="6120680" cy="1143000"/>
          </a:xfrm>
        </p:spPr>
        <p:txBody>
          <a:bodyPr>
            <a:noAutofit/>
          </a:bodyPr>
          <a:lstStyle/>
          <a:p>
            <a:r>
              <a:rPr lang="ru-RU" sz="6000" b="1" dirty="0">
                <a:ln>
                  <a:solidFill>
                    <a:srgbClr val="FFFF99"/>
                  </a:solidFill>
                </a:ln>
                <a:solidFill>
                  <a:srgbClr val="002060"/>
                </a:solidFill>
              </a:rPr>
              <a:t>Адонис</a:t>
            </a:r>
          </a:p>
        </p:txBody>
      </p:sp>
      <p:pic>
        <p:nvPicPr>
          <p:cNvPr id="7170" name="Picture 2" descr="C:\Users\user\Desktop\книга весенних загадок\Цветы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2636912"/>
            <a:ext cx="3291334" cy="2808312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 noGrp="1"/>
          </p:cNvSpPr>
          <p:nvPr>
            <p:ph idx="1"/>
          </p:nvPr>
        </p:nvSpPr>
        <p:spPr>
          <a:xfrm>
            <a:off x="4067944" y="2564904"/>
            <a:ext cx="4464496" cy="2808312"/>
          </a:xfrm>
          <a:prstGeom prst="rect">
            <a:avLst/>
          </a:prstGeom>
          <a:solidFill>
            <a:schemeClr val="accent5">
              <a:lumMod val="40000"/>
              <a:lumOff val="60000"/>
              <a:alpha val="50000"/>
            </a:schemeClr>
          </a:solidFill>
          <a:ln w="38100">
            <a:solidFill>
              <a:srgbClr val="002060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6600"/>
                </a:solidFill>
              </a:rPr>
              <a:t>  Вот сиреневый цветок 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   Словно птичий хохолок 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   И резной листочек, 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   Тонкий </a:t>
            </a:r>
            <a:r>
              <a:rPr lang="ru-RU" sz="2800" b="1" dirty="0" err="1">
                <a:solidFill>
                  <a:srgbClr val="006600"/>
                </a:solidFill>
              </a:rPr>
              <a:t>стебелечек</a:t>
            </a:r>
            <a:r>
              <a:rPr lang="ru-RU" sz="2800" b="1" dirty="0">
                <a:solidFill>
                  <a:srgbClr val="006600"/>
                </a:solidFill>
              </a:rPr>
              <a:t>. </a:t>
            </a:r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511660" y="764704"/>
            <a:ext cx="6120680" cy="1143000"/>
          </a:xfrm>
        </p:spPr>
        <p:txBody>
          <a:bodyPr>
            <a:noAutofit/>
          </a:bodyPr>
          <a:lstStyle/>
          <a:p>
            <a:r>
              <a:rPr lang="ru-RU" sz="6000" b="1" dirty="0">
                <a:ln>
                  <a:solidFill>
                    <a:srgbClr val="FFFF99"/>
                  </a:solidFill>
                </a:ln>
                <a:solidFill>
                  <a:srgbClr val="002060"/>
                </a:solidFill>
              </a:rPr>
              <a:t>Хохлатка</a:t>
            </a:r>
          </a:p>
        </p:txBody>
      </p:sp>
      <p:pic>
        <p:nvPicPr>
          <p:cNvPr id="4098" name="Picture 2" descr="C:\Users\user\Desktop\книга весенних загадок\aa828ee7effe635a0ec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2564904"/>
            <a:ext cx="2952327" cy="2808312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 noGrp="1"/>
          </p:cNvSpPr>
          <p:nvPr>
            <p:ph idx="1"/>
          </p:nvPr>
        </p:nvSpPr>
        <p:spPr>
          <a:xfrm>
            <a:off x="3923928" y="2564904"/>
            <a:ext cx="4680520" cy="3240360"/>
          </a:xfrm>
          <a:prstGeom prst="rect">
            <a:avLst/>
          </a:prstGeom>
          <a:solidFill>
            <a:schemeClr val="accent5">
              <a:lumMod val="40000"/>
              <a:lumOff val="60000"/>
              <a:alpha val="50000"/>
            </a:schemeClr>
          </a:solidFill>
          <a:ln w="38100">
            <a:solidFill>
              <a:srgbClr val="002060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fontAlgn="base">
              <a:buNone/>
            </a:pPr>
            <a:r>
              <a:rPr lang="ru-RU" sz="2800" dirty="0"/>
              <a:t>  </a:t>
            </a:r>
            <a:r>
              <a:rPr lang="ru-RU" sz="2800" b="1" dirty="0">
                <a:solidFill>
                  <a:srgbClr val="006600"/>
                </a:solidFill>
              </a:rPr>
              <a:t>Солнце зноем сушит травы,</a:t>
            </a:r>
          </a:p>
          <a:p>
            <a:pPr fontAlgn="base">
              <a:buNone/>
            </a:pPr>
            <a:r>
              <a:rPr lang="ru-RU" sz="2800" b="1" dirty="0">
                <a:solidFill>
                  <a:srgbClr val="006600"/>
                </a:solidFill>
              </a:rPr>
              <a:t>  Греет темные дубравы,</a:t>
            </a:r>
          </a:p>
          <a:p>
            <a:pPr fontAlgn="base">
              <a:buNone/>
            </a:pPr>
            <a:r>
              <a:rPr lang="ru-RU" sz="2800" b="1" dirty="0">
                <a:solidFill>
                  <a:srgbClr val="006600"/>
                </a:solidFill>
              </a:rPr>
              <a:t>  А в лесу родник звенит,</a:t>
            </a:r>
          </a:p>
          <a:p>
            <a:pPr fontAlgn="base">
              <a:buNone/>
            </a:pPr>
            <a:r>
              <a:rPr lang="ru-RU" sz="2800" b="1" dirty="0">
                <a:solidFill>
                  <a:srgbClr val="006600"/>
                </a:solidFill>
              </a:rPr>
              <a:t>  Травы напоить спешит,</a:t>
            </a:r>
          </a:p>
          <a:p>
            <a:pPr fontAlgn="base">
              <a:buNone/>
            </a:pPr>
            <a:r>
              <a:rPr lang="ru-RU" sz="2800" b="1" dirty="0">
                <a:solidFill>
                  <a:srgbClr val="006600"/>
                </a:solidFill>
              </a:rPr>
              <a:t>  Силы даст им возродиться:</a:t>
            </a:r>
          </a:p>
          <a:p>
            <a:pPr fontAlgn="base">
              <a:buNone/>
            </a:pPr>
            <a:r>
              <a:rPr lang="ru-RU" sz="2800" b="1" dirty="0">
                <a:solidFill>
                  <a:srgbClr val="006600"/>
                </a:solidFill>
              </a:rPr>
              <a:t>  Запахнет медом</a:t>
            </a:r>
            <a:r>
              <a:rPr lang="ru-RU" sz="2800" dirty="0"/>
              <a:t>...</a:t>
            </a:r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31640" y="764704"/>
            <a:ext cx="6480720" cy="1143000"/>
          </a:xfrm>
        </p:spPr>
        <p:txBody>
          <a:bodyPr>
            <a:noAutofit/>
          </a:bodyPr>
          <a:lstStyle/>
          <a:p>
            <a:r>
              <a:rPr lang="ru-RU" sz="6000" b="1" dirty="0">
                <a:ln>
                  <a:solidFill>
                    <a:srgbClr val="FFFF99"/>
                  </a:solidFill>
                </a:ln>
                <a:solidFill>
                  <a:srgbClr val="002060"/>
                </a:solidFill>
              </a:rPr>
              <a:t>Медуница</a:t>
            </a:r>
          </a:p>
        </p:txBody>
      </p:sp>
      <p:pic>
        <p:nvPicPr>
          <p:cNvPr id="3074" name="Picture 2" descr="C:\Users\user\Desktop\книга весенних загадок\16336_931b084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2564903"/>
            <a:ext cx="3103091" cy="3240361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 noGrp="1"/>
          </p:cNvSpPr>
          <p:nvPr>
            <p:ph idx="1"/>
          </p:nvPr>
        </p:nvSpPr>
        <p:spPr>
          <a:xfrm>
            <a:off x="3635896" y="2996952"/>
            <a:ext cx="5184576" cy="2664296"/>
          </a:xfrm>
          <a:prstGeom prst="rect">
            <a:avLst/>
          </a:prstGeom>
          <a:solidFill>
            <a:schemeClr val="accent5">
              <a:lumMod val="40000"/>
              <a:lumOff val="60000"/>
              <a:alpha val="50000"/>
            </a:schemeClr>
          </a:solidFill>
          <a:ln w="38100">
            <a:solidFill>
              <a:srgbClr val="002060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-RU" sz="2800" b="1" dirty="0">
                <a:solidFill>
                  <a:srgbClr val="002060"/>
                </a:solidFill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800" dirty="0"/>
              <a:t> </a:t>
            </a:r>
            <a:r>
              <a:rPr lang="ru-RU" sz="2800" b="1" dirty="0">
                <a:solidFill>
                  <a:srgbClr val="006600"/>
                </a:solidFill>
              </a:rPr>
              <a:t>Цветёт он майскою порой,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800" b="1" dirty="0">
                <a:solidFill>
                  <a:srgbClr val="006600"/>
                </a:solidFill>
              </a:rPr>
              <a:t> Его найдёшь в тени лесной: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 На стебельке, как бусы в ряд,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 Цветы душистые висят.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2800" dirty="0"/>
              <a:t>  </a:t>
            </a:r>
            <a:r>
              <a:rPr lang="ru-RU" sz="2800" b="1" dirty="0">
                <a:solidFill>
                  <a:srgbClr val="006600"/>
                </a:solidFill>
              </a:rPr>
              <a:t> 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583668" y="908720"/>
            <a:ext cx="5976664" cy="1143000"/>
          </a:xfrm>
        </p:spPr>
        <p:txBody>
          <a:bodyPr>
            <a:noAutofit/>
          </a:bodyPr>
          <a:lstStyle/>
          <a:p>
            <a:r>
              <a:rPr lang="ru-RU" sz="6000" b="1" dirty="0">
                <a:ln>
                  <a:solidFill>
                    <a:srgbClr val="FFFF99"/>
                  </a:solidFill>
                </a:ln>
                <a:solidFill>
                  <a:srgbClr val="002060"/>
                </a:solidFill>
              </a:rPr>
              <a:t>Ландыш</a:t>
            </a:r>
          </a:p>
        </p:txBody>
      </p:sp>
      <p:pic>
        <p:nvPicPr>
          <p:cNvPr id="41986" name="Picture 2" descr="C:\Users\user\Desktop\книга весенних загадок\landic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2996952"/>
            <a:ext cx="2867829" cy="2664296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 noGrp="1"/>
          </p:cNvSpPr>
          <p:nvPr>
            <p:ph idx="1"/>
          </p:nvPr>
        </p:nvSpPr>
        <p:spPr>
          <a:xfrm>
            <a:off x="4067944" y="2636912"/>
            <a:ext cx="4536504" cy="2592288"/>
          </a:xfrm>
          <a:prstGeom prst="rect">
            <a:avLst/>
          </a:prstGeom>
          <a:solidFill>
            <a:schemeClr val="accent5">
              <a:lumMod val="40000"/>
              <a:lumOff val="60000"/>
              <a:alpha val="50000"/>
            </a:schemeClr>
          </a:solidFill>
          <a:ln w="38100">
            <a:solidFill>
              <a:srgbClr val="002060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fontAlgn="base">
              <a:buNone/>
            </a:pPr>
            <a:endParaRPr lang="ru-RU" sz="2800" b="1" dirty="0">
              <a:solidFill>
                <a:srgbClr val="006600"/>
              </a:solidFill>
            </a:endParaRPr>
          </a:p>
          <a:p>
            <a:pPr fontAlgn="base">
              <a:buNone/>
            </a:pPr>
            <a:r>
              <a:rPr lang="ru-RU" sz="2800" b="1" dirty="0">
                <a:solidFill>
                  <a:srgbClr val="006600"/>
                </a:solidFill>
              </a:rPr>
              <a:t>     Весной появляется, </a:t>
            </a:r>
          </a:p>
          <a:p>
            <a:pPr fontAlgn="base">
              <a:buNone/>
            </a:pPr>
            <a:r>
              <a:rPr lang="ru-RU" sz="2800" b="1" dirty="0">
                <a:solidFill>
                  <a:srgbClr val="006600"/>
                </a:solidFill>
              </a:rPr>
              <a:t>     А зимой скрывается. </a:t>
            </a:r>
          </a:p>
          <a:p>
            <a:pPr fontAlgn="base">
              <a:buNone/>
            </a:pPr>
            <a:r>
              <a:rPr lang="ru-RU" sz="2800" b="1" dirty="0">
                <a:solidFill>
                  <a:srgbClr val="006600"/>
                </a:solidFill>
              </a:rPr>
              <a:t>     Что это? </a:t>
            </a:r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339752" y="764704"/>
            <a:ext cx="4464496" cy="1143000"/>
          </a:xfrm>
        </p:spPr>
        <p:txBody>
          <a:bodyPr>
            <a:noAutofit/>
          </a:bodyPr>
          <a:lstStyle/>
          <a:p>
            <a:r>
              <a:rPr lang="ru-RU" sz="6000" b="1" dirty="0">
                <a:ln>
                  <a:solidFill>
                    <a:srgbClr val="FFFF99"/>
                  </a:solidFill>
                </a:ln>
                <a:solidFill>
                  <a:srgbClr val="002060"/>
                </a:solidFill>
              </a:rPr>
              <a:t>Трава</a:t>
            </a:r>
          </a:p>
        </p:txBody>
      </p:sp>
      <p:pic>
        <p:nvPicPr>
          <p:cNvPr id="5" name="Picture 2" descr="C:\Users\user\Desktop\1478782932_sneg_trav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2636912"/>
            <a:ext cx="2952328" cy="2592288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380" y="404664"/>
            <a:ext cx="8075240" cy="1584176"/>
          </a:xfrm>
        </p:spPr>
        <p:txBody>
          <a:bodyPr>
            <a:noAutofit/>
          </a:bodyPr>
          <a:lstStyle/>
          <a:p>
            <a:r>
              <a:rPr lang="ru-RU" sz="5400" b="1" dirty="0">
                <a:ln>
                  <a:solidFill>
                    <a:srgbClr val="FFFF99"/>
                  </a:solidFill>
                </a:ln>
                <a:solidFill>
                  <a:srgbClr val="002060"/>
                </a:solidFill>
              </a:rPr>
              <a:t>Подснежник, </a:t>
            </a:r>
            <a:r>
              <a:rPr lang="ru-RU" sz="5400" b="1" dirty="0" err="1">
                <a:ln>
                  <a:solidFill>
                    <a:srgbClr val="FFFF99"/>
                  </a:solidFill>
                </a:ln>
                <a:solidFill>
                  <a:srgbClr val="002060"/>
                </a:solidFill>
              </a:rPr>
              <a:t>галантус</a:t>
            </a:r>
            <a:endParaRPr lang="ru-RU" sz="5400" b="1" dirty="0">
              <a:ln>
                <a:solidFill>
                  <a:srgbClr val="FFFF99"/>
                </a:solidFill>
              </a:ln>
              <a:solidFill>
                <a:srgbClr val="002060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3779912" y="2420888"/>
            <a:ext cx="4968552" cy="3744416"/>
          </a:xfrm>
          <a:prstGeom prst="rect">
            <a:avLst/>
          </a:prstGeom>
          <a:solidFill>
            <a:schemeClr val="accent5">
              <a:lumMod val="40000"/>
              <a:lumOff val="60000"/>
              <a:alpha val="50000"/>
            </a:schemeClr>
          </a:solidFill>
          <a:ln w="38100">
            <a:solidFill>
              <a:srgbClr val="002060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lvl="0">
              <a:lnSpc>
                <a:spcPct val="110000"/>
              </a:lnSpc>
            </a:pPr>
            <a:endParaRPr lang="ru-RU" sz="2800" b="1" dirty="0">
              <a:solidFill>
                <a:srgbClr val="006600"/>
              </a:solidFill>
            </a:endParaRPr>
          </a:p>
          <a:p>
            <a:pPr lvl="0">
              <a:lnSpc>
                <a:spcPct val="110000"/>
              </a:lnSpc>
            </a:pPr>
            <a:r>
              <a:rPr lang="ru-RU" sz="2800" b="1" dirty="0">
                <a:solidFill>
                  <a:srgbClr val="006600"/>
                </a:solidFill>
              </a:rPr>
              <a:t>  Он растет красивый, нежный,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  Голубой иль белоснежный.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  Даже раньше расцветает,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  Чем на речке лед растает.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  Распустился точно в срок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  Первый мартовский цветок.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098" name="Picture 2" descr="C:\Users\user\Desktop\16864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2420888"/>
            <a:ext cx="2994552" cy="3744416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6408" y="476672"/>
            <a:ext cx="7571184" cy="1143000"/>
          </a:xfrm>
        </p:spPr>
        <p:txBody>
          <a:bodyPr>
            <a:noAutofit/>
          </a:bodyPr>
          <a:lstStyle/>
          <a:p>
            <a:r>
              <a:rPr lang="ru-RU" sz="6000" b="1" dirty="0">
                <a:ln>
                  <a:solidFill>
                    <a:srgbClr val="FFFF99"/>
                  </a:solidFill>
                </a:ln>
                <a:solidFill>
                  <a:srgbClr val="002060"/>
                </a:solidFill>
              </a:rPr>
              <a:t>Мать-и-мачеха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79912" y="2132856"/>
            <a:ext cx="4896544" cy="2952328"/>
          </a:xfrm>
          <a:solidFill>
            <a:schemeClr val="accent5">
              <a:lumMod val="40000"/>
              <a:lumOff val="60000"/>
              <a:alpha val="50000"/>
            </a:schemeClr>
          </a:solidFill>
          <a:ln w="38100">
            <a:solidFill>
              <a:srgbClr val="002060"/>
            </a:solidFill>
          </a:ln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800" b="1" dirty="0">
                <a:solidFill>
                  <a:srgbClr val="002060"/>
                </a:solidFill>
              </a:rPr>
              <a:t>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800" b="1" dirty="0">
                <a:solidFill>
                  <a:srgbClr val="002060"/>
                </a:solidFill>
              </a:rPr>
              <a:t>  </a:t>
            </a:r>
            <a:r>
              <a:rPr lang="ru-RU" sz="2800" b="1" dirty="0">
                <a:solidFill>
                  <a:srgbClr val="006600"/>
                </a:solidFill>
              </a:rPr>
              <a:t>Смотрит солнышко – росток.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  Не травинка, не листок: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  Появился самый первый.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  Желтый  маленький цветок.</a:t>
            </a:r>
            <a:br>
              <a:rPr lang="ru-RU" sz="2800" dirty="0">
                <a:solidFill>
                  <a:srgbClr val="006600"/>
                </a:solidFill>
              </a:rPr>
            </a:br>
            <a:endParaRPr lang="ru-RU" sz="2800" b="1" dirty="0">
              <a:solidFill>
                <a:srgbClr val="006600"/>
              </a:solidFill>
            </a:endParaRPr>
          </a:p>
        </p:txBody>
      </p:sp>
      <p:pic>
        <p:nvPicPr>
          <p:cNvPr id="1026" name="Picture 2" descr="C:\Users\user\Desktop\0012-003-Mat-i-machekha-Samaja-smelaj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2132856"/>
            <a:ext cx="2929301" cy="2952328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 noGrp="1"/>
          </p:cNvSpPr>
          <p:nvPr>
            <p:ph idx="1"/>
          </p:nvPr>
        </p:nvSpPr>
        <p:spPr>
          <a:xfrm>
            <a:off x="4067944" y="2636912"/>
            <a:ext cx="4464496" cy="2736304"/>
          </a:xfrm>
          <a:prstGeom prst="rect">
            <a:avLst/>
          </a:prstGeom>
          <a:solidFill>
            <a:schemeClr val="accent5">
              <a:lumMod val="40000"/>
              <a:lumOff val="60000"/>
              <a:alpha val="50000"/>
            </a:schemeClr>
          </a:solidFill>
          <a:ln w="38100">
            <a:solidFill>
              <a:srgbClr val="002060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6600"/>
                </a:solidFill>
              </a:rPr>
              <a:t>Что за чудо, за цветок – 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 Нежный белый лепесток. 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 С ветерком играет, 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 Дубраву украшает.  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511660" y="764704"/>
            <a:ext cx="6120680" cy="1143000"/>
          </a:xfrm>
        </p:spPr>
        <p:txBody>
          <a:bodyPr>
            <a:noAutofit/>
          </a:bodyPr>
          <a:lstStyle/>
          <a:p>
            <a:r>
              <a:rPr lang="ru-RU" sz="6000" b="1" dirty="0">
                <a:ln>
                  <a:solidFill>
                    <a:srgbClr val="FFFF99"/>
                  </a:solidFill>
                </a:ln>
                <a:solidFill>
                  <a:srgbClr val="002060"/>
                </a:solidFill>
              </a:rPr>
              <a:t>Ветреница</a:t>
            </a:r>
          </a:p>
        </p:txBody>
      </p:sp>
      <p:pic>
        <p:nvPicPr>
          <p:cNvPr id="1026" name="Picture 2" descr="C:\Users\user\Desktop\книга весенних загадок\Ветрениц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9" y="2636912"/>
            <a:ext cx="2808312" cy="2736304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 noGrp="1"/>
          </p:cNvSpPr>
          <p:nvPr>
            <p:ph idx="1"/>
          </p:nvPr>
        </p:nvSpPr>
        <p:spPr>
          <a:xfrm>
            <a:off x="4283968" y="2564904"/>
            <a:ext cx="4392488" cy="3672408"/>
          </a:xfrm>
          <a:prstGeom prst="rect">
            <a:avLst/>
          </a:prstGeom>
          <a:solidFill>
            <a:schemeClr val="accent5">
              <a:lumMod val="40000"/>
              <a:lumOff val="60000"/>
              <a:alpha val="50000"/>
            </a:schemeClr>
          </a:solidFill>
          <a:ln w="38100">
            <a:solidFill>
              <a:srgbClr val="002060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fontAlgn="base">
              <a:buNone/>
            </a:pPr>
            <a:r>
              <a:rPr lang="ru-RU" sz="2800" b="1" dirty="0"/>
              <a:t>    </a:t>
            </a:r>
            <a:r>
              <a:rPr lang="ru-RU" sz="2800" b="1" dirty="0">
                <a:solidFill>
                  <a:srgbClr val="006600"/>
                </a:solidFill>
              </a:rPr>
              <a:t>Шорохом неслышным лепестков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Жемчуг белоснежный распустился,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Свежим нежным крохотным цветком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Из-под снега к солнцу устремился. </a:t>
            </a:r>
          </a:p>
          <a:p>
            <a:pPr marL="0" lvl="0">
              <a:lnSpc>
                <a:spcPct val="150000"/>
              </a:lnSpc>
              <a:spcBef>
                <a:spcPts val="0"/>
              </a:spcBef>
              <a:buNone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056784" cy="1656184"/>
          </a:xfrm>
        </p:spPr>
        <p:txBody>
          <a:bodyPr>
            <a:noAutofit/>
          </a:bodyPr>
          <a:lstStyle/>
          <a:p>
            <a:r>
              <a:rPr lang="ru-RU" sz="6000" b="1" dirty="0">
                <a:ln>
                  <a:solidFill>
                    <a:srgbClr val="FFFF99"/>
                  </a:solidFill>
                </a:ln>
                <a:solidFill>
                  <a:srgbClr val="002060"/>
                </a:solidFill>
              </a:rPr>
              <a:t>Подснежник, </a:t>
            </a:r>
            <a:r>
              <a:rPr lang="ru-RU" sz="6000" b="1" dirty="0" err="1">
                <a:ln>
                  <a:solidFill>
                    <a:srgbClr val="FFFF99"/>
                  </a:solidFill>
                </a:ln>
                <a:solidFill>
                  <a:srgbClr val="002060"/>
                </a:solidFill>
              </a:rPr>
              <a:t>Галантус</a:t>
            </a:r>
            <a:endParaRPr lang="ru-RU" sz="6000" b="1" dirty="0">
              <a:ln>
                <a:solidFill>
                  <a:srgbClr val="FFFF99"/>
                </a:solidFill>
              </a:ln>
              <a:solidFill>
                <a:srgbClr val="002060"/>
              </a:solidFill>
            </a:endParaRPr>
          </a:p>
        </p:txBody>
      </p:sp>
      <p:pic>
        <p:nvPicPr>
          <p:cNvPr id="3074" name="Picture 2" descr="C:\Users\user\Desktop\230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2564904"/>
            <a:ext cx="3471930" cy="3672408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 noGrp="1"/>
          </p:cNvSpPr>
          <p:nvPr>
            <p:ph idx="1"/>
          </p:nvPr>
        </p:nvSpPr>
        <p:spPr>
          <a:xfrm>
            <a:off x="4355976" y="2348880"/>
            <a:ext cx="4536504" cy="3096344"/>
          </a:xfrm>
          <a:prstGeom prst="rect">
            <a:avLst/>
          </a:prstGeom>
          <a:solidFill>
            <a:schemeClr val="accent5">
              <a:lumMod val="40000"/>
              <a:lumOff val="60000"/>
              <a:alpha val="50000"/>
            </a:schemeClr>
          </a:solidFill>
          <a:ln w="38100">
            <a:solidFill>
              <a:srgbClr val="002060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0" lvl="0">
              <a:spcBef>
                <a:spcPts val="0"/>
              </a:spcBef>
              <a:buNone/>
            </a:pPr>
            <a:r>
              <a:rPr lang="ru-RU" sz="2800" b="1" dirty="0"/>
              <a:t>  </a:t>
            </a:r>
            <a:r>
              <a:rPr lang="ru-RU" sz="2800" b="1" dirty="0">
                <a:solidFill>
                  <a:srgbClr val="006600"/>
                </a:solidFill>
              </a:rPr>
              <a:t>Какой смешной цветок: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  Двоякий листок -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  Сверху прохладный,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  Снизу –  байковый,   </a:t>
            </a:r>
          </a:p>
          <a:p>
            <a:pPr marL="0" lvl="0">
              <a:spcBef>
                <a:spcPts val="0"/>
              </a:spcBef>
              <a:buNone/>
            </a:pPr>
            <a:r>
              <a:rPr lang="ru-RU" sz="2800" b="1" dirty="0">
                <a:solidFill>
                  <a:srgbClr val="006600"/>
                </a:solidFill>
              </a:rPr>
              <a:t>  халатный.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  А над ним глазок желтеет,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  Веселит всех, но не греет.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7632848" cy="1143000"/>
          </a:xfrm>
        </p:spPr>
        <p:txBody>
          <a:bodyPr>
            <a:noAutofit/>
          </a:bodyPr>
          <a:lstStyle/>
          <a:p>
            <a:r>
              <a:rPr lang="ru-RU" sz="6000" b="1" dirty="0">
                <a:ln>
                  <a:solidFill>
                    <a:srgbClr val="FFFF99"/>
                  </a:solidFill>
                </a:ln>
                <a:solidFill>
                  <a:srgbClr val="002060"/>
                </a:solidFill>
              </a:rPr>
              <a:t>Мать-и-мачеха</a:t>
            </a:r>
          </a:p>
        </p:txBody>
      </p:sp>
      <p:pic>
        <p:nvPicPr>
          <p:cNvPr id="4098" name="Picture 2" descr="C:\Users\user\Desktop\книга весенних загадок\img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2348880"/>
            <a:ext cx="3704698" cy="3096344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 noGrp="1"/>
          </p:cNvSpPr>
          <p:nvPr>
            <p:ph idx="1"/>
          </p:nvPr>
        </p:nvSpPr>
        <p:spPr>
          <a:xfrm>
            <a:off x="4283968" y="2996952"/>
            <a:ext cx="4176464" cy="2592288"/>
          </a:xfrm>
          <a:prstGeom prst="rect">
            <a:avLst/>
          </a:prstGeom>
          <a:solidFill>
            <a:schemeClr val="accent5">
              <a:lumMod val="40000"/>
              <a:lumOff val="60000"/>
              <a:alpha val="50000"/>
            </a:schemeClr>
          </a:solidFill>
          <a:ln w="38100">
            <a:solidFill>
              <a:srgbClr val="002060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-RU" sz="2800" b="1" dirty="0">
                <a:solidFill>
                  <a:srgbClr val="002060"/>
                </a:solidFill>
              </a:rPr>
              <a:t>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2800" dirty="0"/>
              <a:t>    </a:t>
            </a:r>
            <a:r>
              <a:rPr lang="ru-RU" sz="2800" b="1" dirty="0">
                <a:solidFill>
                  <a:srgbClr val="006600"/>
                </a:solidFill>
              </a:rPr>
              <a:t>Пушистые комочки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    Расселись на </a:t>
            </a:r>
            <a:r>
              <a:rPr lang="ru-RU" sz="2800" b="1" dirty="0" err="1">
                <a:solidFill>
                  <a:srgbClr val="006600"/>
                </a:solidFill>
              </a:rPr>
              <a:t>пруточке</a:t>
            </a:r>
            <a:r>
              <a:rPr lang="ru-RU" sz="2800" b="1" dirty="0">
                <a:solidFill>
                  <a:srgbClr val="006600"/>
                </a:solidFill>
              </a:rPr>
              <a:t>.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    Весною зацветает,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    И Пасху зазывает.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583668" y="980728"/>
            <a:ext cx="5976664" cy="1143000"/>
          </a:xfrm>
        </p:spPr>
        <p:txBody>
          <a:bodyPr>
            <a:noAutofit/>
          </a:bodyPr>
          <a:lstStyle/>
          <a:p>
            <a:r>
              <a:rPr lang="ru-RU" sz="6000" b="1" dirty="0">
                <a:ln>
                  <a:solidFill>
                    <a:srgbClr val="FFFF99"/>
                  </a:solidFill>
                </a:ln>
                <a:solidFill>
                  <a:srgbClr val="002060"/>
                </a:solidFill>
              </a:rPr>
              <a:t>Верба</a:t>
            </a:r>
          </a:p>
        </p:txBody>
      </p:sp>
      <p:pic>
        <p:nvPicPr>
          <p:cNvPr id="6146" name="Picture 2" descr="C:\Users\user\Desktop\книга весенних загадок\верб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2996952"/>
            <a:ext cx="3027949" cy="2592288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 noGrp="1"/>
          </p:cNvSpPr>
          <p:nvPr>
            <p:ph idx="1"/>
          </p:nvPr>
        </p:nvSpPr>
        <p:spPr>
          <a:xfrm>
            <a:off x="4067944" y="2564904"/>
            <a:ext cx="4608512" cy="2808312"/>
          </a:xfrm>
          <a:prstGeom prst="rect">
            <a:avLst/>
          </a:prstGeom>
          <a:solidFill>
            <a:schemeClr val="accent5">
              <a:lumMod val="40000"/>
              <a:lumOff val="60000"/>
              <a:alpha val="50000"/>
            </a:schemeClr>
          </a:solidFill>
          <a:ln w="38100">
            <a:solidFill>
              <a:srgbClr val="002060"/>
            </a:solidFill>
          </a:ln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6600"/>
                </a:solidFill>
              </a:rPr>
              <a:t> </a:t>
            </a:r>
            <a:r>
              <a:rPr lang="ru-RU" sz="3600" b="1" dirty="0">
                <a:solidFill>
                  <a:srgbClr val="006600"/>
                </a:solidFill>
              </a:rPr>
              <a:t>Из-под снега появились, </a:t>
            </a:r>
            <a:br>
              <a:rPr lang="ru-RU" sz="3600" b="1" dirty="0">
                <a:solidFill>
                  <a:srgbClr val="006600"/>
                </a:solidFill>
              </a:rPr>
            </a:br>
            <a:r>
              <a:rPr lang="ru-RU" sz="3600" b="1" dirty="0">
                <a:solidFill>
                  <a:srgbClr val="006600"/>
                </a:solidFill>
              </a:rPr>
              <a:t>  Солнцу, ветру удивились, </a:t>
            </a:r>
            <a:br>
              <a:rPr lang="ru-RU" sz="3600" b="1" dirty="0">
                <a:solidFill>
                  <a:srgbClr val="006600"/>
                </a:solidFill>
              </a:rPr>
            </a:br>
            <a:r>
              <a:rPr lang="ru-RU" sz="3600" b="1" dirty="0">
                <a:solidFill>
                  <a:srgbClr val="006600"/>
                </a:solidFill>
              </a:rPr>
              <a:t>  Будто облако с небес </a:t>
            </a:r>
            <a:br>
              <a:rPr lang="ru-RU" sz="3600" b="1" dirty="0">
                <a:solidFill>
                  <a:srgbClr val="006600"/>
                </a:solidFill>
              </a:rPr>
            </a:br>
            <a:r>
              <a:rPr lang="ru-RU" sz="3600" b="1" dirty="0">
                <a:solidFill>
                  <a:srgbClr val="006600"/>
                </a:solidFill>
              </a:rPr>
              <a:t>  Синевой окрасив лес. </a:t>
            </a:r>
            <a:endParaRPr kumimoji="0" lang="ru-RU" sz="3300" b="1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87524" y="764704"/>
            <a:ext cx="8568952" cy="1143000"/>
          </a:xfrm>
        </p:spPr>
        <p:txBody>
          <a:bodyPr>
            <a:noAutofit/>
          </a:bodyPr>
          <a:lstStyle/>
          <a:p>
            <a:r>
              <a:rPr lang="ru-RU" sz="6000" b="1" dirty="0">
                <a:ln>
                  <a:solidFill>
                    <a:srgbClr val="FFFF99"/>
                  </a:solidFill>
                </a:ln>
                <a:solidFill>
                  <a:srgbClr val="002060"/>
                </a:solidFill>
              </a:rPr>
              <a:t>Пролеска, </a:t>
            </a:r>
            <a:r>
              <a:rPr lang="ru-RU" sz="6000" b="1" dirty="0" err="1">
                <a:ln>
                  <a:solidFill>
                    <a:srgbClr val="FFFF99"/>
                  </a:solidFill>
                </a:ln>
                <a:solidFill>
                  <a:srgbClr val="002060"/>
                </a:solidFill>
              </a:rPr>
              <a:t>сцилла</a:t>
            </a:r>
            <a:endParaRPr lang="ru-RU" sz="6000" b="1" dirty="0">
              <a:ln>
                <a:solidFill>
                  <a:srgbClr val="FFFF99"/>
                </a:solidFill>
              </a:ln>
              <a:solidFill>
                <a:srgbClr val="002060"/>
              </a:solidFill>
            </a:endParaRPr>
          </a:p>
        </p:txBody>
      </p:sp>
      <p:pic>
        <p:nvPicPr>
          <p:cNvPr id="2" name="Picture 2" descr="C:\Users\user\Desktop\книга весенних загадок\432290.jpg"/>
          <p:cNvPicPr>
            <a:picLocks noChangeAspect="1" noChangeArrowheads="1"/>
          </p:cNvPicPr>
          <p:nvPr/>
        </p:nvPicPr>
        <p:blipFill>
          <a:blip r:embed="rId2" cstate="email">
            <a:lum contrast="9000"/>
          </a:blip>
          <a:srcRect/>
          <a:stretch>
            <a:fillRect/>
          </a:stretch>
        </p:blipFill>
        <p:spPr bwMode="auto">
          <a:xfrm>
            <a:off x="611560" y="2564905"/>
            <a:ext cx="3034369" cy="2808312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1471</TotalTime>
  <Words>514</Words>
  <Application>Microsoft Office PowerPoint</Application>
  <PresentationFormat>Экран (4:3)</PresentationFormat>
  <Paragraphs>72</Paragraphs>
  <Slides>19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Arbat</vt:lpstr>
      <vt:lpstr>Arial</vt:lpstr>
      <vt:lpstr>Calibri</vt:lpstr>
      <vt:lpstr>Тема Office</vt:lpstr>
      <vt:lpstr>Загадки  о  раннецветущих растениях</vt:lpstr>
      <vt:lpstr>Трава</vt:lpstr>
      <vt:lpstr>Подснежник, галантус</vt:lpstr>
      <vt:lpstr>Мать-и-мачеха</vt:lpstr>
      <vt:lpstr>Ветреница</vt:lpstr>
      <vt:lpstr>Подснежник, Галантус</vt:lpstr>
      <vt:lpstr>Мать-и-мачеха</vt:lpstr>
      <vt:lpstr>Верба</vt:lpstr>
      <vt:lpstr>Пролеска, сцилла</vt:lpstr>
      <vt:lpstr>Верба</vt:lpstr>
      <vt:lpstr>Мать-и-мачеха</vt:lpstr>
      <vt:lpstr>Гусиный лук</vt:lpstr>
      <vt:lpstr>Сон-трава, прострел  </vt:lpstr>
      <vt:lpstr>Чистяк</vt:lpstr>
      <vt:lpstr>Печеночница</vt:lpstr>
      <vt:lpstr>Адонис</vt:lpstr>
      <vt:lpstr>Хохлатка</vt:lpstr>
      <vt:lpstr>Медуница</vt:lpstr>
      <vt:lpstr>Ландыш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Загадки о раннецветущих растениях</dc:title>
  <dc:subject>презентация</dc:subject>
  <dc:creator>ТРефилова Р.П. учитель биологии</dc:creator>
  <cp:lastModifiedBy>Фатима</cp:lastModifiedBy>
  <cp:revision>145</cp:revision>
  <dcterms:created xsi:type="dcterms:W3CDTF">2018-03-06T18:52:15Z</dcterms:created>
  <dcterms:modified xsi:type="dcterms:W3CDTF">2022-02-21T09:49:31Z</dcterms:modified>
</cp:coreProperties>
</file>