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1"/>
  </p:notesMasterIdLst>
  <p:sldIdLst>
    <p:sldId id="256" r:id="rId2"/>
    <p:sldId id="260" r:id="rId3"/>
    <p:sldId id="261" r:id="rId4"/>
    <p:sldId id="257" r:id="rId5"/>
    <p:sldId id="286" r:id="rId6"/>
    <p:sldId id="262" r:id="rId7"/>
    <p:sldId id="265" r:id="rId8"/>
    <p:sldId id="266" r:id="rId9"/>
    <p:sldId id="258" r:id="rId10"/>
    <p:sldId id="269" r:id="rId11"/>
    <p:sldId id="283" r:id="rId12"/>
    <p:sldId id="271" r:id="rId13"/>
    <p:sldId id="268" r:id="rId14"/>
    <p:sldId id="284" r:id="rId15"/>
    <p:sldId id="272" r:id="rId16"/>
    <p:sldId id="270" r:id="rId17"/>
    <p:sldId id="264" r:id="rId18"/>
    <p:sldId id="274" r:id="rId19"/>
    <p:sldId id="273" r:id="rId20"/>
    <p:sldId id="275" r:id="rId21"/>
    <p:sldId id="285" r:id="rId22"/>
    <p:sldId id="267" r:id="rId23"/>
    <p:sldId id="276" r:id="rId24"/>
    <p:sldId id="279" r:id="rId25"/>
    <p:sldId id="277" r:id="rId26"/>
    <p:sldId id="278" r:id="rId27"/>
    <p:sldId id="280" r:id="rId28"/>
    <p:sldId id="281" r:id="rId29"/>
    <p:sldId id="288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99CC00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129AB-7D0D-4AC8-86A6-04D0EA2256B3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785C7-A6D1-4CFF-9B2D-8D597D4A9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785C7-A6D1-4CFF-9B2D-8D597D4A9944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785C7-A6D1-4CFF-9B2D-8D597D4A9944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gif"/><Relationship Id="rId4" Type="http://schemas.openxmlformats.org/officeDocument/2006/relationships/image" Target="../media/image4.jpeg"/><Relationship Id="rId9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4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www.biodat.ru/db/rbp/pic/446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gif"/><Relationship Id="rId4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meder.ucoz.org/_si/0/70482.gif" TargetMode="External"/><Relationship Id="rId3" Type="http://schemas.openxmlformats.org/officeDocument/2006/relationships/hyperlink" Target="http://www.agropark.ru/krup-ris/ek2.jpg" TargetMode="External"/><Relationship Id="rId7" Type="http://schemas.openxmlformats.org/officeDocument/2006/relationships/hyperlink" Target="http://img-2008-06.photosight.ru/01/2699795.jpg" TargetMode="External"/><Relationship Id="rId2" Type="http://schemas.openxmlformats.org/officeDocument/2006/relationships/hyperlink" Target="http://www.lono.ru/images/elka_for_news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iodat.ru/db/rbp/pic/446.jpg" TargetMode="External"/><Relationship Id="rId5" Type="http://schemas.openxmlformats.org/officeDocument/2006/relationships/hyperlink" Target="http://www.mount.ru/Foto/GornLiji_04/big/Igolki_elki_big.jpg" TargetMode="External"/><Relationship Id="rId4" Type="http://schemas.openxmlformats.org/officeDocument/2006/relationships/hyperlink" Target="http://dic.academic.ru/pictures/wiki/files/80/Pinus_sylvestris_branch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5214942" cy="1828800"/>
          </a:xfrm>
          <a:noFill/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068960"/>
            <a:ext cx="9144000" cy="2560768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8800" b="1" spc="600" dirty="0" smtClean="0">
                <a:ln w="38100"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Что такое     хвоинки</a:t>
            </a:r>
            <a:endParaRPr lang="ru-RU" sz="8800" b="1" spc="600" dirty="0">
              <a:ln w="38100"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1026" name="Picture 2" descr="C:\Users\1\Pictures\КАРТИНКИ\АНИМИРОВАННЫЕ КАРТИНКИ\1 (318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04664"/>
            <a:ext cx="2319342" cy="263561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Картинка 44 из 2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176 из 6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а 38 из 525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857232"/>
            <a:ext cx="4572000" cy="6000768"/>
          </a:xfrm>
          <a:prstGeom prst="rect">
            <a:avLst/>
          </a:prstGeom>
          <a:noFill/>
        </p:spPr>
      </p:pic>
      <p:pic>
        <p:nvPicPr>
          <p:cNvPr id="3089" name="Picture 17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714884"/>
            <a:ext cx="2286000" cy="2047875"/>
          </a:xfrm>
          <a:prstGeom prst="rect">
            <a:avLst/>
          </a:prstGeom>
          <a:noFill/>
        </p:spPr>
      </p:pic>
      <p:sp>
        <p:nvSpPr>
          <p:cNvPr id="12" name="Выноска-облако 11"/>
          <p:cNvSpPr/>
          <p:nvPr/>
        </p:nvSpPr>
        <p:spPr>
          <a:xfrm>
            <a:off x="142844" y="1000108"/>
            <a:ext cx="4572032" cy="3214710"/>
          </a:xfrm>
          <a:prstGeom prst="cloudCallout">
            <a:avLst>
              <a:gd name="adj1" fmla="val 3872"/>
              <a:gd name="adj2" fmla="val 7755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сосны хвоинки длинные и прикрепляются                                   к веточке по две, шишки округлой формы.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000768"/>
            <a:ext cx="214314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429652" y="6286520"/>
            <a:ext cx="357190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715404" y="4714884"/>
            <a:ext cx="28575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715404" y="2285992"/>
            <a:ext cx="28575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715404" y="2928934"/>
            <a:ext cx="28575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1 из 4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Картинка 1 из 9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332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Картинка 1780 из 524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326646"/>
            <a:ext cx="2214578" cy="2691746"/>
          </a:xfrm>
          <a:prstGeom prst="rect">
            <a:avLst/>
          </a:prstGeom>
          <a:noFill/>
        </p:spPr>
      </p:pic>
      <p:pic>
        <p:nvPicPr>
          <p:cNvPr id="4" name="Picture 8" descr="Картинка 61 из 379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5611" y="785794"/>
            <a:ext cx="1553777" cy="2143140"/>
          </a:xfrm>
          <a:prstGeom prst="rect">
            <a:avLst/>
          </a:prstGeom>
          <a:noFill/>
        </p:spPr>
      </p:pic>
      <p:pic>
        <p:nvPicPr>
          <p:cNvPr id="2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4572000" y="2571744"/>
            <a:ext cx="4429156" cy="2071702"/>
          </a:xfrm>
          <a:prstGeom prst="cloudCallout">
            <a:avLst>
              <a:gd name="adj1" fmla="val 15136"/>
              <a:gd name="adj2" fmla="val 6740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Определите, какие веточки еловые,                           а какие – сосновые. 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Picture 14" descr="Картинка 168 из 106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1000108"/>
            <a:ext cx="2071702" cy="1083659"/>
          </a:xfrm>
          <a:prstGeom prst="rect">
            <a:avLst/>
          </a:prstGeom>
          <a:noFill/>
        </p:spPr>
      </p:pic>
      <p:pic>
        <p:nvPicPr>
          <p:cNvPr id="6" name="Picture 4" descr="Картинка 216 из 3787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12" y="4857760"/>
            <a:ext cx="2021113" cy="1883678"/>
          </a:xfrm>
          <a:prstGeom prst="rect">
            <a:avLst/>
          </a:prstGeom>
          <a:noFill/>
        </p:spPr>
      </p:pic>
      <p:pic>
        <p:nvPicPr>
          <p:cNvPr id="7" name="Picture 2" descr="Картинка 216 из 3787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1071546"/>
            <a:ext cx="1928826" cy="1982834"/>
          </a:xfrm>
          <a:prstGeom prst="rect">
            <a:avLst/>
          </a:prstGeom>
          <a:noFill/>
        </p:spPr>
      </p:pic>
      <p:pic>
        <p:nvPicPr>
          <p:cNvPr id="8" name="Picture 6" descr="Картинка 68 из 5246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2844" y="4625575"/>
            <a:ext cx="1785950" cy="2232425"/>
          </a:xfrm>
          <a:prstGeom prst="rect">
            <a:avLst/>
          </a:prstGeom>
          <a:noFill/>
        </p:spPr>
      </p:pic>
      <p:pic>
        <p:nvPicPr>
          <p:cNvPr id="9" name="Picture 16" descr="Картинка 18 из 108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86380" y="4714884"/>
            <a:ext cx="1571636" cy="1978678"/>
          </a:xfrm>
          <a:prstGeom prst="rect">
            <a:avLst/>
          </a:prstGeom>
          <a:noFill/>
        </p:spPr>
      </p:pic>
      <p:pic>
        <p:nvPicPr>
          <p:cNvPr id="10" name="Picture 4" descr="Картинка 384 из 103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57422" y="928670"/>
            <a:ext cx="2135923" cy="1510403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216 из 378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4071942"/>
            <a:ext cx="2381250" cy="2447926"/>
          </a:xfrm>
          <a:prstGeom prst="rect">
            <a:avLst/>
          </a:prstGeom>
          <a:noFill/>
        </p:spPr>
      </p:pic>
      <p:pic>
        <p:nvPicPr>
          <p:cNvPr id="3076" name="Picture 4" descr="Картинка 216 из 378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857232"/>
            <a:ext cx="3214678" cy="2996081"/>
          </a:xfrm>
          <a:prstGeom prst="rect">
            <a:avLst/>
          </a:prstGeom>
          <a:noFill/>
        </p:spPr>
      </p:pic>
      <p:pic>
        <p:nvPicPr>
          <p:cNvPr id="3080" name="Picture 8" descr="Картинка 61 из 379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029777"/>
            <a:ext cx="3500462" cy="4828223"/>
          </a:xfrm>
          <a:prstGeom prst="rect">
            <a:avLst/>
          </a:prstGeom>
          <a:noFill/>
        </p:spPr>
      </p:pic>
      <p:pic>
        <p:nvPicPr>
          <p:cNvPr id="3086" name="Picture 14" descr="Картинка 168 из 106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5000636"/>
            <a:ext cx="3071834" cy="1606805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28662" y="704088"/>
            <a:ext cx="3500462" cy="86752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ЕЛЬ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1780 из 524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834871"/>
            <a:ext cx="3309946" cy="4023129"/>
          </a:xfrm>
          <a:prstGeom prst="rect">
            <a:avLst/>
          </a:prstGeom>
          <a:noFill/>
        </p:spPr>
      </p:pic>
      <p:pic>
        <p:nvPicPr>
          <p:cNvPr id="3078" name="Picture 6" descr="Картинка 68 из 524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357430"/>
            <a:ext cx="3429024" cy="4286256"/>
          </a:xfrm>
          <a:prstGeom prst="rect">
            <a:avLst/>
          </a:prstGeom>
          <a:noFill/>
        </p:spPr>
      </p:pic>
      <p:pic>
        <p:nvPicPr>
          <p:cNvPr id="21508" name="Picture 4" descr="Картинка 384 из 10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785794"/>
            <a:ext cx="2929678" cy="2071702"/>
          </a:xfrm>
          <a:prstGeom prst="rect">
            <a:avLst/>
          </a:prstGeom>
          <a:noFill/>
        </p:spPr>
      </p:pic>
      <p:pic>
        <p:nvPicPr>
          <p:cNvPr id="8" name="Picture 16" descr="Картинка 18 из 108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1357298"/>
            <a:ext cx="2214578" cy="2788137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142976" y="714356"/>
            <a:ext cx="2543164" cy="93896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СОСНА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Картинка 1780 из 524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3143248"/>
            <a:ext cx="3309946" cy="3714752"/>
          </a:xfrm>
          <a:prstGeom prst="rect">
            <a:avLst/>
          </a:prstGeom>
          <a:noFill/>
        </p:spPr>
      </p:pic>
      <p:pic>
        <p:nvPicPr>
          <p:cNvPr id="3089" name="Picture 17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714884"/>
            <a:ext cx="2286000" cy="2047875"/>
          </a:xfrm>
          <a:prstGeom prst="rect">
            <a:avLst/>
          </a:prstGeom>
          <a:noFill/>
        </p:spPr>
      </p:pic>
      <p:sp>
        <p:nvSpPr>
          <p:cNvPr id="12" name="Выноска-облако 11"/>
          <p:cNvSpPr/>
          <p:nvPr/>
        </p:nvSpPr>
        <p:spPr>
          <a:xfrm>
            <a:off x="142844" y="1000108"/>
            <a:ext cx="5143536" cy="3214710"/>
          </a:xfrm>
          <a:prstGeom prst="cloudCallout">
            <a:avLst>
              <a:gd name="adj1" fmla="val -3311"/>
              <a:gd name="adj2" fmla="val 7812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Мы изучили два дерева — сосну и ель. Что же у них общего?  Благодаря хвоинкам эти деревья назвали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хвойными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1" name="Picture 2" descr="Картинка 216 из 3787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928670"/>
            <a:ext cx="2381250" cy="244792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Картинка 236 из 2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999264"/>
            <a:ext cx="3286148" cy="3858736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6000760" y="2285992"/>
            <a:ext cx="2857520" cy="2071702"/>
          </a:xfrm>
          <a:prstGeom prst="cloudCallout">
            <a:avLst>
              <a:gd name="adj1" fmla="val 3409"/>
              <a:gd name="adj2" fmla="val 767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что такое хвоинки?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9698" name="Picture 2" descr="Картинка 47 из 26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714356"/>
            <a:ext cx="3857652" cy="365654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Картинка 577 из 3787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571480"/>
            <a:ext cx="4643470" cy="6286520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643306" y="1000108"/>
            <a:ext cx="5357850" cy="2428892"/>
          </a:xfrm>
          <a:prstGeom prst="cloudCallout">
            <a:avLst>
              <a:gd name="adj1" fmla="val 26185"/>
              <a:gd name="adj2" fmla="val 10727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Ее всегда в лесу найдешь.</a:t>
            </a:r>
            <a:b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Пойдем гулять и встретим:</a:t>
            </a:r>
            <a:b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Стоит колючая, как еж,</a:t>
            </a:r>
            <a:b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Зимою в платье летнем.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Картинка 255 из 140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65156" flipV="1">
            <a:off x="7143768" y="2214554"/>
            <a:ext cx="2000232" cy="714372"/>
          </a:xfrm>
          <a:prstGeom prst="rect">
            <a:avLst/>
          </a:prstGeom>
          <a:noFill/>
        </p:spPr>
      </p:pic>
      <p:pic>
        <p:nvPicPr>
          <p:cNvPr id="27658" name="Picture 10" descr="Картинка 112 из 2166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AFB"/>
              </a:clrFrom>
              <a:clrTo>
                <a:srgbClr val="F6FA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3286124"/>
            <a:ext cx="4071966" cy="4082172"/>
          </a:xfrm>
          <a:prstGeom prst="rect">
            <a:avLst/>
          </a:prstGeom>
          <a:noFill/>
        </p:spPr>
      </p:pic>
      <p:pic>
        <p:nvPicPr>
          <p:cNvPr id="3" name="Picture 17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4714884"/>
            <a:ext cx="2286000" cy="204787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142844" y="714356"/>
            <a:ext cx="6786610" cy="3429024"/>
          </a:xfrm>
          <a:prstGeom prst="cloudCallout">
            <a:avLst>
              <a:gd name="adj1" fmla="val -12824"/>
              <a:gd name="adj2" fmla="val 8172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Хвоинки - это тоже листья, только особой формы – длинные и узкие. Они способны пережить зиму, потому что достаточно прочны. Восковая кожица не даёт хвоинкам пересохнуть. Хвоинки и зимой обеспечивают дерево небольшим количеством пищи. 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7650" name="Picture 2" descr="Картинка 255 из 1408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6786577" y="1714488"/>
            <a:ext cx="2357423" cy="642942"/>
          </a:xfrm>
          <a:prstGeom prst="rect">
            <a:avLst/>
          </a:prstGeom>
          <a:noFill/>
        </p:spPr>
      </p:pic>
      <p:pic>
        <p:nvPicPr>
          <p:cNvPr id="8" name="Picture 2" descr="Картинка 255 из 1408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742370" flipV="1">
            <a:off x="6419508" y="1619570"/>
            <a:ext cx="2571907" cy="642942"/>
          </a:xfrm>
          <a:prstGeom prst="rect">
            <a:avLst/>
          </a:prstGeom>
          <a:noFill/>
        </p:spPr>
      </p:pic>
      <p:pic>
        <p:nvPicPr>
          <p:cNvPr id="9" name="Picture 2" descr="Картинка 255 из 1408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479130" flipV="1">
            <a:off x="7164536" y="2083824"/>
            <a:ext cx="1975574" cy="64294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715140" y="4572008"/>
            <a:ext cx="2286000" cy="204787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3071802" y="785794"/>
            <a:ext cx="5857916" cy="3214710"/>
          </a:xfrm>
          <a:prstGeom prst="cloudCallout">
            <a:avLst>
              <a:gd name="adj1" fmla="val 10055"/>
              <a:gd name="adj2" fmla="val 7841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Эти листья живут несколько лет. Затем они буреют и опадают. Но не все сразу, так что на дереве всегда сохраняется листва. Вот отсюда и название «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вечнозелёные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».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7660" name="Picture 12" descr="Картинка 52 из 200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14356"/>
            <a:ext cx="5000628" cy="614364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инка 725 из 10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785794"/>
            <a:ext cx="5033975" cy="607220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flipH="1">
            <a:off x="6572264" y="1643050"/>
            <a:ext cx="276228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8572528" y="1643050"/>
            <a:ext cx="357190" cy="4381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17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714884"/>
            <a:ext cx="2286000" cy="2047875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500034" y="1785926"/>
            <a:ext cx="3429024" cy="2000264"/>
          </a:xfrm>
          <a:prstGeom prst="cloudCallout">
            <a:avLst>
              <a:gd name="adj1" fmla="val 10412"/>
              <a:gd name="adj2" fmla="val 11144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Можно ли это дерево отнести к хвойным?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Картинка 137 из 779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2" y="857232"/>
            <a:ext cx="5572138" cy="6000768"/>
          </a:xfrm>
          <a:prstGeom prst="rect">
            <a:avLst/>
          </a:prstGeom>
          <a:noFill/>
        </p:spPr>
      </p:pic>
      <p:pic>
        <p:nvPicPr>
          <p:cNvPr id="6" name="Picture 17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4714884"/>
            <a:ext cx="2286000" cy="2047875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214282" y="1785926"/>
            <a:ext cx="3429024" cy="2000264"/>
          </a:xfrm>
          <a:prstGeom prst="cloudCallout">
            <a:avLst>
              <a:gd name="adj1" fmla="val 15260"/>
              <a:gd name="adj2" fmla="val 10313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 расположены хвоинки?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Картинка 2 из 77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Картинка 86 из 78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93566"/>
            <a:ext cx="5072066" cy="5764434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4714876" y="1785926"/>
            <a:ext cx="4286280" cy="2571768"/>
          </a:xfrm>
          <a:prstGeom prst="cloudCallout">
            <a:avLst>
              <a:gd name="adj1" fmla="val 9443"/>
              <a:gd name="adj2" fmla="val 7533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чем же это дерево отличается от других хвойных деревьев?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7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714884"/>
            <a:ext cx="2286000" cy="2047875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3357522" y="1000108"/>
            <a:ext cx="5643634" cy="2571768"/>
          </a:xfrm>
          <a:prstGeom prst="cloudCallout">
            <a:avLst>
              <a:gd name="adj1" fmla="val 23356"/>
              <a:gd name="adj2" fmla="val 6248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sz="24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itchFamily="18" charset="0"/>
            </a:endParaRPr>
          </a:p>
          <a:p>
            <a:pPr lvl="0" algn="ctr"/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  <a:t>Есть у родственницы елки</a:t>
            </a:r>
            <a:b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  <a:t>Неколючие иголки.</a:t>
            </a:r>
            <a:b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  <a:t>Но, в отличие от елки,</a:t>
            </a:r>
            <a:b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  <a:t>Опадают те иголки.</a:t>
            </a:r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8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3429000"/>
            <a:ext cx="1408113" cy="2139950"/>
          </a:xfrm>
          <a:prstGeom prst="rect">
            <a:avLst/>
          </a:prstGeom>
          <a:noFill/>
        </p:spPr>
      </p:pic>
      <p:sp>
        <p:nvSpPr>
          <p:cNvPr id="9" name="Выноска-облако 8"/>
          <p:cNvSpPr/>
          <p:nvPr/>
        </p:nvSpPr>
        <p:spPr>
          <a:xfrm>
            <a:off x="2571736" y="4857760"/>
            <a:ext cx="4857784" cy="1785950"/>
          </a:xfrm>
          <a:prstGeom prst="cloudCallout">
            <a:avLst>
              <a:gd name="adj1" fmla="val -52113"/>
              <a:gd name="adj2" fmla="val -2903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Это –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лиственница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Осенью она желтеет и сбрасывает хвою.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5843" name="Picture 3" descr="Картинка 210 из 34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857232"/>
            <a:ext cx="2714644" cy="335758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2" name="Picture 6" descr="Картинка 198 из 77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0"/>
            <a:ext cx="4714877" cy="6858000"/>
          </a:xfrm>
          <a:prstGeom prst="rect">
            <a:avLst/>
          </a:prstGeom>
          <a:noFill/>
        </p:spPr>
      </p:pic>
      <p:pic>
        <p:nvPicPr>
          <p:cNvPr id="39944" name="Picture 8" descr="Картинка 46 из 77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29124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Картинка 109 из 194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845711" y="4155289"/>
            <a:ext cx="1905000" cy="3167067"/>
          </a:xfrm>
          <a:prstGeom prst="rect">
            <a:avLst/>
          </a:prstGeom>
          <a:noFill/>
        </p:spPr>
      </p:pic>
      <p:pic>
        <p:nvPicPr>
          <p:cNvPr id="8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4718050"/>
            <a:ext cx="1408113" cy="2139950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3286116" y="857232"/>
            <a:ext cx="5715008" cy="4000528"/>
          </a:xfrm>
          <a:prstGeom prst="cloudCallout">
            <a:avLst>
              <a:gd name="adj1" fmla="val 24262"/>
              <a:gd name="adj2" fmla="val 5506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lvl="0"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Даже елки мы вначале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От сосны не отличали: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 торчат иголочки —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Значит, это елочки.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 когда на ветку ели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Мы получше посмотрели,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Оказалось, что она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 такая, как сосна.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1990" name="Picture 6" descr="Картинка 128 из 1943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1062138"/>
            <a:ext cx="3143272" cy="565301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1357298"/>
            <a:ext cx="835824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  <a:hlinkClick r:id="rId2"/>
              </a:rPr>
              <a:t>http://www.lono.ru/images/elka_for_news.jpg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3"/>
              </a:rPr>
              <a:t>http://www.agropark.ru/krup-ris/ek2.jpg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4"/>
              </a:rPr>
              <a:t>http://dic.academic.ru/pictures/wiki/files/80/Pinus_sylvestris_branch.jpg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5"/>
              </a:rPr>
              <a:t>http://www.mount.ru/Foto/GornLiji_04/big/Igolki_elki_big.jpg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6"/>
              </a:rPr>
              <a:t>http://www.biodat.ru/db/rbp/pic/446.jpg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7"/>
              </a:rPr>
              <a:t>http://img-2008-06.photosight.ru/01/2699795.jpg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8"/>
              </a:rPr>
              <a:t>http://meder.ucoz.org/_si/0/70482.gif</a:t>
            </a:r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r>
              <a:rPr lang="ru-RU" sz="2400" b="1" i="1" dirty="0" smtClean="0">
                <a:latin typeface="+mj-lt"/>
              </a:rPr>
              <a:t>Автор презентации – Большакова Анастасия</a:t>
            </a:r>
          </a:p>
          <a:p>
            <a:endParaRPr lang="ru-RU" sz="2400" dirty="0" smtClean="0">
              <a:latin typeface="+mj-lt"/>
            </a:endParaRPr>
          </a:p>
          <a:p>
            <a:r>
              <a:rPr lang="ru-RU" sz="2400" dirty="0" smtClean="0">
                <a:latin typeface="+mj-lt"/>
              </a:rPr>
              <a:t/>
            </a:r>
            <a:br>
              <a:rPr lang="ru-RU" sz="2400" dirty="0" smtClean="0">
                <a:latin typeface="+mj-lt"/>
              </a:rPr>
            </a:br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Картинка 1946 из 5246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0" y="714356"/>
            <a:ext cx="4143404" cy="5920338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428992" y="928670"/>
            <a:ext cx="5572164" cy="3071834"/>
          </a:xfrm>
          <a:prstGeom prst="cloudCallout">
            <a:avLst>
              <a:gd name="adj1" fmla="val 25596"/>
              <a:gd name="adj2" fmla="val 7774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 меня длинней иголки,</a:t>
            </a:r>
            <a:b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Чем у елки.</a:t>
            </a:r>
            <a:b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Очень прямо я расту</a:t>
            </a:r>
            <a:b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 высоту.</a:t>
            </a:r>
            <a:b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Если я не на опушке,</a:t>
            </a:r>
            <a:b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Ветви — только на макушке.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Картинка 1946 из 524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876864"/>
            <a:ext cx="3643330" cy="5981136"/>
          </a:xfrm>
          <a:prstGeom prst="rect">
            <a:avLst/>
          </a:prstGeom>
          <a:noFill/>
        </p:spPr>
      </p:pic>
      <p:pic>
        <p:nvPicPr>
          <p:cNvPr id="6" name="Picture 8" descr="Картинка 577 из 3787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714356"/>
            <a:ext cx="4643470" cy="6143644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5072074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ель                 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сосна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Картинка 1946 из 5246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714356"/>
            <a:ext cx="3643330" cy="5981136"/>
          </a:xfrm>
          <a:prstGeom prst="rect">
            <a:avLst/>
          </a:prstGeom>
          <a:noFill/>
        </p:spPr>
      </p:pic>
      <p:pic>
        <p:nvPicPr>
          <p:cNvPr id="6" name="Picture 8" descr="Картинка 577 из 3787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714356"/>
            <a:ext cx="4643470" cy="6143644"/>
          </a:xfrm>
          <a:prstGeom prst="rect">
            <a:avLst/>
          </a:prstGeom>
          <a:noFill/>
        </p:spPr>
      </p:pic>
      <p:sp>
        <p:nvSpPr>
          <p:cNvPr id="9" name="Выноска-облако 8"/>
          <p:cNvSpPr/>
          <p:nvPr/>
        </p:nvSpPr>
        <p:spPr>
          <a:xfrm>
            <a:off x="357158" y="4500570"/>
            <a:ext cx="8501122" cy="2071702"/>
          </a:xfrm>
          <a:prstGeom prst="cloudCallout">
            <a:avLst>
              <a:gd name="adj1" fmla="val 42896"/>
              <a:gd name="adj2" fmla="val -47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Сосны больше других деревьев любят свет, поэтому их ветви подняты высоко от земли, они  тянутся к свету. Ели стоят, опустив колючие ветви почти до земли.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а 239 из 378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4714877" cy="6858006"/>
          </a:xfrm>
          <a:prstGeom prst="rect">
            <a:avLst/>
          </a:prstGeom>
          <a:noFill/>
        </p:spPr>
      </p:pic>
      <p:pic>
        <p:nvPicPr>
          <p:cNvPr id="19464" name="Picture 8" descr="Картинка 309 из 524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а 250 из 378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8" name="Picture 6" descr="Картинка 20 из 1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1771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Картинка 108 из 365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769856"/>
            <a:ext cx="4429124" cy="6088144"/>
          </a:xfrm>
          <a:prstGeom prst="rect">
            <a:avLst/>
          </a:prstGeom>
          <a:noFill/>
        </p:spPr>
      </p:pic>
      <p:pic>
        <p:nvPicPr>
          <p:cNvPr id="3089" name="Picture 17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714884"/>
            <a:ext cx="2286000" cy="2047875"/>
          </a:xfrm>
          <a:prstGeom prst="rect">
            <a:avLst/>
          </a:prstGeom>
          <a:noFill/>
        </p:spPr>
      </p:pic>
      <p:sp>
        <p:nvSpPr>
          <p:cNvPr id="12" name="Выноска-облако 11"/>
          <p:cNvSpPr/>
          <p:nvPr/>
        </p:nvSpPr>
        <p:spPr>
          <a:xfrm>
            <a:off x="285720" y="928670"/>
            <a:ext cx="5072098" cy="3143272"/>
          </a:xfrm>
          <a:prstGeom prst="cloudCallout">
            <a:avLst>
              <a:gd name="adj1" fmla="val -6713"/>
              <a:gd name="adj2" fmla="val 8220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ели хвоинки короткие и прикрепляются                                   к веточке по одной, шишки продолговатой формы.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250</TotalTime>
  <Words>217</Words>
  <Application>Microsoft Office PowerPoint</Application>
  <PresentationFormat>Экран (4:3)</PresentationFormat>
  <Paragraphs>44</Paragraphs>
  <Slides>29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Эркер</vt:lpstr>
      <vt:lpstr>Слайд 1</vt:lpstr>
      <vt:lpstr>Слайд 2</vt:lpstr>
      <vt:lpstr>Слайд 3</vt:lpstr>
      <vt:lpstr>         ель                                                                                                                                                                                           сосна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ЕЛЬ</vt:lpstr>
      <vt:lpstr>СОСНА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Анастасия</dc:creator>
  <cp:lastModifiedBy>Учитель</cp:lastModifiedBy>
  <cp:revision>36</cp:revision>
  <dcterms:created xsi:type="dcterms:W3CDTF">2009-07-24T21:26:18Z</dcterms:created>
  <dcterms:modified xsi:type="dcterms:W3CDTF">2022-02-22T07:01:28Z</dcterms:modified>
</cp:coreProperties>
</file>