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5" r:id="rId11"/>
    <p:sldId id="276" r:id="rId12"/>
    <p:sldId id="277" r:id="rId13"/>
    <p:sldId id="278" r:id="rId14"/>
    <p:sldId id="279" r:id="rId15"/>
    <p:sldId id="266" r:id="rId16"/>
    <p:sldId id="268" r:id="rId17"/>
    <p:sldId id="280" r:id="rId18"/>
    <p:sldId id="281" r:id="rId19"/>
    <p:sldId id="282" r:id="rId20"/>
    <p:sldId id="283" r:id="rId21"/>
    <p:sldId id="269" r:id="rId22"/>
    <p:sldId id="270" r:id="rId23"/>
    <p:sldId id="272" r:id="rId24"/>
    <p:sldId id="271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99" autoAdjust="0"/>
  </p:normalViewPr>
  <p:slideViewPr>
    <p:cSldViewPr>
      <p:cViewPr varScale="1">
        <p:scale>
          <a:sx n="64" d="100"/>
          <a:sy n="64" d="100"/>
        </p:scale>
        <p:origin x="13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7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68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59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41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39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2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44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70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0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3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42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03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7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27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87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946F7-B865-4D3F-A0C3-5F64512BDA7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76BC87-5B37-4AF3-9BD1-CA3C7CD90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7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3"/>
          <p:cNvSpPr txBox="1">
            <a:spLocks/>
          </p:cNvSpPr>
          <p:nvPr/>
        </p:nvSpPr>
        <p:spPr>
          <a:xfrm>
            <a:off x="1000100" y="5943600"/>
            <a:ext cx="7772400" cy="557234"/>
          </a:xfrm>
          <a:prstGeom prst="rect">
            <a:avLst/>
          </a:prstGeom>
        </p:spPr>
        <p:txBody>
          <a:bodyPr vert="horz" lIns="182880" tIns="0">
            <a:normAutofit/>
          </a:bodyPr>
          <a:lstStyle/>
          <a:p>
            <a:pPr marL="36576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764704"/>
            <a:ext cx="1407065" cy="127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32419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Современные подходы к организации нравственно-патриотического воспитания дошкольника.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«Березка» с. Кунашак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5576065" y="5158770"/>
            <a:ext cx="3167394" cy="82022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Старший воспитатель:</a:t>
            </a:r>
          </a:p>
          <a:p>
            <a:pPr algn="r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4">
                    <a:lumMod val="50000"/>
                  </a:schemeClr>
                </a:solidFill>
              </a:rPr>
              <a:t>Ханнанова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</a:rPr>
              <a:t> И.Б.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1700808"/>
            <a:ext cx="8183880" cy="30243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-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Усвоение 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норм и ценностей, принятых в обществе, включая моральные и нравственные ценности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;</a:t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-Р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азвитие 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общения и взаимодействия ребенка со взрослыми и 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сверстниками и </a:t>
            </a:r>
            <a:r>
              <a:rPr lang="ru-RU" sz="3200" dirty="0" err="1" smtClean="0">
                <a:solidFill>
                  <a:schemeClr val="accent4">
                    <a:lumMod val="75000"/>
                  </a:schemeClr>
                </a:solidFill>
                <a:effectLst/>
              </a:rPr>
              <a:t>тд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.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1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Социально- коммуникативное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409980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268760"/>
            <a:ext cx="8101528" cy="424847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-Развитие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интересов детей, любознательности и познавательной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мотивации,</a:t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-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формирование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познавательных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действий</a:t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-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становление сознания; развитие воображения и творческой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активности</a:t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формирование первичных представлений о себе, других людях, объектах окружающего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мира</a:t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о малой родине и Отечестве, представлений о социокультурных ценностях нашего народа, об отечественных традициях</a:t>
            </a:r>
            <a:b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и праздниках, о планете Земля как общем доме людей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 и </a:t>
            </a:r>
            <a:r>
              <a:rPr lang="ru-RU" sz="3100" dirty="0" err="1" smtClean="0">
                <a:solidFill>
                  <a:schemeClr val="accent4">
                    <a:lumMod val="50000"/>
                  </a:schemeClr>
                </a:solidFill>
                <a:effectLst/>
              </a:rPr>
              <a:t>т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effectLst/>
              </a:rPr>
              <a:t>д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882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Познавательное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658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84784"/>
            <a:ext cx="8183880" cy="396044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-Владение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речью как средством общения и культуры;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-Обогащение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активного словаря; развитие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связной речи;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-Грамматически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правильной диалогической и монологической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речи;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-Развитие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речевого</a:t>
            </a:r>
            <a:b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творчества;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-Знакомство </a:t>
            </a:r>
            <a:r>
              <a:rPr lang="ru-RU" sz="3100" dirty="0">
                <a:solidFill>
                  <a:schemeClr val="accent4">
                    <a:lumMod val="50000"/>
                  </a:schemeClr>
                </a:solidFill>
                <a:effectLst/>
              </a:rPr>
              <a:t>с книжной 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культуро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й;</a:t>
            </a:r>
            <a:endParaRPr lang="ru-RU" sz="27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1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5">
                    <a:lumMod val="75000"/>
                  </a:schemeClr>
                </a:solidFill>
              </a:rPr>
              <a:t>Речевое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134474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356" y="1556792"/>
            <a:ext cx="8183880" cy="4824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Развитие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предпосылок ценностно-смыслового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восприятия 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понимания произведений искусства (словесного, музыкального, изобразительного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)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 -мира природы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-становление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эстетического отношения к окружающему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миру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-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формирование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элементарных представлений о видах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искусства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-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восприятие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музыки, художественной литературы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фольклора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-стимулирование ,сопереживания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/>
              </a:rPr>
              <a:t>персонажам художественных произведений.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26440"/>
          </a:xfrm>
        </p:spPr>
        <p:txBody>
          <a:bodyPr>
            <a:noAutofit/>
          </a:bodyPr>
          <a:lstStyle/>
          <a:p>
            <a:pPr marL="603504" lvl="2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Художественно- эстетическое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352068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00808"/>
            <a:ext cx="8183880" cy="3816424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-Становление </a:t>
            </a:r>
            <a:r>
              <a:rPr lang="ru-RU" sz="2700" dirty="0">
                <a:solidFill>
                  <a:schemeClr val="accent4">
                    <a:lumMod val="50000"/>
                  </a:schemeClr>
                </a:solidFill>
                <a:effectLst/>
              </a:rPr>
              <a:t>целенаправленности и </a:t>
            </a:r>
            <a:r>
              <a:rPr lang="ru-RU" sz="2700" dirty="0" err="1" smtClean="0">
                <a:solidFill>
                  <a:schemeClr val="accent4">
                    <a:lumMod val="50000"/>
                  </a:schemeClr>
                </a:solidFill>
                <a:effectLst/>
              </a:rPr>
              <a:t>саморегуляции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 </a:t>
            </a:r>
            <a:r>
              <a:rPr lang="ru-RU" sz="2700" dirty="0">
                <a:solidFill>
                  <a:schemeClr val="accent4">
                    <a:lumMod val="50000"/>
                  </a:schemeClr>
                </a:solidFill>
                <a:effectLst/>
              </a:rPr>
              <a:t>в двигательной 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сфере</a:t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 -становление </a:t>
            </a:r>
            <a:r>
              <a:rPr lang="ru-RU" sz="2700" dirty="0">
                <a:solidFill>
                  <a:schemeClr val="accent4">
                    <a:lumMod val="50000"/>
                  </a:schemeClr>
                </a:solidFill>
                <a:effectLst/>
              </a:rPr>
              <a:t>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</a:t>
            </a:r>
            <a:br>
              <a:rPr lang="ru-RU" sz="2700" dirty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2700" dirty="0">
                <a:solidFill>
                  <a:schemeClr val="accent4">
                    <a:lumMod val="50000"/>
                  </a:schemeClr>
                </a:solidFill>
                <a:effectLst/>
              </a:rPr>
              <a:t>и др.).</a:t>
            </a:r>
            <a:endParaRPr lang="ru-RU" sz="27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86480"/>
          </a:xfrm>
        </p:spPr>
        <p:txBody>
          <a:bodyPr>
            <a:normAutofit/>
          </a:bodyPr>
          <a:lstStyle/>
          <a:p>
            <a:r>
              <a:rPr lang="ru-RU" sz="4400" dirty="0"/>
              <a:t>Физическое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118028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763688" y="496010"/>
            <a:ext cx="5976664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035795" y="931835"/>
            <a:ext cx="5432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ru-RU" sz="2400" b="1" dirty="0" err="1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Направления</a:t>
            </a:r>
            <a:r>
              <a:rPr lang="en-US" altLang="ru-RU" sz="2400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en-US" alt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воспитания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, модули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256490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/>
              <a:t>Развитие основ нравственной культуры;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семейных и гражданских ценностей;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гражданской идентичности;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социокультурных ценностей;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межэтнического взаимодействия;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информационной культуры;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Формирование </a:t>
            </a:r>
            <a:r>
              <a:rPr lang="ru-RU" sz="2400" dirty="0"/>
              <a:t>основ экологической культуры;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 smtClean="0"/>
              <a:t>Воспитание </a:t>
            </a:r>
            <a:r>
              <a:rPr lang="ru-RU" sz="2400" dirty="0"/>
              <a:t>культуры труда</a:t>
            </a:r>
          </a:p>
        </p:txBody>
      </p:sp>
    </p:spTree>
    <p:extLst>
      <p:ext uri="{BB962C8B-B14F-4D97-AF65-F5344CB8AC3E}">
        <p14:creationId xmlns:p14="http://schemas.microsoft.com/office/powerpoint/2010/main" val="351222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5234568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05743" y="762935"/>
            <a:ext cx="48983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000" b="1" dirty="0" err="1">
                <a:solidFill>
                  <a:srgbClr val="C00000"/>
                </a:solidFill>
                <a:latin typeface="Arial" charset="0"/>
              </a:rPr>
              <a:t>Организованная</a:t>
            </a:r>
            <a:r>
              <a:rPr lang="en-US" alt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000" b="1" dirty="0" err="1">
                <a:solidFill>
                  <a:srgbClr val="C00000"/>
                </a:solidFill>
                <a:latin typeface="Arial" charset="0"/>
              </a:rPr>
              <a:t>образовательная</a:t>
            </a:r>
            <a:r>
              <a:rPr lang="en-US" alt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000" b="1" dirty="0" err="1">
                <a:solidFill>
                  <a:srgbClr val="C00000"/>
                </a:solidFill>
                <a:latin typeface="Arial" charset="0"/>
              </a:rPr>
              <a:t>деятельность</a:t>
            </a:r>
            <a:endParaRPr lang="ru-RU" sz="20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0375" y="1916832"/>
            <a:ext cx="8062913" cy="393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61560" rIns="0" bIns="0">
            <a:spAutoFit/>
          </a:bodyPr>
          <a:lstStyle>
            <a:lvl1pPr marL="355600" indent="-341313"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9pPr>
          </a:lstStyle>
          <a:p>
            <a:pPr marL="166688" indent="0" algn="just">
              <a:spcBef>
                <a:spcPts val="488"/>
              </a:spcBef>
              <a:buClr>
                <a:srgbClr val="C00000"/>
              </a:buClr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/>
              <a:t>Применение</a:t>
            </a:r>
            <a:r>
              <a:rPr lang="en-US" altLang="ru-RU" dirty="0"/>
              <a:t> </a:t>
            </a:r>
            <a:r>
              <a:rPr lang="en-US" altLang="ru-RU" dirty="0" err="1"/>
              <a:t>на</a:t>
            </a:r>
            <a:r>
              <a:rPr lang="en-US" altLang="ru-RU" dirty="0"/>
              <a:t> </a:t>
            </a:r>
            <a:r>
              <a:rPr lang="en-US" altLang="ru-RU" dirty="0" err="1"/>
              <a:t>занятии</a:t>
            </a:r>
            <a:r>
              <a:rPr lang="en-US" altLang="ru-RU" dirty="0"/>
              <a:t> </a:t>
            </a:r>
            <a:r>
              <a:rPr lang="en-US" altLang="ru-RU" dirty="0" err="1"/>
              <a:t>интерактивных</a:t>
            </a:r>
            <a:r>
              <a:rPr lang="en-US" altLang="ru-RU" dirty="0"/>
              <a:t> </a:t>
            </a:r>
            <a:r>
              <a:rPr lang="en-US" altLang="ru-RU" dirty="0" err="1"/>
              <a:t>форм</a:t>
            </a:r>
            <a:r>
              <a:rPr lang="en-US" altLang="ru-RU" dirty="0"/>
              <a:t> </a:t>
            </a:r>
            <a:r>
              <a:rPr lang="en-US" altLang="ru-RU" dirty="0" err="1"/>
              <a:t>работы</a:t>
            </a:r>
            <a:r>
              <a:rPr lang="en-US" altLang="ru-RU" dirty="0"/>
              <a:t> с </a:t>
            </a:r>
            <a:r>
              <a:rPr lang="en-US" altLang="ru-RU" dirty="0" err="1" smtClean="0"/>
              <a:t>детьми</a:t>
            </a:r>
            <a:r>
              <a:rPr lang="en-US" altLang="ru-RU" dirty="0" smtClean="0"/>
              <a:t>:</a:t>
            </a:r>
            <a:r>
              <a:rPr lang="ru-RU" altLang="ru-RU" dirty="0" smtClean="0"/>
              <a:t> </a:t>
            </a:r>
          </a:p>
          <a:p>
            <a:pPr marL="452438" indent="-285750" algn="just">
              <a:spcBef>
                <a:spcPts val="488"/>
              </a:spcBef>
              <a:buClr>
                <a:srgbClr val="C00000"/>
              </a:buClr>
              <a:buFont typeface="Wingdings" panose="05000000000000000000" pitchFamily="2" charset="2"/>
              <a:buChar char="ü"/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altLang="ru-RU" dirty="0" smtClean="0"/>
              <a:t>и</a:t>
            </a:r>
            <a:r>
              <a:rPr lang="en-US" altLang="ru-RU" dirty="0" err="1" smtClean="0"/>
              <a:t>нтеллектуальных</a:t>
            </a:r>
            <a:r>
              <a:rPr lang="en-US" altLang="ru-RU" dirty="0" smtClean="0"/>
              <a:t> </a:t>
            </a:r>
            <a:r>
              <a:rPr lang="en-US" altLang="ru-RU" dirty="0" err="1"/>
              <a:t>игр</a:t>
            </a:r>
            <a:r>
              <a:rPr lang="en-US" altLang="ru-RU" dirty="0"/>
              <a:t>, </a:t>
            </a:r>
            <a:r>
              <a:rPr lang="en-US" altLang="ru-RU" dirty="0" err="1"/>
              <a:t>стимулирующих</a:t>
            </a:r>
            <a:r>
              <a:rPr lang="en-US" altLang="ru-RU" dirty="0"/>
              <a:t> </a:t>
            </a:r>
            <a:r>
              <a:rPr lang="en-US" altLang="ru-RU" dirty="0" err="1"/>
              <a:t>познавательную</a:t>
            </a:r>
            <a:r>
              <a:rPr lang="en-US" altLang="ru-RU" dirty="0"/>
              <a:t> </a:t>
            </a:r>
            <a:r>
              <a:rPr lang="en-US" altLang="ru-RU" dirty="0" err="1"/>
              <a:t>мотивацию</a:t>
            </a:r>
            <a:endParaRPr lang="en-US" altLang="ru-RU" dirty="0"/>
          </a:p>
          <a:p>
            <a:pPr marL="166688" indent="274638" algn="just">
              <a:buClr>
                <a:srgbClr val="C00000"/>
              </a:buClr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/>
              <a:t>дошкольников</a:t>
            </a:r>
            <a:r>
              <a:rPr lang="en-US" altLang="ru-RU" dirty="0"/>
              <a:t> (</a:t>
            </a:r>
            <a:r>
              <a:rPr lang="en-US" altLang="ru-RU" dirty="0" err="1"/>
              <a:t>развивающие</a:t>
            </a:r>
            <a:r>
              <a:rPr lang="en-US" altLang="ru-RU" dirty="0"/>
              <a:t> </a:t>
            </a:r>
            <a:r>
              <a:rPr lang="en-US" altLang="ru-RU" dirty="0" err="1"/>
              <a:t>задания</a:t>
            </a:r>
            <a:r>
              <a:rPr lang="en-US" altLang="ru-RU" dirty="0"/>
              <a:t> </a:t>
            </a:r>
            <a:r>
              <a:rPr lang="en-US" altLang="ru-RU" dirty="0" err="1"/>
              <a:t>на</a:t>
            </a:r>
            <a:r>
              <a:rPr lang="en-US" altLang="ru-RU" dirty="0"/>
              <a:t> </a:t>
            </a:r>
            <a:r>
              <a:rPr lang="en-US" altLang="ru-RU" dirty="0" err="1"/>
              <a:t>интерактивной</a:t>
            </a:r>
            <a:r>
              <a:rPr lang="en-US" altLang="ru-RU" dirty="0"/>
              <a:t> </a:t>
            </a:r>
            <a:r>
              <a:rPr lang="en-US" altLang="ru-RU" dirty="0" err="1"/>
              <a:t>доске</a:t>
            </a:r>
            <a:r>
              <a:rPr lang="en-US" altLang="ru-RU" dirty="0"/>
              <a:t>);</a:t>
            </a:r>
          </a:p>
          <a:p>
            <a:pPr marL="452438" indent="-285750" algn="just">
              <a:spcBef>
                <a:spcPts val="388"/>
              </a:spcBef>
              <a:buClr>
                <a:srgbClr val="C00000"/>
              </a:buClr>
              <a:buFont typeface="Wingdings" panose="05000000000000000000" pitchFamily="2" charset="2"/>
              <a:buChar char="ü"/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 smtClean="0"/>
              <a:t>дискуссий</a:t>
            </a:r>
            <a:r>
              <a:rPr lang="en-US" altLang="ru-RU" dirty="0"/>
              <a:t>, </a:t>
            </a:r>
            <a:r>
              <a:rPr lang="en-US" altLang="ru-RU" dirty="0" err="1"/>
              <a:t>которые</a:t>
            </a:r>
            <a:r>
              <a:rPr lang="en-US" altLang="ru-RU" dirty="0"/>
              <a:t> </a:t>
            </a:r>
            <a:r>
              <a:rPr lang="en-US" altLang="ru-RU" dirty="0" err="1"/>
              <a:t>дают</a:t>
            </a:r>
            <a:r>
              <a:rPr lang="en-US" altLang="ru-RU" dirty="0"/>
              <a:t> </a:t>
            </a:r>
            <a:r>
              <a:rPr lang="en-US" altLang="ru-RU" dirty="0" err="1"/>
              <a:t>дошкольникам</a:t>
            </a:r>
            <a:r>
              <a:rPr lang="en-US" altLang="ru-RU" dirty="0"/>
              <a:t> </a:t>
            </a:r>
            <a:r>
              <a:rPr lang="en-US" altLang="ru-RU" dirty="0" err="1"/>
              <a:t>возможность</a:t>
            </a:r>
            <a:r>
              <a:rPr lang="en-US" altLang="ru-RU" dirty="0"/>
              <a:t> </a:t>
            </a:r>
            <a:r>
              <a:rPr lang="en-US" altLang="ru-RU" dirty="0" err="1"/>
              <a:t>приобрести</a:t>
            </a:r>
            <a:r>
              <a:rPr lang="en-US" altLang="ru-RU" dirty="0"/>
              <a:t> </a:t>
            </a:r>
            <a:r>
              <a:rPr lang="en-US" altLang="ru-RU" dirty="0" err="1"/>
              <a:t>опыт</a:t>
            </a:r>
            <a:r>
              <a:rPr lang="en-US" altLang="ru-RU" dirty="0"/>
              <a:t> </a:t>
            </a:r>
            <a:r>
              <a:rPr lang="en-US" altLang="ru-RU" dirty="0" err="1" smtClean="0"/>
              <a:t>ведения</a:t>
            </a:r>
            <a:r>
              <a:rPr lang="ru-RU" altLang="ru-RU" dirty="0" smtClean="0"/>
              <a:t> </a:t>
            </a:r>
            <a:r>
              <a:rPr lang="en-US" altLang="ru-RU" dirty="0" err="1" smtClean="0"/>
              <a:t>конструктивного</a:t>
            </a:r>
            <a:r>
              <a:rPr lang="en-US" altLang="ru-RU" dirty="0" smtClean="0"/>
              <a:t> </a:t>
            </a:r>
            <a:r>
              <a:rPr lang="en-US" altLang="ru-RU" dirty="0" err="1" smtClean="0"/>
              <a:t>диалога</a:t>
            </a:r>
            <a:r>
              <a:rPr lang="en-US" altLang="ru-RU" dirty="0" smtClean="0"/>
              <a:t>;</a:t>
            </a:r>
            <a:endParaRPr lang="ru-RU" altLang="ru-RU" dirty="0" smtClean="0"/>
          </a:p>
          <a:p>
            <a:pPr marL="452438" indent="-285750" algn="just">
              <a:spcBef>
                <a:spcPts val="388"/>
              </a:spcBef>
              <a:buClr>
                <a:srgbClr val="C00000"/>
              </a:buClr>
              <a:buFont typeface="Wingdings" panose="05000000000000000000" pitchFamily="2" charset="2"/>
              <a:buChar char="ü"/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 smtClean="0"/>
              <a:t>групповой</a:t>
            </a:r>
            <a:r>
              <a:rPr lang="en-US" altLang="ru-RU" dirty="0" smtClean="0"/>
              <a:t> </a:t>
            </a:r>
            <a:r>
              <a:rPr lang="en-US" altLang="ru-RU" dirty="0" err="1"/>
              <a:t>работы</a:t>
            </a:r>
            <a:r>
              <a:rPr lang="en-US" altLang="ru-RU" dirty="0"/>
              <a:t> </a:t>
            </a:r>
            <a:r>
              <a:rPr lang="en-US" altLang="ru-RU" dirty="0" err="1"/>
              <a:t>или</a:t>
            </a:r>
            <a:r>
              <a:rPr lang="en-US" altLang="ru-RU" dirty="0"/>
              <a:t> </a:t>
            </a:r>
            <a:r>
              <a:rPr lang="en-US" altLang="ru-RU" dirty="0" err="1"/>
              <a:t>работы</a:t>
            </a:r>
            <a:r>
              <a:rPr lang="en-US" altLang="ru-RU" dirty="0"/>
              <a:t> в </a:t>
            </a:r>
            <a:r>
              <a:rPr lang="en-US" altLang="ru-RU" dirty="0" err="1"/>
              <a:t>парах</a:t>
            </a:r>
            <a:r>
              <a:rPr lang="en-US" altLang="ru-RU" dirty="0"/>
              <a:t>, </a:t>
            </a:r>
            <a:r>
              <a:rPr lang="en-US" altLang="ru-RU" dirty="0" err="1"/>
              <a:t>которые</a:t>
            </a:r>
            <a:r>
              <a:rPr lang="en-US" altLang="ru-RU" dirty="0"/>
              <a:t> </a:t>
            </a:r>
            <a:r>
              <a:rPr lang="en-US" altLang="ru-RU" dirty="0" err="1"/>
              <a:t>учат</a:t>
            </a:r>
            <a:r>
              <a:rPr lang="en-US" altLang="ru-RU" dirty="0"/>
              <a:t> </a:t>
            </a:r>
            <a:r>
              <a:rPr lang="en-US" altLang="ru-RU" dirty="0" err="1"/>
              <a:t>дошкольников</a:t>
            </a:r>
            <a:r>
              <a:rPr lang="en-US" altLang="ru-RU" dirty="0"/>
              <a:t> </a:t>
            </a:r>
            <a:r>
              <a:rPr lang="en-US" altLang="ru-RU" dirty="0" err="1"/>
              <a:t>командной</a:t>
            </a:r>
            <a:r>
              <a:rPr lang="en-US" altLang="ru-RU" dirty="0"/>
              <a:t> </a:t>
            </a:r>
            <a:r>
              <a:rPr lang="en-US" altLang="ru-RU" dirty="0" err="1"/>
              <a:t>работе</a:t>
            </a:r>
            <a:r>
              <a:rPr lang="en-US" altLang="ru-RU" dirty="0"/>
              <a:t> и </a:t>
            </a:r>
            <a:r>
              <a:rPr lang="en-US" altLang="ru-RU" dirty="0" err="1"/>
              <a:t>взаимодействию</a:t>
            </a:r>
            <a:r>
              <a:rPr lang="en-US" altLang="ru-RU" dirty="0"/>
              <a:t> с </a:t>
            </a:r>
            <a:r>
              <a:rPr lang="en-US" altLang="ru-RU" dirty="0" err="1"/>
              <a:t>другими</a:t>
            </a:r>
            <a:r>
              <a:rPr lang="en-US" altLang="ru-RU" dirty="0"/>
              <a:t> </a:t>
            </a:r>
            <a:r>
              <a:rPr lang="en-US" altLang="ru-RU" dirty="0" err="1"/>
              <a:t>детьми</a:t>
            </a:r>
            <a:r>
              <a:rPr lang="en-US" altLang="ru-RU" dirty="0" smtClean="0"/>
              <a:t>;</a:t>
            </a:r>
            <a:endParaRPr lang="ru-RU" altLang="ru-RU" dirty="0" smtClean="0"/>
          </a:p>
          <a:p>
            <a:pPr marL="452438" indent="-285750" algn="just">
              <a:spcBef>
                <a:spcPts val="388"/>
              </a:spcBef>
              <a:buClr>
                <a:srgbClr val="C00000"/>
              </a:buClr>
              <a:buFont typeface="Wingdings" panose="05000000000000000000" pitchFamily="2" charset="2"/>
              <a:buChar char="ü"/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 smtClean="0"/>
              <a:t>включение</a:t>
            </a:r>
            <a:r>
              <a:rPr lang="en-US" altLang="ru-RU" dirty="0" smtClean="0"/>
              <a:t> </a:t>
            </a:r>
            <a:r>
              <a:rPr lang="en-US" altLang="ru-RU" dirty="0"/>
              <a:t>в </a:t>
            </a:r>
            <a:r>
              <a:rPr lang="en-US" altLang="ru-RU" dirty="0" err="1"/>
              <a:t>занятие</a:t>
            </a:r>
            <a:r>
              <a:rPr lang="en-US" altLang="ru-RU" dirty="0"/>
              <a:t> </a:t>
            </a:r>
            <a:r>
              <a:rPr lang="en-US" altLang="ru-RU" dirty="0" err="1"/>
              <a:t>игровых</a:t>
            </a:r>
            <a:r>
              <a:rPr lang="en-US" altLang="ru-RU" dirty="0"/>
              <a:t> </a:t>
            </a:r>
            <a:r>
              <a:rPr lang="en-US" altLang="ru-RU" dirty="0" err="1"/>
              <a:t>ситуаций</a:t>
            </a:r>
            <a:r>
              <a:rPr lang="en-US" altLang="ru-RU" dirty="0"/>
              <a:t>, </a:t>
            </a:r>
            <a:r>
              <a:rPr lang="en-US" altLang="ru-RU" dirty="0" err="1"/>
              <a:t>которые</a:t>
            </a:r>
            <a:r>
              <a:rPr lang="en-US" altLang="ru-RU" dirty="0"/>
              <a:t> </a:t>
            </a:r>
            <a:r>
              <a:rPr lang="en-US" altLang="ru-RU" dirty="0" err="1"/>
              <a:t>помогают</a:t>
            </a:r>
            <a:r>
              <a:rPr lang="en-US" altLang="ru-RU" dirty="0"/>
              <a:t> </a:t>
            </a:r>
            <a:r>
              <a:rPr lang="en-US" altLang="ru-RU" dirty="0" err="1"/>
              <a:t>поддержать</a:t>
            </a:r>
            <a:r>
              <a:rPr lang="en-US" altLang="ru-RU" dirty="0"/>
              <a:t> </a:t>
            </a:r>
            <a:r>
              <a:rPr lang="en-US" altLang="ru-RU" dirty="0" err="1"/>
              <a:t>мотивацию</a:t>
            </a:r>
            <a:r>
              <a:rPr lang="en-US" altLang="ru-RU" dirty="0"/>
              <a:t> </a:t>
            </a:r>
            <a:r>
              <a:rPr lang="en-US" altLang="ru-RU" dirty="0" err="1"/>
              <a:t>детей</a:t>
            </a:r>
            <a:r>
              <a:rPr lang="en-US" altLang="ru-RU" dirty="0"/>
              <a:t> к </a:t>
            </a:r>
            <a:r>
              <a:rPr lang="en-US" altLang="ru-RU" dirty="0" err="1"/>
              <a:t>получению</a:t>
            </a:r>
            <a:r>
              <a:rPr lang="en-US" altLang="ru-RU" dirty="0"/>
              <a:t> </a:t>
            </a:r>
            <a:r>
              <a:rPr lang="en-US" altLang="ru-RU" dirty="0" err="1"/>
              <a:t>знаний</a:t>
            </a:r>
            <a:r>
              <a:rPr lang="en-US" altLang="ru-RU" dirty="0"/>
              <a:t>, </a:t>
            </a:r>
            <a:r>
              <a:rPr lang="en-US" altLang="ru-RU" dirty="0" err="1"/>
              <a:t>установлению</a:t>
            </a:r>
            <a:r>
              <a:rPr lang="en-US" altLang="ru-RU" dirty="0"/>
              <a:t> </a:t>
            </a:r>
            <a:r>
              <a:rPr lang="en-US" altLang="ru-RU" dirty="0" err="1"/>
              <a:t>доброжелательной</a:t>
            </a:r>
            <a:r>
              <a:rPr lang="en-US" altLang="ru-RU" dirty="0"/>
              <a:t> </a:t>
            </a:r>
            <a:r>
              <a:rPr lang="en-US" altLang="ru-RU" dirty="0" err="1"/>
              <a:t>атмосферы</a:t>
            </a:r>
            <a:r>
              <a:rPr lang="en-US" altLang="ru-RU" dirty="0"/>
              <a:t> </a:t>
            </a:r>
            <a:r>
              <a:rPr lang="en-US" altLang="ru-RU" dirty="0" err="1"/>
              <a:t>во</a:t>
            </a:r>
            <a:r>
              <a:rPr lang="en-US" altLang="ru-RU" dirty="0"/>
              <a:t> </a:t>
            </a:r>
            <a:r>
              <a:rPr lang="en-US" altLang="ru-RU" dirty="0" err="1"/>
              <a:t>время</a:t>
            </a:r>
            <a:r>
              <a:rPr lang="en-US" altLang="ru-RU" dirty="0"/>
              <a:t> </a:t>
            </a:r>
            <a:r>
              <a:rPr lang="en-US" altLang="ru-RU" dirty="0" err="1"/>
              <a:t>жизнедеятельности</a:t>
            </a:r>
            <a:r>
              <a:rPr lang="en-US" altLang="ru-RU" dirty="0"/>
              <a:t> в ДОУ</a:t>
            </a:r>
            <a:r>
              <a:rPr lang="en-US" altLang="ru-RU" dirty="0" smtClean="0"/>
              <a:t>;</a:t>
            </a:r>
            <a:endParaRPr lang="ru-RU" altLang="ru-RU" dirty="0" smtClean="0"/>
          </a:p>
          <a:p>
            <a:pPr marL="452438" indent="-285750" algn="just">
              <a:spcBef>
                <a:spcPts val="388"/>
              </a:spcBef>
              <a:buClr>
                <a:srgbClr val="C00000"/>
              </a:buClr>
              <a:buFont typeface="Wingdings" panose="05000000000000000000" pitchFamily="2" charset="2"/>
              <a:buChar char="ü"/>
              <a:tabLst>
                <a:tab pos="36195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altLang="ru-RU" dirty="0" err="1" smtClean="0"/>
              <a:t>инициирование</a:t>
            </a:r>
            <a:r>
              <a:rPr lang="en-US" altLang="ru-RU" dirty="0" smtClean="0"/>
              <a:t> </a:t>
            </a:r>
            <a:r>
              <a:rPr lang="en-US" altLang="ru-RU" dirty="0"/>
              <a:t>и </a:t>
            </a:r>
            <a:r>
              <a:rPr lang="en-US" altLang="ru-RU" dirty="0" err="1"/>
              <a:t>поддержка</a:t>
            </a:r>
            <a:r>
              <a:rPr lang="en-US" altLang="ru-RU" dirty="0"/>
              <a:t> </a:t>
            </a:r>
            <a:r>
              <a:rPr lang="en-US" altLang="ru-RU" dirty="0" err="1"/>
              <a:t>исследовательской</a:t>
            </a:r>
            <a:r>
              <a:rPr lang="en-US" altLang="ru-RU" dirty="0"/>
              <a:t> </a:t>
            </a:r>
            <a:r>
              <a:rPr lang="en-US" altLang="ru-RU" dirty="0" err="1"/>
              <a:t>деятельности</a:t>
            </a:r>
            <a:r>
              <a:rPr lang="en-US" altLang="ru-RU" dirty="0"/>
              <a:t> </a:t>
            </a:r>
            <a:r>
              <a:rPr lang="en-US" altLang="ru-RU" dirty="0" err="1"/>
              <a:t>дошкольников</a:t>
            </a:r>
            <a:r>
              <a:rPr lang="en-US" altLang="ru-RU" dirty="0"/>
              <a:t> в </a:t>
            </a:r>
            <a:r>
              <a:rPr lang="en-US" altLang="ru-RU" dirty="0" err="1"/>
              <a:t>рамках</a:t>
            </a:r>
            <a:r>
              <a:rPr lang="en-US" altLang="ru-RU" dirty="0"/>
              <a:t> </a:t>
            </a:r>
            <a:r>
              <a:rPr lang="en-US" altLang="ru-RU" dirty="0" err="1"/>
              <a:t>реализации</a:t>
            </a:r>
            <a:r>
              <a:rPr lang="en-US" altLang="ru-RU" dirty="0"/>
              <a:t> </a:t>
            </a:r>
            <a:r>
              <a:rPr lang="en-US" altLang="ru-RU" dirty="0" err="1"/>
              <a:t>ими</a:t>
            </a:r>
            <a:r>
              <a:rPr lang="en-US" altLang="ru-RU" dirty="0"/>
              <a:t> </a:t>
            </a:r>
            <a:r>
              <a:rPr lang="en-US" altLang="ru-RU" dirty="0" err="1"/>
              <a:t>индивидуальных</a:t>
            </a:r>
            <a:r>
              <a:rPr lang="en-US" altLang="ru-RU" dirty="0"/>
              <a:t> и </a:t>
            </a:r>
            <a:r>
              <a:rPr lang="en-US" altLang="ru-RU" dirty="0" err="1"/>
              <a:t>групповых</a:t>
            </a:r>
            <a:r>
              <a:rPr lang="en-US" altLang="ru-RU" dirty="0"/>
              <a:t> </a:t>
            </a:r>
            <a:r>
              <a:rPr lang="en-US" altLang="ru-RU" dirty="0" err="1" smtClean="0"/>
              <a:t>исследовательских</a:t>
            </a:r>
            <a:r>
              <a:rPr lang="ru-RU" altLang="ru-RU" dirty="0" smtClean="0"/>
              <a:t> п</a:t>
            </a:r>
            <a:r>
              <a:rPr lang="en-US" altLang="ru-RU" dirty="0" err="1" smtClean="0"/>
              <a:t>роектов</a:t>
            </a:r>
            <a:r>
              <a:rPr lang="ru-RU" altLang="ru-RU" dirty="0" smtClean="0"/>
              <a:t>.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23241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7768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педагогов и родителей:</a:t>
            </a:r>
          </a:p>
          <a:p>
            <a:pPr indent="449580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1.Пробудить как можно раньше, в растущем человеке любовь к родной земле.</a:t>
            </a:r>
          </a:p>
          <a:p>
            <a:pPr indent="449580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черты характера , которые помогут стать человеком и в   гражданском обществе.</a:t>
            </a:r>
          </a:p>
          <a:p>
            <a:pPr indent="449580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3.Воспитывать любовь и уважение к родному дому, детскому саду ,родной улице , городу (населенному пункту где проживает ребенок).</a:t>
            </a:r>
          </a:p>
          <a:p>
            <a:pPr indent="449580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4.Чувство гордости за достижения страны ,любовь и уважение к армии ,гордость за мужество воинов.</a:t>
            </a:r>
          </a:p>
          <a:p>
            <a:pPr indent="449580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5.Развивать интерес к доступным ребенку явлениям общественной жизни.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33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9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большое значение приобретает поиск и разработка инновационных подходов к патриотическому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-Игровые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-Коммуникативные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-Развивающего обучения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-Консультативные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-Визуальные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-Проектные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-Информационно-коммуникативные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67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32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17552" y="496011"/>
            <a:ext cx="5954648" cy="1221286"/>
            <a:chOff x="102" y="535784"/>
            <a:chExt cx="1233582" cy="71438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Объект 2"/>
          <p:cNvSpPr txBox="1">
            <a:spLocks/>
          </p:cNvSpPr>
          <p:nvPr/>
        </p:nvSpPr>
        <p:spPr>
          <a:xfrm>
            <a:off x="498188" y="1484784"/>
            <a:ext cx="7422184" cy="3474720"/>
          </a:xfrm>
          <a:prstGeom prst="rect">
            <a:avLst/>
          </a:prstGeom>
        </p:spPr>
        <p:txBody>
          <a:bodyPr/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720" indent="0" algn="ctr">
              <a:buFont typeface="Wingdings 2"/>
              <a:buNone/>
            </a:pPr>
            <a:endParaRPr lang="ru-RU" sz="2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69863" algn="just">
              <a:lnSpc>
                <a:spcPct val="100000"/>
              </a:lnSpc>
              <a:spcBef>
                <a:spcPts val="113"/>
              </a:spcBef>
            </a:pP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Стратегии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реализации</a:t>
            </a:r>
            <a:r>
              <a:rPr lang="en-US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государственной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политики</a:t>
            </a:r>
            <a:r>
              <a:rPr lang="en-US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сфере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воспитания</a:t>
            </a:r>
            <a:endParaRPr lang="en-US" alt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2" descr="https://1.bp.blogspot.com/-tl-tQUOyfz4/YMPMhznjy9I/AAAAAAAAL2k/EmvZSLLCBLsnJBRRIHq3NiFnUkjOxBxdACLcBGAsYHQ/s1081/%25D0%25B3%25D0%25B5%25D1%2580%25D0%25B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7955"/>
            <a:ext cx="2171637" cy="260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74404" y="2203948"/>
            <a:ext cx="50860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7 мая 2018 года №204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национальных целях и стратегических задачах Российской Федерации на период  до 2024 года»</a:t>
            </a:r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797152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целевые показатели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воспитание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24744"/>
            <a:ext cx="5526360" cy="231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«Применение интерактивных технологий в нравственно-патриотическом воспитании детей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2823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8402920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17552" y="644989"/>
            <a:ext cx="8402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Примерный календарный план воспитательной работы в МКДОУ «Детский сад  «Березка» с. Кунашак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78148"/>
              </p:ext>
            </p:extLst>
          </p:nvPr>
        </p:nvGraphicFramePr>
        <p:xfrm>
          <a:off x="527231" y="1844824"/>
          <a:ext cx="8183562" cy="453650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668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5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08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Ценность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Мероприятия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333">
                <a:tc rowSpan="5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Развитие основ нравственной культуры</a:t>
                      </a:r>
                    </a:p>
                    <a:p>
                      <a:pPr algn="ct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/>
                      <a:r>
                        <a:rPr lang="ru-RU" sz="900" dirty="0">
                          <a:effectLst/>
                        </a:rPr>
                        <a:t> </a:t>
                      </a:r>
                    </a:p>
                    <a:p>
                      <a:pPr algn="ctr"/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r>
                        <a:rPr lang="ru-RU" sz="1400" spc="-5" dirty="0" smtClean="0">
                          <a:effectLst/>
                        </a:rPr>
                        <a:t>Акция </a:t>
                      </a:r>
                      <a:r>
                        <a:rPr lang="ru-RU" sz="1400" spc="-5" dirty="0">
                          <a:effectLst/>
                        </a:rPr>
                        <a:t>ко дню пожилых людей </a:t>
                      </a:r>
                      <a:r>
                        <a:rPr lang="ru-RU" sz="1400" dirty="0">
                          <a:effectLst/>
                        </a:rPr>
                        <a:t> «День милосердия и доброты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effectLst/>
                        </a:rPr>
                        <a:t>(</a:t>
                      </a:r>
                      <a:r>
                        <a:rPr lang="ru-RU" sz="1400" dirty="0">
                          <a:effectLst/>
                        </a:rPr>
                        <a:t>Выставка фотографий «Наши бабушки и дедушки»</a:t>
                      </a:r>
                      <a:r>
                        <a:rPr lang="ru-RU" sz="1400" spc="-5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7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2.День </a:t>
                      </a:r>
                      <a:r>
                        <a:rPr lang="ru-RU" sz="1400" dirty="0">
                          <a:effectLst/>
                        </a:rPr>
                        <a:t>добровольчества </a:t>
                      </a:r>
                      <a:r>
                        <a:rPr lang="ru-RU" sz="1400" dirty="0" smtClean="0">
                          <a:effectLst/>
                        </a:rPr>
                        <a:t>  </a:t>
                      </a:r>
                      <a:r>
                        <a:rPr lang="ru-RU" sz="1400" dirty="0">
                          <a:effectLst/>
                        </a:rPr>
                        <a:t>«Спешите делать добрые дела, они потом окупятся сполна…»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5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7.Поэтический к</a:t>
                      </a:r>
                      <a:r>
                        <a:rPr lang="ru-RU" sz="1400" spc="-5" dirty="0" smtClean="0">
                          <a:effectLst/>
                        </a:rPr>
                        <a:t>онкурс </a:t>
                      </a:r>
                      <a:r>
                        <a:rPr lang="ru-RU" sz="1400" spc="-5" dirty="0">
                          <a:effectLst/>
                        </a:rPr>
                        <a:t>чтецов, посвященный </a:t>
                      </a:r>
                      <a:r>
                        <a:rPr lang="ru-RU" sz="1400" spc="-10" dirty="0" smtClean="0">
                          <a:effectLst/>
                        </a:rPr>
                        <a:t> </a:t>
                      </a:r>
                      <a:r>
                        <a:rPr lang="ru-RU" sz="1400" spc="-5" dirty="0" smtClean="0">
                          <a:effectLst/>
                        </a:rPr>
                        <a:t>«В мире поэзии»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80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8.Акции «Забота, помощь, милосердие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47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9. Акция «Коробка храбрости «Храбрец не тот, кто не боится, а тот, кто преодолел страх»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25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859717"/>
              </p:ext>
            </p:extLst>
          </p:nvPr>
        </p:nvGraphicFramePr>
        <p:xfrm>
          <a:off x="480219" y="476671"/>
          <a:ext cx="8183562" cy="313477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8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797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/>
                      </a:r>
                      <a:b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Формирование семейных ценностей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Организация работы с</a:t>
                      </a:r>
                      <a:r>
                        <a:rPr lang="ru-RU" sz="1400" baseline="0" dirty="0" smtClean="0">
                          <a:effectLst/>
                        </a:rPr>
                        <a:t> родителями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8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1.Концерт ко Дню Матери.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2.Конкурс </a:t>
                      </a:r>
                      <a:r>
                        <a:rPr lang="ru-RU" sz="1400" dirty="0">
                          <a:effectLst/>
                        </a:rPr>
                        <a:t>на лучшую новогоднюю игрушку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8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r>
                        <a:rPr lang="ru-RU" sz="1400" dirty="0" smtClean="0">
                          <a:effectLst/>
                        </a:rPr>
                        <a:t>.Спортивные </a:t>
                      </a:r>
                      <a:r>
                        <a:rPr lang="ru-RU" sz="1400" dirty="0">
                          <a:effectLst/>
                        </a:rPr>
                        <a:t>соревнования «Папа, мама, я - спортивная семья»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31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r>
                        <a:rPr lang="ru-RU" sz="1400" dirty="0" smtClean="0">
                          <a:effectLst/>
                        </a:rPr>
                        <a:t>.Международный </a:t>
                      </a:r>
                      <a:r>
                        <a:rPr lang="ru-RU" sz="1400" dirty="0">
                          <a:effectLst/>
                        </a:rPr>
                        <a:t>день семьи «В семейном кругу» (Фотовыставка</a:t>
                      </a:r>
                      <a:r>
                        <a:rPr lang="ru-RU" sz="1400" dirty="0" smtClean="0">
                          <a:effectLst/>
                        </a:rPr>
                        <a:t>)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5.Консультация для родителей 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 чего начинается </a:t>
                      </a:r>
                      <a:r>
                        <a:rPr lang="ru-RU" sz="14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родина»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4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«Наша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Родина, наше отечество»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6.Папка передвижка 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«Города герои»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7.Индивидуальные беседы с родителями. Конкурс 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«Стихи о Родине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404864"/>
              </p:ext>
            </p:extLst>
          </p:nvPr>
        </p:nvGraphicFramePr>
        <p:xfrm>
          <a:off x="480219" y="3861051"/>
          <a:ext cx="8183562" cy="2751027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8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368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Формирование основ гражданской идентичности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+mn-lt"/>
                        </a:rPr>
                        <a:t>«По страницам великой Победы</a:t>
                      </a:r>
                      <a:r>
                        <a:rPr lang="ru-RU" sz="1200" dirty="0" smtClean="0">
                          <a:effectLst/>
                          <a:latin typeface="+mn-lt"/>
                        </a:rPr>
                        <a:t>»: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1.День гражданской 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обороны</a:t>
                      </a:r>
                      <a:endParaRPr lang="ru-RU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2421869381"/>
                  </a:ext>
                </a:extLst>
              </a:tr>
              <a:tr h="241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2. Праздник народного единства «Моя страна – Россия»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3.Тематическое мероприятие День Неизвестного солдата»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4.Выставка рисунков «День Победы»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5.Акция «Бессмертный полк»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6. 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Лента памяти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04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Times New Roman"/>
                        </a:rPr>
                        <a:t>7.Тематическое мероприятие «22 июня-День памяти и скорби»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Times New Roman"/>
                        </a:rPr>
                        <a:t>8.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фестивале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ко дню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победы.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Эстафета ко Дню Победы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28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700449"/>
              </p:ext>
            </p:extLst>
          </p:nvPr>
        </p:nvGraphicFramePr>
        <p:xfrm>
          <a:off x="503238" y="404665"/>
          <a:ext cx="8183562" cy="632136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80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3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961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Формирование основ межэтнического взаимодействия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</a:t>
                      </a:r>
                      <a:r>
                        <a:rPr lang="ru-RU" sz="1400" dirty="0">
                          <a:effectLst/>
                        </a:rPr>
                        <a:t>«Воспитание толерантности у дошкольников в условиях межнационального общения»: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7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1.Областной</a:t>
                      </a:r>
                      <a:r>
                        <a:rPr lang="ru-RU" sz="1400" baseline="0" dirty="0" smtClean="0">
                          <a:effectLst/>
                        </a:rPr>
                        <a:t> конкурс чтецов «В мире поэзии»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2.Тематическое развлечение для детей старшего дошкольного возраста «Моя страна – Россия»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3.Фестиваль  дружбы народов «Мы один народ – у нас одна страна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r>
                        <a:rPr lang="ru-RU" sz="1400" dirty="0" smtClean="0">
                          <a:effectLst/>
                        </a:rPr>
                        <a:t>. </a:t>
                      </a:r>
                      <a:r>
                        <a:rPr lang="ru-RU" sz="1400" dirty="0">
                          <a:effectLst/>
                        </a:rPr>
                        <a:t>Выставка детского рисунка «Мы – дети планеты Земля»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r>
                        <a:rPr lang="ru-RU" sz="1400" dirty="0" smtClean="0">
                          <a:effectLst/>
                        </a:rPr>
                        <a:t>.Занятие</a:t>
                      </a:r>
                      <a:r>
                        <a:rPr lang="ru-RU" sz="1400" dirty="0">
                          <a:effectLst/>
                        </a:rPr>
                        <a:t>, посвященное Международный день родного языка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4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r>
                        <a:rPr lang="ru-RU" sz="1400" dirty="0" smtClean="0">
                          <a:effectLst/>
                        </a:rPr>
                        <a:t>. </a:t>
                      </a:r>
                      <a:r>
                        <a:rPr lang="ru-RU" sz="1400" dirty="0" err="1" smtClean="0">
                          <a:effectLst/>
                        </a:rPr>
                        <a:t>Флешмоб</a:t>
                      </a:r>
                      <a:r>
                        <a:rPr lang="ru-RU" sz="1400" dirty="0" smtClean="0">
                          <a:effectLst/>
                        </a:rPr>
                        <a:t> , </a:t>
                      </a:r>
                      <a:r>
                        <a:rPr lang="ru-RU" sz="1400" dirty="0">
                          <a:effectLst/>
                        </a:rPr>
                        <a:t>посвященный, Дню независимости России «Люблю тебя моя сторонка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Флешмоб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«Рисуем с детьми «Вечный огонь»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4374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Формирование основ социокультурных ценностей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«Социокультурные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истоки»: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4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1.Конкурс </a:t>
                      </a:r>
                      <a:r>
                        <a:rPr lang="ru-RU" sz="1400" dirty="0">
                          <a:effectLst/>
                        </a:rPr>
                        <a:t>профессионального мастерства по духовно-нравственному воспитанию «Арсенал идей»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44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2.День </a:t>
                      </a:r>
                      <a:r>
                        <a:rPr lang="ru-RU" sz="1400" dirty="0">
                          <a:effectLst/>
                        </a:rPr>
                        <a:t>памяти о россиянах, исполнявших служебный долг за пределами Отечества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2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3.День </a:t>
                      </a:r>
                      <a:r>
                        <a:rPr lang="ru-RU" sz="1400" dirty="0">
                          <a:effectLst/>
                        </a:rPr>
                        <a:t>защитника Отечества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75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r>
                        <a:rPr lang="ru-RU" sz="1400" dirty="0" smtClean="0">
                          <a:effectLst/>
                        </a:rPr>
                        <a:t>.День </a:t>
                      </a:r>
                      <a:r>
                        <a:rPr lang="ru-RU" sz="1400" dirty="0">
                          <a:effectLst/>
                        </a:rPr>
                        <a:t>космонавтики. Гагаринский урок «Космос – это </a:t>
                      </a:r>
                      <a:r>
                        <a:rPr lang="ru-RU" sz="1400" dirty="0" smtClean="0">
                          <a:effectLst/>
                        </a:rPr>
                        <a:t>мы»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49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17264"/>
              </p:ext>
            </p:extLst>
          </p:nvPr>
        </p:nvGraphicFramePr>
        <p:xfrm>
          <a:off x="503238" y="332652"/>
          <a:ext cx="8183562" cy="626470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08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5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32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Формирование основ экологической культуры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Организация работы по пособию «Край </a:t>
                      </a:r>
                      <a:r>
                        <a:rPr lang="ru-RU" sz="1400" dirty="0" smtClean="0">
                          <a:effectLst/>
                        </a:rPr>
                        <a:t>родной»: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1.Об  участии в конкурсе рисунков «Я расту </a:t>
                      </a:r>
                      <a:r>
                        <a:rPr lang="ru-RU" sz="1400" dirty="0" smtClean="0">
                          <a:effectLst/>
                        </a:rPr>
                        <a:t>«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2.Акция «Покормим птиц зимой (развешивание кормушек)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5.Акция «Сдай бумагу – спаси дерево»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3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7.Участие  конкурсе  в рамках международной экологической акции </a:t>
                      </a:r>
                      <a:r>
                        <a:rPr lang="ru-RU" sz="1400" dirty="0" smtClean="0">
                          <a:effectLst/>
                        </a:rPr>
                        <a:t>«Экологический рисунок»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8. </a:t>
                      </a:r>
                      <a:r>
                        <a:rPr lang="ru-RU" sz="1400" dirty="0" err="1">
                          <a:effectLst/>
                        </a:rPr>
                        <a:t>Квест</a:t>
                      </a:r>
                      <a:r>
                        <a:rPr lang="ru-RU" sz="1400" dirty="0">
                          <a:effectLst/>
                        </a:rPr>
                        <a:t>- Игра «Экологическое путешествие»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586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10. День юного следопыта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3463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Воспитание культуры труда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Проект «Кто привык трудиться, тому без дела не сидится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1.Посадка цветов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2.Акция «Сделаем мир чище!»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66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3.Участие в конкурсе рисунков «Охрана труда глазами детей»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3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4.Встречи с интересными людьми «Люди труда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173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Формирование основ информационной культуры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1.Всероссийский урок безопасности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1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 Видеоуроки «Правила безопасного поведения ребенка  в сети»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43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3.Создание базы интернет ресурсов для родителей дошкольников «Безопасный интернет»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834" marR="30834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49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23255" y="1844824"/>
            <a:ext cx="7075488" cy="44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600" rIns="0" bIns="0">
            <a:spAutoFit/>
          </a:bodyPr>
          <a:lstStyle>
            <a:lvl1pPr marL="354013" indent="-341313"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318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9pPr>
          </a:lstStyle>
          <a:p>
            <a:pPr marL="12700" indent="0" algn="ctr">
              <a:lnSpc>
                <a:spcPct val="100000"/>
              </a:lnSpc>
              <a:spcBef>
                <a:spcPts val="100"/>
              </a:spcBef>
              <a:buClr>
                <a:srgbClr val="36399A"/>
              </a:buClr>
              <a:buSzPct val="99000"/>
            </a:pPr>
            <a:r>
              <a:rPr lang="ru-RU" altLang="ru-RU" sz="2800" b="1" dirty="0" smtClean="0">
                <a:solidFill>
                  <a:srgbClr val="C00000"/>
                </a:solidFill>
              </a:rPr>
              <a:t>СПАСИБО ЗА ВНИМАНИЕ!</a:t>
            </a:r>
            <a:endParaRPr lang="en-US" altLang="ru-RU" sz="2800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nt36mou.ru/images/111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8920"/>
            <a:ext cx="31550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34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57389" y="2564904"/>
            <a:ext cx="7817368" cy="185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9pPr>
          </a:lstStyle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lang="en-US" altLang="ru-RU" sz="2400" dirty="0" err="1"/>
              <a:t>Федеральный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закон</a:t>
            </a:r>
            <a:r>
              <a:rPr lang="en-US" altLang="ru-RU" sz="2400" dirty="0"/>
              <a:t> № 304-ФЗ </a:t>
            </a:r>
            <a:r>
              <a:rPr lang="en-US" altLang="ru-RU" sz="2400" dirty="0" err="1"/>
              <a:t>от</a:t>
            </a:r>
            <a:r>
              <a:rPr lang="en-US" altLang="ru-RU" sz="2400" dirty="0"/>
              <a:t> 31 </a:t>
            </a:r>
            <a:r>
              <a:rPr lang="en-US" altLang="ru-RU" sz="2400" dirty="0" err="1"/>
              <a:t>июля</a:t>
            </a:r>
            <a:r>
              <a:rPr lang="en-US" altLang="ru-RU" sz="2400" dirty="0"/>
              <a:t> 2020 г.</a:t>
            </a:r>
          </a:p>
          <a:p>
            <a:pPr marL="12700" algn="just">
              <a:lnSpc>
                <a:spcPct val="100000"/>
              </a:lnSpc>
            </a:pPr>
            <a:r>
              <a:rPr lang="ru-RU" altLang="ru-RU" sz="2400" dirty="0" smtClean="0"/>
              <a:t>«</a:t>
            </a:r>
            <a:r>
              <a:rPr lang="en-US" altLang="ru-RU" sz="2400" dirty="0" smtClean="0"/>
              <a:t>О </a:t>
            </a:r>
            <a:r>
              <a:rPr lang="en-US" altLang="ru-RU" sz="2400" dirty="0" err="1"/>
              <a:t>внесении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изменений</a:t>
            </a:r>
            <a:r>
              <a:rPr lang="en-US" altLang="ru-RU" sz="2400" dirty="0"/>
              <a:t> в </a:t>
            </a:r>
            <a:r>
              <a:rPr lang="en-US" altLang="ru-RU" sz="2400" dirty="0" err="1"/>
              <a:t>Федеральный</a:t>
            </a:r>
            <a:r>
              <a:rPr lang="en-US" altLang="ru-RU" sz="2400" dirty="0"/>
              <a:t> </a:t>
            </a:r>
            <a:r>
              <a:rPr lang="en-US" altLang="ru-RU" sz="2400" dirty="0" err="1" smtClean="0"/>
              <a:t>закон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«</a:t>
            </a:r>
            <a:r>
              <a:rPr lang="en-US" altLang="ru-RU" sz="2400" dirty="0" err="1" smtClean="0"/>
              <a:t>Об</a:t>
            </a:r>
            <a:r>
              <a:rPr lang="en-US" altLang="ru-RU" sz="2400" dirty="0" smtClean="0"/>
              <a:t> </a:t>
            </a:r>
            <a:r>
              <a:rPr lang="en-US" altLang="ru-RU" sz="2400" dirty="0" err="1"/>
              <a:t>образовании</a:t>
            </a:r>
            <a:r>
              <a:rPr lang="en-US" altLang="ru-RU" sz="2400" dirty="0"/>
              <a:t> в </a:t>
            </a:r>
            <a:r>
              <a:rPr lang="en-US" altLang="ru-RU" sz="2400" dirty="0" err="1"/>
              <a:t>Российской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Федерации</a:t>
            </a:r>
            <a:r>
              <a:rPr lang="en-US" altLang="ru-RU" sz="2400" dirty="0"/>
              <a:t>» </a:t>
            </a:r>
            <a:r>
              <a:rPr lang="en-US" altLang="ru-RU" sz="2400" dirty="0" err="1"/>
              <a:t>по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вопросам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воспитания</a:t>
            </a:r>
            <a:r>
              <a:rPr lang="en-US" altLang="ru-RU" sz="2400" dirty="0"/>
              <a:t> </a:t>
            </a:r>
            <a:r>
              <a:rPr lang="en-US" altLang="ru-RU" sz="2400" dirty="0" err="1" smtClean="0"/>
              <a:t>обучающихся</a:t>
            </a:r>
            <a:r>
              <a:rPr lang="ru-RU" altLang="ru-RU" sz="2400" dirty="0" smtClean="0"/>
              <a:t>» </a:t>
            </a:r>
            <a:r>
              <a:rPr lang="en-US" altLang="ru-RU" sz="2400" dirty="0" smtClean="0"/>
              <a:t>(</a:t>
            </a:r>
            <a:r>
              <a:rPr lang="en-US" altLang="ru-RU" sz="2400" dirty="0" err="1"/>
              <a:t>вступил</a:t>
            </a:r>
            <a:r>
              <a:rPr lang="en-US" altLang="ru-RU" sz="2400" dirty="0"/>
              <a:t> в </a:t>
            </a:r>
            <a:r>
              <a:rPr lang="en-US" altLang="ru-RU" sz="2400" dirty="0" err="1"/>
              <a:t>силу</a:t>
            </a:r>
            <a:r>
              <a:rPr lang="en-US" altLang="ru-RU" sz="2400" dirty="0"/>
              <a:t> с 1 </a:t>
            </a:r>
            <a:r>
              <a:rPr lang="en-US" altLang="ru-RU" sz="2400" dirty="0" err="1"/>
              <a:t>сентября</a:t>
            </a:r>
            <a:r>
              <a:rPr lang="en-US" altLang="ru-RU" sz="2400" dirty="0"/>
              <a:t> 2020 </a:t>
            </a:r>
            <a:r>
              <a:rPr lang="en-US" altLang="ru-RU" sz="2400" dirty="0" err="1"/>
              <a:t>года</a:t>
            </a:r>
            <a:r>
              <a:rPr lang="en-US" altLang="ru-RU" sz="2400" dirty="0"/>
              <a:t>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417552" y="496011"/>
            <a:ext cx="4946536" cy="1221286"/>
            <a:chOff x="102" y="535784"/>
            <a:chExt cx="1233582" cy="71438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530273" y="64498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2075" algn="just">
              <a:lnSpc>
                <a:spcPct val="100000"/>
              </a:lnSpc>
              <a:spcBef>
                <a:spcPts val="113"/>
              </a:spcBef>
            </a:pP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Стратегии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реализации</a:t>
            </a:r>
            <a:r>
              <a:rPr lang="en-US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государственной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политики</a:t>
            </a:r>
            <a:r>
              <a:rPr lang="en-US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сфере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воспитания</a:t>
            </a:r>
            <a:endParaRPr lang="en-US" alt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6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17552" y="496011"/>
            <a:ext cx="4874528" cy="1221286"/>
            <a:chOff x="102" y="535784"/>
            <a:chExt cx="1233582" cy="71438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563417" y="6449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2075">
              <a:lnSpc>
                <a:spcPct val="100000"/>
              </a:lnSpc>
              <a:spcBef>
                <a:spcPts val="113"/>
              </a:spcBef>
            </a:pPr>
            <a:endParaRPr lang="en-US" altLang="ru-RU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72847" y="698427"/>
            <a:ext cx="4581431" cy="99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240" rIns="0" bIns="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О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внесении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изменений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Федеральный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закон</a:t>
            </a:r>
            <a:endParaRPr lang="en-US" altLang="ru-RU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12700">
              <a:lnSpc>
                <a:spcPct val="100000"/>
              </a:lnSpc>
            </a:pP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Об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образовании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Российской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Федерации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» (ФЗ № 304 ФЗ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от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31 </a:t>
            </a:r>
            <a:r>
              <a:rPr lang="en-US" altLang="ru-RU" sz="1600" b="1" dirty="0" err="1">
                <a:solidFill>
                  <a:schemeClr val="accent4">
                    <a:lumMod val="50000"/>
                  </a:schemeClr>
                </a:solidFill>
              </a:rPr>
              <a:t>июля</a:t>
            </a:r>
            <a:r>
              <a:rPr lang="en-US" altLang="ru-RU" sz="1600" b="1" dirty="0">
                <a:solidFill>
                  <a:schemeClr val="accent4">
                    <a:lumMod val="50000"/>
                  </a:schemeClr>
                </a:solidFill>
              </a:rPr>
              <a:t> 2020г)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204864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indent="349250" algn="just">
              <a:lnSpc>
                <a:spcPct val="100000"/>
              </a:lnSpc>
              <a:spcBef>
                <a:spcPts val="113"/>
              </a:spcBef>
            </a:pPr>
            <a:r>
              <a:rPr lang="en-US" altLang="ru-RU" sz="2400" dirty="0"/>
              <a:t>В </a:t>
            </a:r>
            <a:r>
              <a:rPr lang="en-US" altLang="ru-RU" sz="2400" dirty="0" smtClean="0"/>
              <a:t>2020г</a:t>
            </a:r>
            <a:r>
              <a:rPr lang="en-US" altLang="ru-RU" sz="2400" dirty="0"/>
              <a:t>. </a:t>
            </a:r>
            <a:r>
              <a:rPr lang="en-US" altLang="ru-RU" sz="2400" dirty="0" err="1"/>
              <a:t>Госдума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приняла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новую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редакцию</a:t>
            </a:r>
            <a:r>
              <a:rPr lang="en-US" altLang="ru-RU" sz="2400" dirty="0"/>
              <a:t> </a:t>
            </a:r>
            <a:r>
              <a:rPr lang="en-US" altLang="ru-RU" sz="2400" dirty="0" err="1" smtClean="0"/>
              <a:t>закона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«</a:t>
            </a:r>
            <a:r>
              <a:rPr lang="en-US" altLang="ru-RU" sz="2400" dirty="0" err="1" smtClean="0"/>
              <a:t>Об</a:t>
            </a:r>
            <a:r>
              <a:rPr lang="en-US" altLang="ru-RU" sz="2400" dirty="0" smtClean="0"/>
              <a:t> </a:t>
            </a:r>
            <a:r>
              <a:rPr lang="en-US" altLang="ru-RU" sz="2400" dirty="0" err="1"/>
              <a:t>образовании</a:t>
            </a:r>
            <a:r>
              <a:rPr lang="en-US" altLang="ru-RU" sz="2400" dirty="0"/>
              <a:t>», в </a:t>
            </a:r>
            <a:r>
              <a:rPr lang="en-US" altLang="ru-RU" sz="2400" dirty="0" err="1"/>
              <a:t>которой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были</a:t>
            </a:r>
            <a:r>
              <a:rPr lang="en-US" altLang="ru-RU" sz="2400" dirty="0"/>
              <a:t> </a:t>
            </a:r>
            <a:r>
              <a:rPr lang="en-US" altLang="ru-RU" sz="2400" dirty="0" err="1" smtClean="0"/>
              <a:t>закреплены</a:t>
            </a:r>
            <a:r>
              <a:rPr lang="ru-RU" altLang="ru-RU" sz="2400" dirty="0" smtClean="0"/>
              <a:t> </a:t>
            </a:r>
            <a:r>
              <a:rPr lang="en-US" altLang="ru-RU" sz="2400" dirty="0" err="1" smtClean="0"/>
              <a:t>новые</a:t>
            </a:r>
            <a:r>
              <a:rPr lang="en-US" altLang="ru-RU" sz="2400" dirty="0" smtClean="0"/>
              <a:t> </a:t>
            </a:r>
            <a:r>
              <a:rPr lang="en-US" altLang="ru-RU" sz="2400" dirty="0" err="1"/>
              <a:t>принципы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воспитания</a:t>
            </a:r>
            <a:r>
              <a:rPr lang="en-US" altLang="ru-RU" sz="2400" dirty="0"/>
              <a:t>.</a:t>
            </a:r>
          </a:p>
          <a:p>
            <a:pPr marL="12700" indent="349250" algn="just">
              <a:lnSpc>
                <a:spcPct val="100000"/>
              </a:lnSpc>
            </a:pPr>
            <a:r>
              <a:rPr lang="en-US" altLang="ru-RU" sz="2400" dirty="0" err="1"/>
              <a:t>Согласно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данным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изменениям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дошкольное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учреждение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разрабатывает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рабочую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Программу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воспитания</a:t>
            </a:r>
            <a:r>
              <a:rPr lang="en-US" altLang="ru-RU" sz="2400" dirty="0"/>
              <a:t>, </a:t>
            </a:r>
            <a:r>
              <a:rPr lang="en-US" altLang="ru-RU" sz="2400" dirty="0" err="1"/>
              <a:t>делая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акцент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на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усиление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патриотического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воспитания</a:t>
            </a:r>
            <a:r>
              <a:rPr lang="en-US" altLang="ru-RU" sz="2400" dirty="0"/>
              <a:t>, </a:t>
            </a:r>
            <a:r>
              <a:rPr lang="en-US" altLang="ru-RU" sz="2400" dirty="0" err="1" smtClean="0"/>
              <a:t>сформированности</a:t>
            </a:r>
            <a:r>
              <a:rPr lang="ru-RU" altLang="ru-RU" sz="2400" dirty="0" smtClean="0"/>
              <a:t> </a:t>
            </a:r>
            <a:r>
              <a:rPr lang="en-US" altLang="ru-RU" sz="2400" dirty="0" err="1" smtClean="0"/>
              <a:t>понятия</a:t>
            </a:r>
            <a:r>
              <a:rPr lang="en-US" altLang="ru-RU" sz="2400" dirty="0" smtClean="0"/>
              <a:t> </a:t>
            </a:r>
            <a:r>
              <a:rPr lang="en-US" altLang="ru-RU" sz="2400" dirty="0" err="1"/>
              <a:t>гражданственности</a:t>
            </a:r>
            <a:r>
              <a:rPr lang="en-US" altLang="ru-RU" sz="2400" dirty="0"/>
              <a:t>; </a:t>
            </a:r>
            <a:r>
              <a:rPr lang="en-US" altLang="ru-RU" sz="2400" dirty="0" err="1"/>
              <a:t>воспитания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уважения</a:t>
            </a:r>
            <a:r>
              <a:rPr lang="en-US" altLang="ru-RU" sz="2400" dirty="0"/>
              <a:t> к </a:t>
            </a:r>
            <a:r>
              <a:rPr lang="en-US" altLang="ru-RU" sz="2400" dirty="0" err="1"/>
              <a:t>культурному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наследию</a:t>
            </a:r>
            <a:r>
              <a:rPr lang="en-US" altLang="ru-RU" sz="2400" dirty="0"/>
              <a:t> </a:t>
            </a:r>
            <a:r>
              <a:rPr lang="en-US" altLang="ru-RU" sz="2400" dirty="0" err="1"/>
              <a:t>страны</a:t>
            </a:r>
            <a:r>
              <a:rPr lang="en-US" altLang="ru-RU" sz="2400" dirty="0"/>
              <a:t> и </a:t>
            </a:r>
            <a:r>
              <a:rPr lang="en-US" altLang="ru-RU" sz="2400" dirty="0" err="1"/>
              <a:t>памяти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защитников</a:t>
            </a:r>
            <a:r>
              <a:rPr lang="en-US" altLang="ru-RU" sz="2400" dirty="0"/>
              <a:t> </a:t>
            </a:r>
            <a:r>
              <a:rPr lang="en-US" altLang="ru-RU" sz="2400" dirty="0" err="1"/>
              <a:t>Отечества</a:t>
            </a:r>
            <a:r>
              <a:rPr lang="en-US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663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4874528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555353" y="475187"/>
            <a:ext cx="4598925" cy="1157288"/>
          </a:xfrm>
          <a:prstGeom prst="rect">
            <a:avLst/>
          </a:prstGeom>
          <a:ln/>
        </p:spPr>
        <p:txBody>
          <a:bodyPr vert="horz" tIns="1224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2700"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r>
              <a:rPr lang="en-US" altLang="ru-RU" sz="2800" dirty="0" err="1" smtClean="0">
                <a:solidFill>
                  <a:srgbClr val="C00000"/>
                </a:solidFill>
                <a:latin typeface="Arial" charset="0"/>
              </a:rPr>
              <a:t>Рабочая</a:t>
            </a:r>
            <a:r>
              <a:rPr lang="en-US" altLang="ru-RU" sz="28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800" dirty="0" err="1" smtClean="0">
                <a:solidFill>
                  <a:srgbClr val="C00000"/>
                </a:solidFill>
                <a:latin typeface="Arial" charset="0"/>
              </a:rPr>
              <a:t>Программа</a:t>
            </a:r>
            <a:r>
              <a:rPr lang="en-US" altLang="ru-RU" sz="28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800" dirty="0" err="1" smtClean="0">
                <a:solidFill>
                  <a:srgbClr val="C00000"/>
                </a:solidFill>
                <a:latin typeface="Arial" charset="0"/>
              </a:rPr>
              <a:t>воспитания</a:t>
            </a:r>
            <a:endParaRPr lang="en-US" altLang="ru-RU" sz="28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0375" y="1717297"/>
            <a:ext cx="8144074" cy="2131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2600" rIns="0" bIns="0">
            <a:spAutoFit/>
          </a:bodyPr>
          <a:lstStyle>
            <a:lvl1pPr marL="355600" indent="-341313"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4013" algn="l"/>
                <a:tab pos="3556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Arial" charset="0"/>
                <a:ea typeface="Noto Sans SC Regular" charset="0"/>
                <a:cs typeface="Noto Sans SC Regular" charset="0"/>
              </a:defRPr>
            </a:lvl9pPr>
          </a:lstStyle>
          <a:p>
            <a:pPr marL="12700" indent="349250" algn="just">
              <a:spcBef>
                <a:spcPts val="100"/>
              </a:spcBef>
              <a:buClr>
                <a:srgbClr val="36399A"/>
              </a:buClr>
            </a:pPr>
            <a:r>
              <a:rPr lang="en-US" altLang="ru-RU" sz="2000" dirty="0" err="1">
                <a:latin typeface="+mn-lt"/>
              </a:rPr>
              <a:t>Рабочая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программа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воспитания</a:t>
            </a:r>
            <a:r>
              <a:rPr lang="en-US" altLang="ru-RU" sz="2000" dirty="0">
                <a:latin typeface="+mn-lt"/>
              </a:rPr>
              <a:t> (</a:t>
            </a:r>
            <a:r>
              <a:rPr lang="en-US" altLang="ru-RU" sz="2000" dirty="0" err="1">
                <a:latin typeface="+mn-lt"/>
              </a:rPr>
              <a:t>далее</a:t>
            </a:r>
            <a:r>
              <a:rPr lang="en-US" altLang="ru-RU" sz="2000" dirty="0">
                <a:latin typeface="+mn-lt"/>
              </a:rPr>
              <a:t> - </a:t>
            </a:r>
            <a:r>
              <a:rPr lang="en-US" altLang="ru-RU" sz="2000" dirty="0" err="1">
                <a:latin typeface="+mn-lt"/>
              </a:rPr>
              <a:t>Программа</a:t>
            </a:r>
            <a:r>
              <a:rPr lang="en-US" altLang="ru-RU" sz="2000" dirty="0">
                <a:latin typeface="+mn-lt"/>
              </a:rPr>
              <a:t>) </a:t>
            </a:r>
            <a:r>
              <a:rPr lang="en-US" altLang="ru-RU" sz="2000" dirty="0" err="1" smtClean="0">
                <a:latin typeface="+mn-lt"/>
              </a:rPr>
              <a:t>определяет</a:t>
            </a:r>
            <a:r>
              <a:rPr lang="ru-RU" altLang="ru-RU" sz="2000" dirty="0" smtClean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содержание</a:t>
            </a:r>
            <a:r>
              <a:rPr lang="en-US" altLang="ru-RU" sz="2000" dirty="0">
                <a:latin typeface="+mn-lt"/>
              </a:rPr>
              <a:t> и </a:t>
            </a:r>
            <a:r>
              <a:rPr lang="en-US" altLang="ru-RU" sz="2000" dirty="0" err="1" smtClean="0">
                <a:latin typeface="+mn-lt"/>
              </a:rPr>
              <a:t>организацию</a:t>
            </a:r>
            <a:r>
              <a:rPr lang="ru-RU" altLang="ru-RU" sz="2000" dirty="0" smtClean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воспитательной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работы</a:t>
            </a:r>
            <a:r>
              <a:rPr lang="en-US" altLang="ru-RU" sz="2000" dirty="0">
                <a:latin typeface="+mn-lt"/>
              </a:rPr>
              <a:t>	</a:t>
            </a:r>
            <a:r>
              <a:rPr lang="en-US" altLang="ru-RU" sz="2000" dirty="0" err="1">
                <a:latin typeface="+mn-lt"/>
              </a:rPr>
              <a:t>на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 smtClean="0">
                <a:latin typeface="+mn-lt"/>
              </a:rPr>
              <a:t>уровне</a:t>
            </a:r>
            <a:r>
              <a:rPr lang="ru-RU" altLang="ru-RU" sz="2000" dirty="0" smtClean="0">
                <a:latin typeface="+mn-lt"/>
              </a:rPr>
              <a:t> </a:t>
            </a:r>
            <a:r>
              <a:rPr lang="en-US" altLang="ru-RU" sz="2000" dirty="0" err="1" smtClean="0">
                <a:latin typeface="+mn-lt"/>
              </a:rPr>
              <a:t>дошкольного</a:t>
            </a:r>
            <a:r>
              <a:rPr lang="en-US" altLang="ru-RU" sz="2000" dirty="0" smtClean="0">
                <a:latin typeface="+mn-lt"/>
              </a:rPr>
              <a:t> </a:t>
            </a:r>
            <a:r>
              <a:rPr lang="en-US" altLang="ru-RU" sz="2000" dirty="0" err="1" smtClean="0">
                <a:latin typeface="+mn-lt"/>
              </a:rPr>
              <a:t>образования</a:t>
            </a:r>
            <a:r>
              <a:rPr lang="ru-RU" altLang="ru-RU" sz="2000" dirty="0" smtClean="0">
                <a:latin typeface="+mn-lt"/>
              </a:rPr>
              <a:t> в муниципальном казенном д</a:t>
            </a:r>
            <a:r>
              <a:rPr lang="en-US" altLang="ru-RU" sz="2000" dirty="0" err="1" smtClean="0">
                <a:latin typeface="+mn-lt"/>
              </a:rPr>
              <a:t>ошкольном</a:t>
            </a:r>
            <a:r>
              <a:rPr lang="en-US" altLang="ru-RU" sz="2000" dirty="0" smtClean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образовательном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учреждении</a:t>
            </a:r>
            <a:r>
              <a:rPr lang="en-US" altLang="ru-RU" sz="2000" dirty="0">
                <a:latin typeface="+mn-lt"/>
              </a:rPr>
              <a:t> </a:t>
            </a:r>
            <a:r>
              <a:rPr lang="ru-RU" altLang="ru-RU" sz="2000" dirty="0" smtClean="0">
                <a:latin typeface="+mn-lt"/>
              </a:rPr>
              <a:t> села Кунашак «Детский сад  «Березка».</a:t>
            </a:r>
            <a:endParaRPr lang="en-US" altLang="ru-RU" sz="2000" dirty="0">
              <a:latin typeface="+mn-lt"/>
            </a:endParaRPr>
          </a:p>
          <a:p>
            <a:pPr>
              <a:spcBef>
                <a:spcPts val="100"/>
              </a:spcBef>
              <a:buClr>
                <a:srgbClr val="36399A"/>
              </a:buClr>
              <a:buFont typeface="Wingdings" charset="2"/>
              <a:buChar char=""/>
            </a:pPr>
            <a:endParaRPr lang="en-US" altLang="ru-RU" dirty="0"/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36399A"/>
              </a:buClr>
              <a:buFont typeface="Wingdings" charset="2"/>
              <a:buChar char=""/>
            </a:pPr>
            <a:endParaRPr lang="en-US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0375" y="3284984"/>
            <a:ext cx="828332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438"/>
              </a:spcBef>
              <a:buClr>
                <a:srgbClr val="36399A"/>
              </a:buClr>
            </a:pPr>
            <a:r>
              <a:rPr lang="en-US" alt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Программа</a:t>
            </a:r>
            <a:r>
              <a:rPr lang="en-US" alt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sz="2000" b="1" dirty="0" err="1">
                <a:solidFill>
                  <a:schemeClr val="accent4">
                    <a:lumMod val="50000"/>
                  </a:schemeClr>
                </a:solidFill>
              </a:rPr>
              <a:t>учитывает</a:t>
            </a:r>
            <a:r>
              <a:rPr lang="en-US" altLang="ru-RU" sz="20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438"/>
              </a:spcBef>
              <a:buClr>
                <a:srgbClr val="36399A"/>
              </a:buClr>
            </a:pPr>
            <a:r>
              <a:rPr lang="en-US" altLang="ru-RU" sz="2000" dirty="0"/>
              <a:t>«</a:t>
            </a:r>
            <a:r>
              <a:rPr lang="en-US" altLang="ru-RU" sz="2000" dirty="0" err="1"/>
              <a:t>Примерную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программу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воспитания</a:t>
            </a:r>
            <a:r>
              <a:rPr lang="en-US" altLang="ru-RU" sz="2000" dirty="0"/>
              <a:t>», </a:t>
            </a:r>
            <a:r>
              <a:rPr lang="en-US" altLang="ru-RU" sz="2000" dirty="0" err="1"/>
              <a:t>которая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была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разработана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сотрудниками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Института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стратегии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развития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образования</a:t>
            </a:r>
            <a:r>
              <a:rPr lang="en-US" altLang="ru-RU" sz="2000" dirty="0"/>
              <a:t> РАО в </a:t>
            </a:r>
            <a:r>
              <a:rPr lang="en-US" altLang="ru-RU" sz="2000" dirty="0" err="1"/>
              <a:t>рамках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государственного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задания</a:t>
            </a:r>
            <a:r>
              <a:rPr lang="en-US" altLang="ru-RU" sz="2000" dirty="0"/>
              <a:t> и </a:t>
            </a:r>
            <a:r>
              <a:rPr lang="en-US" altLang="ru-RU" sz="2000" dirty="0" err="1"/>
              <a:t>одобрена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решением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Федерального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учебно</a:t>
            </a:r>
            <a:r>
              <a:rPr lang="en-US" altLang="ru-RU" sz="2000" dirty="0"/>
              <a:t>- </a:t>
            </a:r>
            <a:r>
              <a:rPr lang="en-US" altLang="ru-RU" sz="2000" dirty="0" err="1"/>
              <a:t>методического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объединения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по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общему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образованию</a:t>
            </a:r>
            <a:r>
              <a:rPr lang="en-US" altLang="ru-RU" sz="2000" dirty="0"/>
              <a:t> (</a:t>
            </a:r>
            <a:r>
              <a:rPr lang="en-US" altLang="ru-RU" sz="2000" dirty="0" err="1"/>
              <a:t>протокол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от</a:t>
            </a:r>
            <a:r>
              <a:rPr lang="en-US" altLang="ru-RU" sz="2000" dirty="0"/>
              <a:t> </a:t>
            </a:r>
            <a:r>
              <a:rPr lang="en-US" altLang="ru-RU" sz="2000" dirty="0" smtClean="0"/>
              <a:t>2</a:t>
            </a:r>
            <a:r>
              <a:rPr lang="ru-RU" altLang="ru-RU" sz="2000" dirty="0" smtClean="0"/>
              <a:t> </a:t>
            </a:r>
            <a:r>
              <a:rPr lang="en-US" altLang="ru-RU" sz="2000" dirty="0" err="1" smtClean="0"/>
              <a:t>июня</a:t>
            </a:r>
            <a:r>
              <a:rPr lang="en-US" altLang="ru-RU" sz="2000" dirty="0" smtClean="0"/>
              <a:t> </a:t>
            </a:r>
            <a:r>
              <a:rPr lang="en-US" altLang="ru-RU" sz="2000" dirty="0"/>
              <a:t>2020 г. № 2/20).</a:t>
            </a:r>
          </a:p>
          <a:p>
            <a:pPr>
              <a:lnSpc>
                <a:spcPct val="100000"/>
              </a:lnSpc>
              <a:spcBef>
                <a:spcPts val="438"/>
              </a:spcBef>
              <a:buClr>
                <a:srgbClr val="36399A"/>
              </a:buClr>
            </a:pPr>
            <a:endParaRPr lang="ru-RU" altLang="ru-RU" sz="2000" dirty="0" smtClean="0"/>
          </a:p>
          <a:p>
            <a:pPr indent="361950" algn="just">
              <a:lnSpc>
                <a:spcPct val="100000"/>
              </a:lnSpc>
              <a:spcBef>
                <a:spcPts val="438"/>
              </a:spcBef>
              <a:buClr>
                <a:srgbClr val="36399A"/>
              </a:buClr>
            </a:pPr>
            <a:r>
              <a:rPr lang="en-US" altLang="ru-RU" sz="2000" dirty="0" err="1" smtClean="0"/>
              <a:t>Рабочая</a:t>
            </a:r>
            <a:r>
              <a:rPr lang="en-US" altLang="ru-RU" sz="2000" dirty="0" smtClean="0"/>
              <a:t> </a:t>
            </a:r>
            <a:r>
              <a:rPr lang="en-US" altLang="ru-RU" sz="2000" dirty="0" err="1"/>
              <a:t>программа</a:t>
            </a:r>
            <a:r>
              <a:rPr lang="en-US" altLang="ru-RU" sz="2000" dirty="0"/>
              <a:t>	</a:t>
            </a:r>
            <a:r>
              <a:rPr lang="en-US" altLang="ru-RU" sz="2000" dirty="0" err="1"/>
              <a:t>воспитания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является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обязательной</a:t>
            </a:r>
            <a:r>
              <a:rPr lang="en-US" altLang="ru-RU" sz="2000" dirty="0"/>
              <a:t> </a:t>
            </a:r>
            <a:r>
              <a:rPr lang="en-US" altLang="ru-RU" sz="2000" dirty="0" err="1"/>
              <a:t>частью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основной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образовательной</a:t>
            </a:r>
            <a:r>
              <a:rPr lang="en-US" altLang="ru-RU" sz="2000" dirty="0"/>
              <a:t> </a:t>
            </a:r>
            <a:r>
              <a:rPr lang="en-US" altLang="ru-RU" sz="2000" dirty="0" err="1"/>
              <a:t>программы</a:t>
            </a:r>
            <a:r>
              <a:rPr lang="en-US" altLang="ru-RU" sz="2000" dirty="0"/>
              <a:t>, </a:t>
            </a:r>
            <a:r>
              <a:rPr lang="en-US" altLang="ru-RU" sz="2000" dirty="0" err="1"/>
              <a:t>реализуемой</a:t>
            </a:r>
            <a:r>
              <a:rPr lang="en-US" altLang="ru-RU" sz="2000" dirty="0"/>
              <a:t> в </a:t>
            </a:r>
            <a:r>
              <a:rPr lang="en-US" altLang="ru-RU" sz="2000" dirty="0" smtClean="0"/>
              <a:t>ДОУ</a:t>
            </a:r>
            <a:r>
              <a:rPr lang="ru-RU" altLang="ru-RU" sz="2000" dirty="0" smtClean="0"/>
              <a:t>.</a:t>
            </a:r>
            <a:endParaRPr lang="en-US" altLang="ru-RU" sz="2000" dirty="0"/>
          </a:p>
        </p:txBody>
      </p:sp>
    </p:spTree>
    <p:extLst>
      <p:ext uri="{BB962C8B-B14F-4D97-AF65-F5344CB8AC3E}">
        <p14:creationId xmlns:p14="http://schemas.microsoft.com/office/powerpoint/2010/main" val="69361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4874528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88366" y="749724"/>
            <a:ext cx="4732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400" b="1" dirty="0" err="1">
                <a:solidFill>
                  <a:srgbClr val="C00000"/>
                </a:solidFill>
                <a:latin typeface="Arial" charset="0"/>
              </a:rPr>
              <a:t>Цель</a:t>
            </a:r>
            <a:r>
              <a:rPr lang="en-US" altLang="ru-RU" sz="24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400" b="1" dirty="0" err="1">
                <a:solidFill>
                  <a:srgbClr val="C00000"/>
                </a:solidFill>
                <a:latin typeface="Arial" charset="0"/>
              </a:rPr>
              <a:t>Программы</a:t>
            </a:r>
            <a:r>
              <a:rPr lang="en-US" altLang="ru-RU" sz="24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altLang="ru-RU" sz="2400" b="1" dirty="0" err="1">
                <a:solidFill>
                  <a:srgbClr val="C00000"/>
                </a:solidFill>
                <a:latin typeface="Arial" charset="0"/>
              </a:rPr>
              <a:t>воспитания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8366" y="1916832"/>
            <a:ext cx="811608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2400" dirty="0" smtClean="0"/>
              <a:t>Цель программы воспитания- личностное </a:t>
            </a:r>
            <a:r>
              <a:rPr lang="ru-RU" sz="2400" dirty="0"/>
              <a:t>развитие ребенка дошкольного возраста, проявляющееся:</a:t>
            </a:r>
          </a:p>
          <a:p>
            <a:pPr marL="285750" lvl="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/>
              <a:t>в усвоении им знаний основных норм, которые общество выработало на основе базовых ценностей современного общества (в усвоении ими социально значимых знаний);</a:t>
            </a:r>
          </a:p>
          <a:p>
            <a:pPr marL="285750" lvl="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/>
              <a:t>в развитии его позитивных отношений к этим ценностям (в развитии </a:t>
            </a:r>
            <a:r>
              <a:rPr lang="ru-RU" sz="2400" dirty="0" smtClean="0"/>
              <a:t> их </a:t>
            </a:r>
            <a:r>
              <a:rPr lang="ru-RU" sz="2400" dirty="0"/>
              <a:t>социально значимых отношений);</a:t>
            </a:r>
          </a:p>
          <a:p>
            <a:pPr marL="285750" lvl="0" indent="-28575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/>
              <a:t>в приобретении им соответствующего этим ценностям опыта поведения, применения сформированных знаний и отношений на практике (в приобретении опыта социально значимых дел).</a:t>
            </a:r>
          </a:p>
        </p:txBody>
      </p:sp>
    </p:spTree>
    <p:extLst>
      <p:ext uri="{BB962C8B-B14F-4D97-AF65-F5344CB8AC3E}">
        <p14:creationId xmlns:p14="http://schemas.microsoft.com/office/powerpoint/2010/main" val="326200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4874528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1691680" y="675944"/>
            <a:ext cx="3081736" cy="725240"/>
          </a:xfrm>
          <a:prstGeom prst="rect">
            <a:avLst/>
          </a:prstGeom>
          <a:ln/>
        </p:spPr>
        <p:txBody>
          <a:bodyPr vert="horz" tIns="1224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2700">
              <a:spcBef>
                <a:spcPts val="100"/>
              </a:spcBef>
              <a:tabLst>
                <a:tab pos="457200" algn="l"/>
                <a:tab pos="914400" algn="l"/>
                <a:tab pos="1371600" algn="l"/>
              </a:tabLst>
            </a:pPr>
            <a:r>
              <a:rPr lang="en-US" altLang="ru-RU" sz="2800" dirty="0" err="1" smtClean="0">
                <a:solidFill>
                  <a:srgbClr val="C00000"/>
                </a:solidFill>
                <a:latin typeface="Arial" charset="0"/>
              </a:rPr>
              <a:t>Задачи</a:t>
            </a:r>
            <a:r>
              <a:rPr lang="en-US" altLang="ru-RU" sz="2800" dirty="0" smtClean="0">
                <a:solidFill>
                  <a:srgbClr val="C00000"/>
                </a:solidFill>
                <a:latin typeface="Arial" charset="0"/>
              </a:rPr>
              <a:t>:</a:t>
            </a:r>
            <a:endParaRPr lang="en-US" altLang="ru-RU" sz="28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6771" y="2132856"/>
            <a:ext cx="79770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Главной задачей программы является</a:t>
            </a:r>
            <a:r>
              <a:rPr lang="ru-RU" sz="2000" dirty="0"/>
              <a:t> создание организационно-педагогических условий в части воспитания, личностного развития и социализации детей дошкольного на основе базовых национальных ценностей (ценности семьи, гражданские ценности</a:t>
            </a:r>
            <a:r>
              <a:rPr lang="ru-RU" sz="2000" i="1" dirty="0"/>
              <a:t>, </a:t>
            </a:r>
            <a:r>
              <a:rPr lang="ru-RU" sz="2000" dirty="0"/>
              <a:t>нравственные ценности, ценности труда, ценности культуры, ценности истории, экологические ценности)</a:t>
            </a:r>
          </a:p>
          <a:p>
            <a:pPr indent="361950" algn="just"/>
            <a:r>
              <a:rPr lang="ru-RU" sz="2000" dirty="0"/>
              <a:t>Задачи воспитания формируются для каждого возрастного периода (от 0 до 3 лет, </a:t>
            </a:r>
            <a:r>
              <a:rPr lang="ru-RU" sz="2000" dirty="0" smtClean="0"/>
              <a:t>от </a:t>
            </a:r>
            <a:r>
              <a:rPr lang="ru-RU" sz="2000" dirty="0"/>
              <a:t>3 до 7 лет) на основе планируемых результатов достижения цели воспитания </a:t>
            </a:r>
            <a:r>
              <a:rPr lang="ru-RU" sz="2000" dirty="0" smtClean="0"/>
              <a:t>и </a:t>
            </a:r>
            <a:r>
              <a:rPr lang="ru-RU" sz="2000" dirty="0"/>
              <a:t>реализуются в единстве с развивающими задачами, определенными действующими нормативными правовыми документами в сфере дошкольного </a:t>
            </a:r>
            <a:r>
              <a:rPr lang="ru-RU" sz="2000" dirty="0" smtClean="0"/>
              <a:t>образования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2466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7552" y="496011"/>
            <a:ext cx="4874528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66424" y="2132856"/>
            <a:ext cx="79660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2800" b="1" dirty="0" smtClean="0"/>
              <a:t>Планируемые результаты </a:t>
            </a:r>
            <a:r>
              <a:rPr lang="ru-RU" sz="2800" dirty="0" smtClean="0"/>
              <a:t>воспитания носят отсроченный характер, а деятельность воспитателя нацелена на перспективу развития и становления личности ребенка. </a:t>
            </a:r>
            <a:r>
              <a:rPr lang="ru-RU" sz="2800" dirty="0"/>
              <a:t>Поэтому результаты достижения цели воспитания </a:t>
            </a:r>
            <a:r>
              <a:rPr lang="ru-RU" sz="2800" dirty="0" smtClean="0"/>
              <a:t>представлены </a:t>
            </a:r>
            <a:r>
              <a:rPr lang="ru-RU" sz="2800" dirty="0"/>
              <a:t>в виде двух описательных моделей – «Портрета выпускника ДОО» и «Портрета гражданина России».</a:t>
            </a:r>
            <a:endParaRPr lang="ru-RU" sz="2800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425" y="765490"/>
            <a:ext cx="46402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spcBef>
                <a:spcPts val="100"/>
              </a:spcBef>
              <a:tabLst>
                <a:tab pos="457200" algn="l"/>
                <a:tab pos="914400" algn="l"/>
                <a:tab pos="1371600" algn="l"/>
              </a:tabLst>
            </a:pPr>
            <a:r>
              <a:rPr lang="ru-RU" altLang="ru-RU" sz="2600" b="1" dirty="0" smtClean="0">
                <a:solidFill>
                  <a:srgbClr val="C00000"/>
                </a:solidFill>
                <a:latin typeface="Arial" charset="0"/>
              </a:rPr>
              <a:t>Планируемые результаты</a:t>
            </a:r>
            <a:r>
              <a:rPr lang="en-US" altLang="ru-RU" sz="2600" b="1" dirty="0" smtClean="0">
                <a:solidFill>
                  <a:srgbClr val="C00000"/>
                </a:solidFill>
                <a:latin typeface="Arial" charset="0"/>
              </a:rPr>
              <a:t>:</a:t>
            </a:r>
            <a:endParaRPr lang="en-US" altLang="ru-RU" sz="2600" b="1" dirty="0">
              <a:solidFill>
                <a:srgbClr val="C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20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619672" y="496011"/>
            <a:ext cx="6408712" cy="1221286"/>
            <a:chOff x="102" y="535784"/>
            <a:chExt cx="1233582" cy="714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2" y="535784"/>
              <a:ext cx="1233582" cy="714380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4975" y="570657"/>
              <a:ext cx="1163836" cy="644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200" kern="1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757472" y="783488"/>
            <a:ext cx="6089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Рабочая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Программа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воспитания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реализуется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>
                <a:solidFill>
                  <a:schemeClr val="accent4">
                    <a:lumMod val="50000"/>
                  </a:schemeClr>
                </a:solidFill>
              </a:rPr>
              <a:t>по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о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бразовательным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областям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13075" y="2329348"/>
            <a:ext cx="2618766" cy="95563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560" cap="flat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Социально</a:t>
            </a:r>
            <a:r>
              <a:rPr lang="en-US" altLang="ru-RU" sz="2000" dirty="0" smtClean="0">
                <a:solidFill>
                  <a:schemeClr val="bg1"/>
                </a:solidFill>
                <a:latin typeface="Arial" charset="0"/>
              </a:rPr>
              <a:t>- </a:t>
            </a: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коммуникативное</a:t>
            </a:r>
            <a:r>
              <a:rPr lang="en-US" altLang="ru-RU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развитие</a:t>
            </a:r>
            <a:endParaRPr lang="en-US" altLang="ru-RU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203242" y="2378669"/>
            <a:ext cx="2448271" cy="106407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560" cap="flat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Речевое </a:t>
            </a: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развитие</a:t>
            </a:r>
            <a:endParaRPr lang="en-US" altLang="ru-RU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27834" y="2362904"/>
            <a:ext cx="2342437" cy="106407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560" cap="flat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4763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Познавательное</a:t>
            </a:r>
          </a:p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развитие</a:t>
            </a:r>
            <a:endParaRPr lang="en-US" altLang="ru-RU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331640" y="4055110"/>
            <a:ext cx="2592288" cy="105831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560" cap="flat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Художественно-эстетическое</a:t>
            </a:r>
          </a:p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развитие</a:t>
            </a:r>
            <a:endParaRPr lang="en-US" altLang="ru-RU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821851" y="4018627"/>
            <a:ext cx="2762781" cy="106407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560" cap="flat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ru-RU" altLang="ru-RU" sz="2000" dirty="0" smtClean="0">
                <a:solidFill>
                  <a:schemeClr val="bg1"/>
                </a:solidFill>
                <a:latin typeface="Arial" charset="0"/>
              </a:rPr>
              <a:t>Физическое</a:t>
            </a:r>
          </a:p>
          <a:p>
            <a:pPr marL="130175" algn="ctr">
              <a:lnSpc>
                <a:spcPct val="86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ru-RU" sz="2000" dirty="0" err="1" smtClean="0">
                <a:solidFill>
                  <a:schemeClr val="bg1"/>
                </a:solidFill>
                <a:latin typeface="Arial" charset="0"/>
              </a:rPr>
              <a:t>развитие</a:t>
            </a:r>
            <a:endParaRPr lang="en-US" altLang="ru-RU" sz="20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45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wipe/>
      </p:transition>
    </mc:Choice>
    <mc:Fallback xmlns="">
      <p:transition spd="slow" advClick="0" advTm="2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3157</TotalTime>
  <Words>1221</Words>
  <Application>Microsoft Office PowerPoint</Application>
  <PresentationFormat>Экран (4:3)</PresentationFormat>
  <Paragraphs>191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Calibri</vt:lpstr>
      <vt:lpstr>Georgia</vt:lpstr>
      <vt:lpstr>Noto Sans SC Regular</vt:lpstr>
      <vt:lpstr>Times New Roman</vt:lpstr>
      <vt:lpstr>Trebuchet MS</vt:lpstr>
      <vt:lpstr>Wingdings</vt:lpstr>
      <vt:lpstr>Wingdings 2</vt:lpstr>
      <vt:lpstr>Wingdings 3</vt:lpstr>
      <vt:lpstr>Аспект</vt:lpstr>
      <vt:lpstr>       Современные подходы к организации нравственно-патриотического воспитания дошкольника.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-Усвоение норм и ценностей, принятых в обществе, включая моральные и нравственные ценности; -Развитие общения и взаимодействия ребенка со взрослыми и сверстниками и тд.</vt:lpstr>
      <vt:lpstr>-Развитие интересов детей, любознательности и познавательной мотивации, -формирование познавательных действий - становление сознания; развитие воображения и творческой активности -формирование первичных представлений о себе, других людях, объектах окружающего мира -о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 и тд.</vt:lpstr>
      <vt:lpstr>-Владение речью как средством общения и культуры;  -Обогащение активного словаря; развитие связной речи;  -Грамматически правильной диалогической и монологической речи; -Развитие речевого творчества; -Знакомство с книжной культурой;</vt:lpstr>
      <vt:lpstr>-Развитие предпосылок ценностно-смыслового восприятия и понимания произведений искусства (словесного, музыкального, изобразительного)  -мира природы -становление эстетического отношения к окружающему миру -формирование элементарных представлений о видах искусства - восприятие музыки, художественной литературы фольклора -стимулирование ,сопереживания персонажам художественных произведений.</vt:lpstr>
      <vt:lpstr>-Становление целенаправленности и саморегуляции в двигательной сфере  -становление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о результатах выполнения «Программы развития МАДОУ г.Нижневартовска ДС №29 «Ёлочка» на 2018 -  2025 годы и на период до 2030 года»  за 2017-2019 гг.</dc:title>
  <dc:creator>User</dc:creator>
  <cp:lastModifiedBy>Наталья Галактионова</cp:lastModifiedBy>
  <cp:revision>284</cp:revision>
  <dcterms:created xsi:type="dcterms:W3CDTF">2020-02-11T05:48:15Z</dcterms:created>
  <dcterms:modified xsi:type="dcterms:W3CDTF">2022-02-16T10:15:45Z</dcterms:modified>
</cp:coreProperties>
</file>