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85" r:id="rId2"/>
    <p:sldId id="273" r:id="rId3"/>
    <p:sldId id="256" r:id="rId4"/>
    <p:sldId id="282" r:id="rId5"/>
    <p:sldId id="261" r:id="rId6"/>
    <p:sldId id="263" r:id="rId7"/>
    <p:sldId id="288" r:id="rId8"/>
    <p:sldId id="280" r:id="rId9"/>
    <p:sldId id="265" r:id="rId10"/>
    <p:sldId id="286" r:id="rId11"/>
    <p:sldId id="281" r:id="rId12"/>
    <p:sldId id="275" r:id="rId13"/>
    <p:sldId id="284" r:id="rId14"/>
    <p:sldId id="289" r:id="rId15"/>
    <p:sldId id="274" r:id="rId16"/>
    <p:sldId id="271" r:id="rId17"/>
  </p:sldIdLst>
  <p:sldSz cx="9144000" cy="6858000" type="screen4x3"/>
  <p:notesSz cx="6797675" cy="9926638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9933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0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58 w 5740"/>
                <a:gd name="T1" fmla="*/ 1632 h 4316"/>
                <a:gd name="T2" fmla="*/ 0 w 5740"/>
                <a:gd name="T3" fmla="*/ 1632 h 4316"/>
                <a:gd name="T4" fmla="*/ 0 w 5740"/>
                <a:gd name="T5" fmla="*/ 0 h 4316"/>
                <a:gd name="T6" fmla="*/ 5758 w 5740"/>
                <a:gd name="T7" fmla="*/ 0 h 4316"/>
                <a:gd name="T8" fmla="*/ 5758 w 5740"/>
                <a:gd name="T9" fmla="*/ 1632 h 4316"/>
                <a:gd name="T10" fmla="*/ 5758 w 5740"/>
                <a:gd name="T11" fmla="*/ 1632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10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10 w 382"/>
                  <a:gd name="T19" fmla="*/ 96 h 96"/>
                  <a:gd name="T20" fmla="*/ 264 w 382"/>
                  <a:gd name="T21" fmla="*/ 90 h 96"/>
                  <a:gd name="T22" fmla="*/ 312 w 382"/>
                  <a:gd name="T23" fmla="*/ 84 h 96"/>
                  <a:gd name="T24" fmla="*/ 353 w 382"/>
                  <a:gd name="T25" fmla="*/ 66 h 96"/>
                  <a:gd name="T26" fmla="*/ 383 w 382"/>
                  <a:gd name="T27" fmla="*/ 42 h 96"/>
                  <a:gd name="T28" fmla="*/ 377 w 382"/>
                  <a:gd name="T29" fmla="*/ 42 h 96"/>
                  <a:gd name="T30" fmla="*/ 347 w 382"/>
                  <a:gd name="T31" fmla="*/ 66 h 96"/>
                  <a:gd name="T32" fmla="*/ 306 w 382"/>
                  <a:gd name="T33" fmla="*/ 78 h 96"/>
                  <a:gd name="T34" fmla="*/ 264 w 382"/>
                  <a:gd name="T35" fmla="*/ 90 h 96"/>
                  <a:gd name="T36" fmla="*/ 210 w 382"/>
                  <a:gd name="T37" fmla="*/ 96 h 96"/>
                  <a:gd name="T38" fmla="*/ 210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20 w 185"/>
                  <a:gd name="T5" fmla="*/ 36 h 210"/>
                  <a:gd name="T6" fmla="*/ 156 w 185"/>
                  <a:gd name="T7" fmla="*/ 72 h 210"/>
                  <a:gd name="T8" fmla="*/ 162 w 185"/>
                  <a:gd name="T9" fmla="*/ 90 h 210"/>
                  <a:gd name="T10" fmla="*/ 168 w 185"/>
                  <a:gd name="T11" fmla="*/ 114 h 210"/>
                  <a:gd name="T12" fmla="*/ 162 w 185"/>
                  <a:gd name="T13" fmla="*/ 138 h 210"/>
                  <a:gd name="T14" fmla="*/ 150 w 185"/>
                  <a:gd name="T15" fmla="*/ 162 h 210"/>
                  <a:gd name="T16" fmla="*/ 120 w 185"/>
                  <a:gd name="T17" fmla="*/ 180 h 210"/>
                  <a:gd name="T18" fmla="*/ 90 w 185"/>
                  <a:gd name="T19" fmla="*/ 198 h 210"/>
                  <a:gd name="T20" fmla="*/ 97 w 185"/>
                  <a:gd name="T21" fmla="*/ 210 h 210"/>
                  <a:gd name="T22" fmla="*/ 132 w 185"/>
                  <a:gd name="T23" fmla="*/ 192 h 210"/>
                  <a:gd name="T24" fmla="*/ 162 w 185"/>
                  <a:gd name="T25" fmla="*/ 168 h 210"/>
                  <a:gd name="T26" fmla="*/ 180 w 185"/>
                  <a:gd name="T27" fmla="*/ 144 h 210"/>
                  <a:gd name="T28" fmla="*/ 186 w 185"/>
                  <a:gd name="T29" fmla="*/ 114 h 210"/>
                  <a:gd name="T30" fmla="*/ 180 w 185"/>
                  <a:gd name="T31" fmla="*/ 90 h 210"/>
                  <a:gd name="T32" fmla="*/ 174 w 185"/>
                  <a:gd name="T33" fmla="*/ 66 h 210"/>
                  <a:gd name="T34" fmla="*/ 156 w 185"/>
                  <a:gd name="T35" fmla="*/ 48 h 210"/>
                  <a:gd name="T36" fmla="*/ 132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54338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433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98CDBC7-CB20-4D26-9BE2-AC40ABEE54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41DD5-EC24-4685-B0A9-DEC834FEE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CF24E-39E7-4140-A059-0DE7854783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8906A-2EE4-4176-B614-9FCB9409F4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862E3-7D6F-4F0B-98C3-F3127EBD34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E5DCD-FCDE-4F02-9202-081C8C65B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1C8B6-2DF9-4446-88FC-A2776D4CF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FAF5A-E3C9-47B5-B7A8-ECB32A07DB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82C2F-561B-4608-ACBE-A4EF635B1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9D310-4BD7-40F3-9AFF-2F673126B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4C1CF-FA1F-4387-ACDD-8162E7D660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1F725-F16D-4DC4-9E41-7BFA492271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58 w 5740"/>
                <a:gd name="T1" fmla="*/ 1632 h 4316"/>
                <a:gd name="T2" fmla="*/ 0 w 5740"/>
                <a:gd name="T3" fmla="*/ 1632 h 4316"/>
                <a:gd name="T4" fmla="*/ 0 w 5740"/>
                <a:gd name="T5" fmla="*/ 0 h 4316"/>
                <a:gd name="T6" fmla="*/ 5758 w 5740"/>
                <a:gd name="T7" fmla="*/ 0 h 4316"/>
                <a:gd name="T8" fmla="*/ 5758 w 5740"/>
                <a:gd name="T9" fmla="*/ 1632 h 4316"/>
                <a:gd name="T10" fmla="*/ 5758 w 5740"/>
                <a:gd name="T11" fmla="*/ 1632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3254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55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56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57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58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59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60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61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62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63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64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53266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67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68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69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70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71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72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73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74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75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76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77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9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0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280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81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82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4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53285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86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87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88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89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90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91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7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293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94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95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96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97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98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99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300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301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38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10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10 w 382"/>
                  <a:gd name="T19" fmla="*/ 96 h 96"/>
                  <a:gd name="T20" fmla="*/ 264 w 382"/>
                  <a:gd name="T21" fmla="*/ 90 h 96"/>
                  <a:gd name="T22" fmla="*/ 312 w 382"/>
                  <a:gd name="T23" fmla="*/ 84 h 96"/>
                  <a:gd name="T24" fmla="*/ 353 w 382"/>
                  <a:gd name="T25" fmla="*/ 66 h 96"/>
                  <a:gd name="T26" fmla="*/ 383 w 382"/>
                  <a:gd name="T27" fmla="*/ 42 h 96"/>
                  <a:gd name="T28" fmla="*/ 377 w 382"/>
                  <a:gd name="T29" fmla="*/ 42 h 96"/>
                  <a:gd name="T30" fmla="*/ 347 w 382"/>
                  <a:gd name="T31" fmla="*/ 66 h 96"/>
                  <a:gd name="T32" fmla="*/ 306 w 382"/>
                  <a:gd name="T33" fmla="*/ 78 h 96"/>
                  <a:gd name="T34" fmla="*/ 264 w 382"/>
                  <a:gd name="T35" fmla="*/ 90 h 96"/>
                  <a:gd name="T36" fmla="*/ 210 w 382"/>
                  <a:gd name="T37" fmla="*/ 96 h 96"/>
                  <a:gd name="T38" fmla="*/ 210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9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0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1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2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3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20 w 185"/>
                  <a:gd name="T5" fmla="*/ 36 h 210"/>
                  <a:gd name="T6" fmla="*/ 156 w 185"/>
                  <a:gd name="T7" fmla="*/ 72 h 210"/>
                  <a:gd name="T8" fmla="*/ 162 w 185"/>
                  <a:gd name="T9" fmla="*/ 90 h 210"/>
                  <a:gd name="T10" fmla="*/ 168 w 185"/>
                  <a:gd name="T11" fmla="*/ 114 h 210"/>
                  <a:gd name="T12" fmla="*/ 162 w 185"/>
                  <a:gd name="T13" fmla="*/ 138 h 210"/>
                  <a:gd name="T14" fmla="*/ 150 w 185"/>
                  <a:gd name="T15" fmla="*/ 162 h 210"/>
                  <a:gd name="T16" fmla="*/ 120 w 185"/>
                  <a:gd name="T17" fmla="*/ 180 h 210"/>
                  <a:gd name="T18" fmla="*/ 90 w 185"/>
                  <a:gd name="T19" fmla="*/ 198 h 210"/>
                  <a:gd name="T20" fmla="*/ 97 w 185"/>
                  <a:gd name="T21" fmla="*/ 210 h 210"/>
                  <a:gd name="T22" fmla="*/ 132 w 185"/>
                  <a:gd name="T23" fmla="*/ 192 h 210"/>
                  <a:gd name="T24" fmla="*/ 162 w 185"/>
                  <a:gd name="T25" fmla="*/ 168 h 210"/>
                  <a:gd name="T26" fmla="*/ 180 w 185"/>
                  <a:gd name="T27" fmla="*/ 144 h 210"/>
                  <a:gd name="T28" fmla="*/ 186 w 185"/>
                  <a:gd name="T29" fmla="*/ 114 h 210"/>
                  <a:gd name="T30" fmla="*/ 180 w 185"/>
                  <a:gd name="T31" fmla="*/ 90 h 210"/>
                  <a:gd name="T32" fmla="*/ 174 w 185"/>
                  <a:gd name="T33" fmla="*/ 66 h 210"/>
                  <a:gd name="T34" fmla="*/ 156 w 185"/>
                  <a:gd name="T35" fmla="*/ 48 h 210"/>
                  <a:gd name="T36" fmla="*/ 132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4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046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7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8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9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5331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3316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3317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318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319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6091AD72-B36E-4E98-8A02-40FC274569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0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228600" y="762000"/>
            <a:ext cx="4876800" cy="2300277"/>
          </a:xfrm>
        </p:spPr>
        <p:txBody>
          <a:bodyPr/>
          <a:lstStyle/>
          <a:p>
            <a:r>
              <a:rPr lang="ru-RU" dirty="0" smtClean="0"/>
              <a:t>Тридцать три сестрички</a:t>
            </a:r>
            <a:br>
              <a:rPr lang="ru-RU" dirty="0" smtClean="0"/>
            </a:br>
            <a:r>
              <a:rPr lang="ru-RU" dirty="0" smtClean="0"/>
              <a:t>Ростом невелички,</a:t>
            </a:r>
            <a:br>
              <a:rPr lang="ru-RU" dirty="0" smtClean="0"/>
            </a:br>
            <a:r>
              <a:rPr lang="ru-RU" dirty="0" smtClean="0"/>
              <a:t>Если знаешь наш секрет,</a:t>
            </a:r>
            <a:br>
              <a:rPr lang="ru-RU" dirty="0" smtClean="0"/>
            </a:br>
            <a:r>
              <a:rPr lang="ru-RU" dirty="0" smtClean="0"/>
              <a:t>Мы покажем целый свет.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4800600"/>
            <a:ext cx="373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Алфавит </a:t>
            </a:r>
            <a:endParaRPr lang="ru-RU" sz="48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700575"/>
            <a:ext cx="3810000" cy="53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367" y="3692095"/>
            <a:ext cx="3048006" cy="304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176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b="1" dirty="0" smtClean="0">
                <a:solidFill>
                  <a:srgbClr val="FFFF00"/>
                </a:solidFill>
                <a:latin typeface="Georgia" pitchFamily="18" charset="0"/>
              </a:rPr>
              <a:t>Физминутка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2743200"/>
            <a:ext cx="9457160" cy="3202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86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105400"/>
            <a:ext cx="8229600" cy="16764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rgbClr val="FFFF00"/>
                </a:solidFill>
                <a:latin typeface="Georgia" pitchFamily="18" charset="0"/>
              </a:rPr>
              <a:t>Минутка чистописания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025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35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57200" y="609600"/>
            <a:ext cx="70104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5400" b="1" kern="0" dirty="0" smtClean="0">
                <a:solidFill>
                  <a:srgbClr val="FFFF00"/>
                </a:solidFill>
                <a:latin typeface="Georgia" pitchFamily="18" charset="0"/>
              </a:rPr>
              <a:t>Раздели слова на 2 группы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571297"/>
              </p:ext>
            </p:extLst>
          </p:nvPr>
        </p:nvGraphicFramePr>
        <p:xfrm>
          <a:off x="914400" y="2667000"/>
          <a:ext cx="7543800" cy="2971800"/>
        </p:xfrm>
        <a:graphic>
          <a:graphicData uri="http://schemas.openxmlformats.org/drawingml/2006/table">
            <a:tbl>
              <a:tblPr firstRow="1" firstCol="1" bandRow="1"/>
              <a:tblGrid>
                <a:gridCol w="17374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186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701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028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147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94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КОЛЬЯ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ОСЕНЬЮ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ПОЛЬЕТ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ВЪЕЗД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КУШАНЬЯ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СЪЕЛ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СЪЕСТ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ОБЪЕДКИ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ХЛОПЬЯ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ОБЪЕЗД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СЪЕЗД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СУЧЬЯ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ПОДЪЕЗД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ИЗЪЯН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ВЬЮН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НЕОБЪЯТНА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ОБЪЯСНИЛ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РУЧЬИ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КОПЬЁ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СЪЕСТНОЕ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ПЬЁТ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ЗДОРОВЬЕ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СЪЁМКА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БРАТЬЯ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ОБЪЕМ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4098" name="Picture 2" descr="F:\Конкурс\ъ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04800"/>
            <a:ext cx="2177479" cy="2446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Конкурс\ь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626" y="4572000"/>
            <a:ext cx="2019300" cy="2446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23622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rgbClr val="FFFF00"/>
                </a:solidFill>
                <a:latin typeface="Georgia" pitchFamily="18" charset="0"/>
              </a:rPr>
              <a:t>Задание «Карточки»:</a:t>
            </a:r>
            <a:br>
              <a:rPr lang="ru-RU" sz="4800" b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sz="4800" b="1" dirty="0" smtClean="0">
                <a:solidFill>
                  <a:srgbClr val="FFFF00"/>
                </a:solidFill>
                <a:latin typeface="Georgia" pitchFamily="18" charset="0"/>
              </a:rPr>
              <a:t>вставьте в пропуски ъ или ь знак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449"/>
          <a:stretch/>
        </p:blipFill>
        <p:spPr>
          <a:xfrm>
            <a:off x="1752601" y="3176390"/>
            <a:ext cx="6019800" cy="31482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7193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b="1" dirty="0" smtClean="0">
                <a:solidFill>
                  <a:srgbClr val="FFFF00"/>
                </a:solidFill>
                <a:latin typeface="Georgia" pitchFamily="18" charset="0"/>
              </a:rPr>
              <a:t>Физминутка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2743200"/>
            <a:ext cx="9457160" cy="3202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45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388894"/>
              </p:ext>
            </p:extLst>
          </p:nvPr>
        </p:nvGraphicFramePr>
        <p:xfrm>
          <a:off x="457200" y="1600200"/>
          <a:ext cx="8305799" cy="4724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642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805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05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805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90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ДЕНЬ</a:t>
                      </a: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ДЕНЬКИ</a:t>
                      </a: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ЛЬЮ</a:t>
                      </a: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ОБЪЕЗД</a:t>
                      </a: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ПЕНЬ</a:t>
                      </a: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ПЕНЬКИ</a:t>
                      </a: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ПЬЮ</a:t>
                      </a: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ВЪЕЗД</a:t>
                      </a: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ЛЕНЬ</a:t>
                      </a: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ПИСЬМО</a:t>
                      </a: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ЛЬЁТ</a:t>
                      </a: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СЪЕЗД</a:t>
                      </a: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ОСЕНЬ</a:t>
                      </a: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ВОЗЬМИ</a:t>
                      </a: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ДЕРЕВЬЯ</a:t>
                      </a: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СЪЕЛ</a:t>
                      </a: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ТЕНЬ</a:t>
                      </a: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ПАЛЬТО</a:t>
                      </a: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ВЬЮН</a:t>
                      </a: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СЪЕМ</a:t>
                      </a: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ЧИТАТЬ</a:t>
                      </a: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БОЛЬШЕ</a:t>
                      </a: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МУРАВЬИ</a:t>
                      </a: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СЪЕШЬ</a:t>
                      </a: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ЗНАТЬ</a:t>
                      </a: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МЕНЬШЕ</a:t>
                      </a: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ШЬЁТ</a:t>
                      </a: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ОБЪЁМ</a:t>
                      </a: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ВЯЗАТЬ</a:t>
                      </a: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ТОНЬШЕ</a:t>
                      </a: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ВОРОБЬИ</a:t>
                      </a: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</a:rPr>
                        <a:t>ИЗЪЯТЬ</a:t>
                      </a: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rgbClr val="FFFF00"/>
                </a:solidFill>
                <a:latin typeface="Georgia" pitchFamily="18" charset="0"/>
              </a:rPr>
              <a:t>Учимся читать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FF00"/>
                </a:solidFill>
                <a:latin typeface="Georgia" pitchFamily="18" charset="0"/>
              </a:rPr>
              <a:t>Итог  урока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" y="1219200"/>
            <a:ext cx="8610600" cy="24625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 Какие буквы были гостями нашего урока?</a:t>
            </a:r>
          </a:p>
          <a:p>
            <a:pPr eaLnBrk="1" hangingPunct="1">
              <a:defRPr/>
            </a:pPr>
            <a:r>
              <a:rPr lang="ru-RU" sz="3600" dirty="0" smtClean="0"/>
              <a:t> Зачем нам нужны эти буквы?</a:t>
            </a:r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2438400" y="3124200"/>
            <a:ext cx="44196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Молодцы!</a:t>
            </a:r>
          </a:p>
        </p:txBody>
      </p:sp>
      <p:pic>
        <p:nvPicPr>
          <p:cNvPr id="3074" name="Picture 2" descr="C:\Users\КСОШ-ДС\Desktop\happyfacesadfac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086255"/>
            <a:ext cx="5715000" cy="2466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/>
      <p:bldP spid="788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100-bal.ru/pars_docs/refs/137/136040/136040_html_102a51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82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87823" y="476672"/>
            <a:ext cx="6156175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Сколько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гласных букв в русском языке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10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87822" y="2690336"/>
            <a:ext cx="615617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Сколько согласных букв в русском языке?</a:t>
            </a:r>
            <a:b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21</a:t>
            </a:r>
            <a:endParaRPr lang="ru-RU" sz="4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4291550"/>
            <a:ext cx="525658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Какая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буква не обозначает звука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? </a:t>
            </a:r>
          </a:p>
          <a:p>
            <a:pPr algn="ctr"/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Ь, Ъ.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47451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онкурс\ъ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667000"/>
            <a:ext cx="4066965" cy="4568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Конкурс\ь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3400" y="2362200"/>
            <a:ext cx="4133441" cy="500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52400"/>
            <a:ext cx="8229600" cy="28956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ru-RU" sz="6600" b="1" dirty="0" smtClean="0">
                <a:solidFill>
                  <a:srgbClr val="FFFF00"/>
                </a:solidFill>
                <a:latin typeface="Arbat" pitchFamily="2" charset="0"/>
              </a:rPr>
              <a:t>Тема: «Разделительная функция </a:t>
            </a:r>
          </a:p>
          <a:p>
            <a:pPr eaLnBrk="1" hangingPunct="1">
              <a:defRPr/>
            </a:pPr>
            <a:r>
              <a:rPr lang="ru-RU" sz="6600" b="1" dirty="0" smtClean="0">
                <a:solidFill>
                  <a:srgbClr val="FFFF00"/>
                </a:solidFill>
                <a:latin typeface="Arbat" pitchFamily="2" charset="0"/>
              </a:rPr>
              <a:t>Ь и Ъ знака».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447800"/>
            <a:ext cx="8441493" cy="5218228"/>
          </a:xfrm>
          <a:prstGeom prst="rect">
            <a:avLst/>
          </a:prstGeom>
        </p:spPr>
      </p:pic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10746" y="145935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rgbClr val="FFFF00"/>
                </a:solidFill>
                <a:latin typeface="Georgia" pitchFamily="18" charset="0"/>
              </a:rPr>
              <a:t>Прочитайте слова: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971800" y="1600200"/>
            <a:ext cx="23622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l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kern="0" dirty="0" smtClean="0"/>
              <a:t>конь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kern="0" dirty="0" smtClean="0"/>
              <a:t>день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kern="0" dirty="0" smtClean="0"/>
              <a:t>соль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kern="0" dirty="0" smtClean="0"/>
              <a:t>моль</a:t>
            </a:r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 bwMode="auto">
          <a:xfrm>
            <a:off x="5638800" y="1600199"/>
            <a:ext cx="2667000" cy="307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l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kern="0" dirty="0" smtClean="0"/>
              <a:t>пальто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kern="0" dirty="0" smtClean="0"/>
              <a:t>письмо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kern="0" dirty="0" smtClean="0"/>
              <a:t>деньки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kern="0" dirty="0" smtClean="0"/>
              <a:t>мальчик </a:t>
            </a:r>
          </a:p>
        </p:txBody>
      </p:sp>
    </p:spTree>
    <p:extLst>
      <p:ext uri="{BB962C8B-B14F-4D97-AF65-F5344CB8AC3E}">
        <p14:creationId xmlns:p14="http://schemas.microsoft.com/office/powerpoint/2010/main" val="204800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8" name="Rectangle 8"/>
          <p:cNvSpPr>
            <a:spLocks noGrp="1" noChangeArrowheads="1"/>
          </p:cNvSpPr>
          <p:nvPr>
            <p:ph type="title"/>
          </p:nvPr>
        </p:nvSpPr>
        <p:spPr>
          <a:xfrm>
            <a:off x="2133600" y="735013"/>
            <a:ext cx="6781800" cy="2008187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FF00"/>
                </a:solidFill>
              </a:rPr>
              <a:t>– обозначает мягкость согласного звука и выполняет разделительную функцию</a:t>
            </a: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3050498" y="2971800"/>
            <a:ext cx="2667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ru-RU" sz="8000" kern="0" dirty="0" smtClean="0"/>
              <a:t>семя </a:t>
            </a:r>
            <a:r>
              <a:rPr lang="ru-RU" sz="5400" kern="0" dirty="0" smtClean="0"/>
              <a:t> </a:t>
            </a: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2819400" y="4343400"/>
            <a:ext cx="3352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ru-RU" sz="8000" kern="0" dirty="0" smtClean="0"/>
              <a:t>семья </a:t>
            </a:r>
            <a:r>
              <a:rPr lang="ru-RU" sz="5400" kern="0" dirty="0" smtClean="0"/>
              <a:t> </a:t>
            </a:r>
          </a:p>
        </p:txBody>
      </p:sp>
      <p:pic>
        <p:nvPicPr>
          <p:cNvPr id="2050" name="Picture 2" descr="F:\Конкурс\ь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2530"/>
            <a:ext cx="2743200" cy="332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60375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rgbClr val="FFFF00"/>
                </a:solidFill>
                <a:latin typeface="Georgia" pitchFamily="18" charset="0"/>
              </a:rPr>
              <a:t>Учимся читать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1"/>
            <a:ext cx="8991600" cy="3429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b="1" dirty="0" smtClean="0">
                <a:latin typeface="Georgia" pitchFamily="18" charset="0"/>
              </a:rPr>
              <a:t>шью   друзья      льёт</a:t>
            </a:r>
            <a:endParaRPr lang="ru-RU" sz="4000" b="1" dirty="0" smtClean="0">
              <a:latin typeface="Georgia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b="1" dirty="0" smtClean="0">
                <a:latin typeface="Georgia" pitchFamily="18" charset="0"/>
              </a:rPr>
              <a:t>пью     варенье    вьёт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b="1" dirty="0" smtClean="0">
                <a:latin typeface="Georgia" pitchFamily="18" charset="0"/>
              </a:rPr>
              <a:t>лью    вьюга   печенье 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5257800"/>
            <a:ext cx="91440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5400" b="1" kern="0" dirty="0" smtClean="0">
                <a:solidFill>
                  <a:srgbClr val="FFFF00"/>
                </a:solidFill>
                <a:latin typeface="Georgia" pitchFamily="18" charset="0"/>
              </a:rPr>
              <a:t>Поиграем в «Жадину»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447800"/>
            <a:ext cx="8441493" cy="5218228"/>
          </a:xfrm>
          <a:prstGeom prst="rect">
            <a:avLst/>
          </a:prstGeom>
        </p:spPr>
      </p:pic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10746" y="145935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rgbClr val="FFFF00"/>
                </a:solidFill>
                <a:latin typeface="Georgia" pitchFamily="18" charset="0"/>
              </a:rPr>
              <a:t>Прочитайте слова: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0" y="2103437"/>
            <a:ext cx="2743200" cy="27733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dirty="0" smtClean="0"/>
              <a:t>съезд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dirty="0" smtClean="0"/>
              <a:t>объём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dirty="0" smtClean="0"/>
              <a:t>изъян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562600" y="2057400"/>
            <a:ext cx="2971800" cy="26971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dirty="0" smtClean="0"/>
              <a:t>съел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dirty="0" smtClean="0"/>
              <a:t>объявил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dirty="0" smtClean="0"/>
              <a:t>разъём</a:t>
            </a:r>
          </a:p>
        </p:txBody>
      </p:sp>
    </p:spTree>
    <p:extLst>
      <p:ext uri="{BB962C8B-B14F-4D97-AF65-F5344CB8AC3E}">
        <p14:creationId xmlns:p14="http://schemas.microsoft.com/office/powerpoint/2010/main" val="122157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8" name="Rectangle 8"/>
          <p:cNvSpPr>
            <a:spLocks noGrp="1" noChangeArrowheads="1"/>
          </p:cNvSpPr>
          <p:nvPr>
            <p:ph type="title"/>
          </p:nvPr>
        </p:nvSpPr>
        <p:spPr>
          <a:xfrm>
            <a:off x="2478998" y="796515"/>
            <a:ext cx="6477000" cy="2008187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>
                <a:solidFill>
                  <a:srgbClr val="FFFF00"/>
                </a:solidFill>
              </a:rPr>
              <a:t>– обозначает </a:t>
            </a:r>
            <a:r>
              <a:rPr lang="ru-RU" sz="3200" b="1" dirty="0" smtClean="0">
                <a:solidFill>
                  <a:srgbClr val="FFFF00"/>
                </a:solidFill>
              </a:rPr>
              <a:t>твердость </a:t>
            </a:r>
            <a:r>
              <a:rPr lang="ru-RU" sz="3200" b="1" dirty="0">
                <a:solidFill>
                  <a:srgbClr val="FFFF00"/>
                </a:solidFill>
              </a:rPr>
              <a:t>согласного звука </a:t>
            </a:r>
            <a:r>
              <a:rPr lang="ru-RU" sz="3200" b="1" dirty="0" smtClean="0">
                <a:solidFill>
                  <a:srgbClr val="FFFF00"/>
                </a:solidFill>
              </a:rPr>
              <a:t>и выполняет разделительную функцию</a:t>
            </a: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3050498" y="3200400"/>
            <a:ext cx="2667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8000" kern="0" dirty="0" smtClean="0"/>
              <a:t>сел </a:t>
            </a:r>
            <a:r>
              <a:rPr lang="ru-RU" sz="5400" kern="0" dirty="0" smtClean="0"/>
              <a:t> </a:t>
            </a: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2743200" y="4495800"/>
            <a:ext cx="3352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8000" kern="0" dirty="0" smtClean="0"/>
              <a:t>съел </a:t>
            </a:r>
            <a:r>
              <a:rPr lang="ru-RU" sz="5400" kern="0" dirty="0" smtClean="0"/>
              <a:t> </a:t>
            </a:r>
          </a:p>
        </p:txBody>
      </p:sp>
      <p:pic>
        <p:nvPicPr>
          <p:cNvPr id="3074" name="Picture 2" descr="F:\Конкурс\ъ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799" y="-304799"/>
            <a:ext cx="3124200" cy="350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4743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77813"/>
            <a:ext cx="71628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rgbClr val="FFFF00"/>
                </a:solidFill>
                <a:latin typeface="Georgia" pitchFamily="18" charset="0"/>
              </a:rPr>
              <a:t>Учимся читать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1790700"/>
            <a:ext cx="6858000" cy="31623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4000" b="1" dirty="0" smtClean="0">
                <a:latin typeface="Georgia" pitchFamily="18" charset="0"/>
              </a:rPr>
              <a:t>подъехал    объяснил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4000" b="1" dirty="0" smtClean="0">
                <a:latin typeface="Georgia" pitchFamily="18" charset="0"/>
              </a:rPr>
              <a:t>съела            подъезд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4000" b="1" dirty="0" smtClean="0">
                <a:latin typeface="Georgia" pitchFamily="18" charset="0"/>
              </a:rPr>
              <a:t>съёмка         объявление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990600" y="5334000"/>
            <a:ext cx="81534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4800" b="1" kern="0" dirty="0" smtClean="0">
                <a:solidFill>
                  <a:srgbClr val="FFFF00"/>
                </a:solidFill>
                <a:latin typeface="Georgia" pitchFamily="18" charset="0"/>
              </a:rPr>
              <a:t>Поиграем в «Жадину»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7400" y="533400"/>
            <a:ext cx="5453065" cy="5453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442</TotalTime>
  <Words>200</Words>
  <Application>Microsoft Office PowerPoint</Application>
  <PresentationFormat>Экран (4:3)</PresentationFormat>
  <Paragraphs>111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Круги</vt:lpstr>
      <vt:lpstr>Презентация PowerPoint</vt:lpstr>
      <vt:lpstr>Презентация PowerPoint</vt:lpstr>
      <vt:lpstr>Презентация PowerPoint</vt:lpstr>
      <vt:lpstr>Прочитайте слова:</vt:lpstr>
      <vt:lpstr>– обозначает мягкость согласного звука и выполняет разделительную функцию</vt:lpstr>
      <vt:lpstr>Учимся читать</vt:lpstr>
      <vt:lpstr>Прочитайте слова:</vt:lpstr>
      <vt:lpstr>– обозначает твердость согласного звука и выполняет разделительную функцию</vt:lpstr>
      <vt:lpstr>Учимся читать</vt:lpstr>
      <vt:lpstr>Физминутка</vt:lpstr>
      <vt:lpstr>Минутка чистописания</vt:lpstr>
      <vt:lpstr>Презентация PowerPoint</vt:lpstr>
      <vt:lpstr>Задание «Карточки»: вставьте в пропуски ъ или ь знак</vt:lpstr>
      <vt:lpstr>Физминутка</vt:lpstr>
      <vt:lpstr>Учимся читать</vt:lpstr>
      <vt:lpstr>Итог  урока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Пользователь</dc:creator>
  <cp:lastModifiedBy>КСОШ-ДС</cp:lastModifiedBy>
  <cp:revision>54</cp:revision>
  <cp:lastPrinted>2008-12-31T20:02:27Z</cp:lastPrinted>
  <dcterms:created xsi:type="dcterms:W3CDTF">1601-01-01T00:00:00Z</dcterms:created>
  <dcterms:modified xsi:type="dcterms:W3CDTF">2022-02-17T09:36:45Z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364489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  <property fmtid="{D5CDD505-2E9C-101B-9397-08002B2CF9AE}" pid="5" name="Version">
    <vt:i4>1</vt:i4>
  </property>
</Properties>
</file>