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7A5565-6C9D-4204-A9CE-740171604DB9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4C84E1-0AD2-4B66-A1F4-F4D2535DD1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9150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Волонтёрство в России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существовало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еще в давние времена – сёстры милосердия, пионеры, дружинники.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C84E1-0AD2-4B66-A1F4-F4D2535DD12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07081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корпоративное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волонтёрство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коллективное участие сотрудников компаний в волонтёрской деятельности в свободное время;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C84E1-0AD2-4B66-A1F4-F4D2535DD120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07046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волонтёры общественной безопасности – помощь на местах катастроф, катаклизмов, в операциях по спасению и поиску людей;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C84E1-0AD2-4B66-A1F4-F4D2535DD120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177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медиа-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волонтёрство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помощь в распространении информации о различных проблемах и самом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волонтёрстве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вариантах помощи.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C84E1-0AD2-4B66-A1F4-F4D2535DD120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1454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Деятельность волонтёров в России на сегодняшний день регулируется законом «О благотворительной деятельности и благотворительных организациях» от 1995 года.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C84E1-0AD2-4B66-A1F4-F4D2535DD12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1747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Существуют также дополнительные законы, касающиеся волонтёров, задействованных в проведении Олимпиады в Сочи-2014 и других спортивных мероприятий.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C84E1-0AD2-4B66-A1F4-F4D2535DD12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804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Современные волонтёры – люди разного возраста, достатка и социального статуса, но большая часть – студенты, молодёжь.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C84E1-0AD2-4B66-A1F4-F4D2535DD12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15300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социальное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волонтёрство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помощь социально незащищенным категориям граждан – детям, ветеранам, одиноким старикам;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C84E1-0AD2-4B66-A1F4-F4D2535DD12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3668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спортивное волонтёрство - организационная помощь на спортивных мероприятиях – Олимпиада в Сочи в 2014 году, подготовка к чемпионату мира по футболу и другие крупные спортивные мероприятия;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C84E1-0AD2-4B66-A1F4-F4D2535DD12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0518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культурное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волонтёрство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(арт-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волонтёрство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– помощь на культурных мероприятиях, выставках, в библиотеках и музеях;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C84E1-0AD2-4B66-A1F4-F4D2535DD12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06413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экологическое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волонтёрство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защита флоры, фауны, экология мегаполиса;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C84E1-0AD2-4B66-A1F4-F4D2535DD120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5384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эвент-волнтёрство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(событийное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волонтёрство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– участие в крупных форумах, конференциях;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C84E1-0AD2-4B66-A1F4-F4D2535DD120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488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6016" y="3429000"/>
            <a:ext cx="4104455" cy="194421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Педагог дополнительного образования ГБДОУ СОШ №26 Невского района Санкт-Петербурга</a:t>
            </a:r>
            <a:endParaRPr lang="ru-RU" dirty="0" smtClean="0"/>
          </a:p>
          <a:p>
            <a:pPr marL="0" indent="0" algn="ctr">
              <a:buNone/>
            </a:pPr>
            <a:r>
              <a:rPr lang="ru-RU" sz="2800" dirty="0" smtClean="0"/>
              <a:t>     Юлия Валентиновна </a:t>
            </a:r>
            <a:r>
              <a:rPr lang="ru-RU" sz="2800" dirty="0" err="1" smtClean="0"/>
              <a:t>Сезонова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Отдавая – приобретаешь</a:t>
            </a:r>
            <a:br>
              <a:rPr lang="ru-RU" sz="3200" b="1" dirty="0" smtClean="0"/>
            </a:br>
            <a:r>
              <a:rPr lang="ru-RU" sz="3200" b="1" dirty="0" smtClean="0"/>
              <a:t>ВОЛОНТЁРСТВО</a:t>
            </a:r>
            <a:endParaRPr lang="ru-RU" sz="3200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882392" y="5932544"/>
            <a:ext cx="7408333" cy="86409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dirty="0" smtClean="0"/>
              <a:t>Санкт-Петербург</a:t>
            </a:r>
          </a:p>
          <a:p>
            <a:pPr marL="0" indent="0" algn="ctr">
              <a:buNone/>
            </a:pPr>
            <a:r>
              <a:rPr lang="ru-RU" dirty="0" smtClean="0"/>
              <a:t>2022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85796"/>
            <a:ext cx="4263030" cy="2840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4595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Экологическое </a:t>
            </a:r>
            <a:r>
              <a:rPr lang="ru-RU" dirty="0" err="1" smtClean="0"/>
              <a:t>волонтёрство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556792"/>
            <a:ext cx="4273311" cy="319512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573016"/>
            <a:ext cx="4453360" cy="2967747"/>
          </a:xfrm>
        </p:spPr>
      </p:pic>
    </p:spTree>
    <p:extLst>
      <p:ext uri="{BB962C8B-B14F-4D97-AF65-F5344CB8AC3E}">
        <p14:creationId xmlns:p14="http://schemas.microsoft.com/office/powerpoint/2010/main" val="6666775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Донорство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844824"/>
            <a:ext cx="6680620" cy="4495102"/>
          </a:xfrm>
        </p:spPr>
      </p:pic>
    </p:spTree>
    <p:extLst>
      <p:ext uri="{BB962C8B-B14F-4D97-AF65-F5344CB8AC3E}">
        <p14:creationId xmlns:p14="http://schemas.microsoft.com/office/powerpoint/2010/main" val="17094063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700808"/>
            <a:ext cx="7080549" cy="4717301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Эвент-волонтёрство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40239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276872"/>
            <a:ext cx="7006913" cy="3849291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Корпоративное </a:t>
            </a:r>
            <a:r>
              <a:rPr lang="ru-RU" dirty="0" err="1" smtClean="0"/>
              <a:t>волонтёрство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81011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844824"/>
            <a:ext cx="6329296" cy="474697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Волонтёры общественной безопасности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43069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988840"/>
            <a:ext cx="6804755" cy="453650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Медиа-</a:t>
            </a:r>
            <a:r>
              <a:rPr lang="ru-RU" dirty="0" err="1" smtClean="0"/>
              <a:t>волонтёрство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36414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Где работают социальные волонтёры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2348880"/>
            <a:ext cx="3822192" cy="639762"/>
          </a:xfrm>
        </p:spPr>
        <p:txBody>
          <a:bodyPr/>
          <a:lstStyle/>
          <a:p>
            <a:r>
              <a:rPr lang="ru-RU" dirty="0" smtClean="0"/>
              <a:t>75% - в учреждениях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21" y="3140968"/>
            <a:ext cx="4437379" cy="2960563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88024" y="2348880"/>
            <a:ext cx="3822192" cy="639762"/>
          </a:xfrm>
        </p:spPr>
        <p:txBody>
          <a:bodyPr/>
          <a:lstStyle/>
          <a:p>
            <a:r>
              <a:rPr lang="ru-RU" dirty="0" smtClean="0"/>
              <a:t>25% - в семьях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266" y="3140968"/>
            <a:ext cx="3980260" cy="2985195"/>
          </a:xfrm>
        </p:spPr>
      </p:pic>
    </p:spTree>
    <p:extLst>
      <p:ext uri="{BB962C8B-B14F-4D97-AF65-F5344CB8AC3E}">
        <p14:creationId xmlns:p14="http://schemas.microsoft.com/office/powerpoint/2010/main" val="4842098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Международные волонтёрские лагеря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2420888"/>
            <a:ext cx="3822192" cy="639762"/>
          </a:xfrm>
        </p:spPr>
        <p:txBody>
          <a:bodyPr>
            <a:normAutofit/>
          </a:bodyPr>
          <a:lstStyle/>
          <a:p>
            <a:r>
              <a:rPr lang="en-US" sz="3200" b="1" dirty="0"/>
              <a:t>https://aiesec.org/</a:t>
            </a:r>
            <a:endParaRPr lang="ru-RU" sz="3200" b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49" y="3212976"/>
            <a:ext cx="4254839" cy="2838775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4008" y="2348880"/>
            <a:ext cx="4316288" cy="752971"/>
          </a:xfrm>
        </p:spPr>
        <p:txBody>
          <a:bodyPr>
            <a:noAutofit/>
          </a:bodyPr>
          <a:lstStyle/>
          <a:p>
            <a:r>
              <a:rPr lang="en-US" sz="3200" b="1" dirty="0"/>
              <a:t>http://www.e-vet.org/</a:t>
            </a:r>
            <a:endParaRPr lang="ru-RU" sz="3200" b="1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0816" y="3212976"/>
            <a:ext cx="4212468" cy="2808311"/>
          </a:xfrm>
        </p:spPr>
      </p:pic>
    </p:spTree>
    <p:extLst>
      <p:ext uri="{BB962C8B-B14F-4D97-AF65-F5344CB8AC3E}">
        <p14:creationId xmlns:p14="http://schemas.microsoft.com/office/powerpoint/2010/main" val="13103912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Проект «</a:t>
            </a:r>
            <a:r>
              <a:rPr lang="ru-RU" dirty="0" err="1" smtClean="0"/>
              <a:t>Добропочта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060848"/>
            <a:ext cx="3902262" cy="428133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844824"/>
            <a:ext cx="3556521" cy="4742028"/>
          </a:xfrm>
        </p:spPr>
      </p:pic>
    </p:spTree>
    <p:extLst>
      <p:ext uri="{BB962C8B-B14F-4D97-AF65-F5344CB8AC3E}">
        <p14:creationId xmlns:p14="http://schemas.microsoft.com/office/powerpoint/2010/main" val="11684852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0678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95429">
            <a:off x="179512" y="188640"/>
            <a:ext cx="4104456" cy="293879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8658">
            <a:off x="5482116" y="980728"/>
            <a:ext cx="3394176" cy="5112568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306833"/>
            <a:ext cx="4680520" cy="3417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508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708920"/>
            <a:ext cx="2248702" cy="34512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Закон 1995 года</a:t>
            </a:r>
            <a:endParaRPr lang="ru-RU" sz="3600" dirty="0"/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3995936" y="3284984"/>
            <a:ext cx="4114800" cy="24482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400" dirty="0" smtClean="0">
                <a:solidFill>
                  <a:schemeClr val="tx1"/>
                </a:solidFill>
              </a:rPr>
              <a:t>«Волонтёры – это граждане, осуществляющие </a:t>
            </a:r>
            <a:r>
              <a:rPr lang="ru-RU" sz="2400" b="1" dirty="0" smtClean="0">
                <a:solidFill>
                  <a:schemeClr val="tx1"/>
                </a:solidFill>
              </a:rPr>
              <a:t>благотворительную</a:t>
            </a:r>
            <a:r>
              <a:rPr lang="ru-RU" sz="2400" dirty="0" smtClean="0">
                <a:solidFill>
                  <a:schemeClr val="tx1"/>
                </a:solidFill>
              </a:rPr>
              <a:t> деятельность в форме безвозмездного труда…»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3275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611560" y="4725144"/>
            <a:ext cx="3352800" cy="761257"/>
          </a:xfrm>
        </p:spPr>
        <p:txBody>
          <a:bodyPr>
            <a:noAutofit/>
          </a:bodyPr>
          <a:lstStyle/>
          <a:p>
            <a:r>
              <a:rPr lang="ru-RU" sz="2400" dirty="0" smtClean="0"/>
              <a:t>Обсуждается новый закон о волонтёрах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412776"/>
            <a:ext cx="3352800" cy="2125952"/>
          </a:xfrm>
        </p:spPr>
        <p:txBody>
          <a:bodyPr/>
          <a:lstStyle/>
          <a:p>
            <a:r>
              <a:rPr lang="ru-RU" dirty="0" smtClean="0"/>
              <a:t>Отдельный закон для волонтёров на Олимпиаде в Сочи - 2014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492896"/>
            <a:ext cx="4620458" cy="2839328"/>
          </a:xfrm>
        </p:spPr>
      </p:pic>
    </p:spTree>
    <p:extLst>
      <p:ext uri="{BB962C8B-B14F-4D97-AF65-F5344CB8AC3E}">
        <p14:creationId xmlns:p14="http://schemas.microsoft.com/office/powerpoint/2010/main" val="3045046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573016"/>
            <a:ext cx="3822700" cy="2865538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76672"/>
            <a:ext cx="3816424" cy="2862318"/>
          </a:xfrm>
          <a:prstGeom prst="rect">
            <a:avLst/>
          </a:prstGeom>
        </p:spPr>
      </p:pic>
      <p:pic>
        <p:nvPicPr>
          <p:cNvPr id="11" name="Объект 10"/>
          <p:cNvPicPr>
            <a:picLocks noGrp="1" noChangeAspect="1"/>
          </p:cNvPicPr>
          <p:nvPr>
            <p:ph sz="quarter" idx="14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0616" y="476672"/>
            <a:ext cx="4482498" cy="5976664"/>
          </a:xfrm>
        </p:spPr>
      </p:pic>
    </p:spTree>
    <p:extLst>
      <p:ext uri="{BB962C8B-B14F-4D97-AF65-F5344CB8AC3E}">
        <p14:creationId xmlns:p14="http://schemas.microsoft.com/office/powerpoint/2010/main" val="2324123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направления </a:t>
            </a:r>
            <a:r>
              <a:rPr lang="ru-RU" dirty="0" err="1" smtClean="0"/>
              <a:t>волонтёрства</a:t>
            </a:r>
            <a:r>
              <a:rPr lang="ru-RU" dirty="0" smtClean="0"/>
              <a:t> в современной России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933055"/>
            <a:ext cx="6400800" cy="1096145"/>
          </a:xfrm>
        </p:spPr>
        <p:txBody>
          <a:bodyPr/>
          <a:lstStyle/>
          <a:p>
            <a:r>
              <a:rPr lang="ru-RU" dirty="0" smtClean="0"/>
              <a:t>Могут меняться в разные годы и в зависимости от регионов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29169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Социальное </a:t>
            </a:r>
            <a:r>
              <a:rPr lang="ru-RU" dirty="0" err="1" smtClean="0"/>
              <a:t>волонтёрство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1772816"/>
            <a:ext cx="3822192" cy="639762"/>
          </a:xfrm>
        </p:spPr>
        <p:txBody>
          <a:bodyPr/>
          <a:lstStyle/>
          <a:p>
            <a:r>
              <a:rPr lang="ru-RU" dirty="0" smtClean="0"/>
              <a:t>Помощь детям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492896"/>
            <a:ext cx="4680520" cy="311912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04048" y="2492896"/>
            <a:ext cx="3822192" cy="639762"/>
          </a:xfrm>
        </p:spPr>
        <p:txBody>
          <a:bodyPr/>
          <a:lstStyle/>
          <a:p>
            <a:r>
              <a:rPr lang="ru-RU" dirty="0" smtClean="0"/>
              <a:t>Помощь пожилым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3212976"/>
            <a:ext cx="3510978" cy="3510978"/>
          </a:xfrm>
        </p:spPr>
      </p:pic>
    </p:spTree>
    <p:extLst>
      <p:ext uri="{BB962C8B-B14F-4D97-AF65-F5344CB8AC3E}">
        <p14:creationId xmlns:p14="http://schemas.microsoft.com/office/powerpoint/2010/main" val="152026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060848"/>
            <a:ext cx="6547481" cy="436062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Спортивное </a:t>
            </a:r>
            <a:r>
              <a:rPr lang="ru-RU" dirty="0" err="1" smtClean="0"/>
              <a:t>волонтёрство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02030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132856"/>
            <a:ext cx="7310337" cy="435334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Культурное (арт-) </a:t>
            </a:r>
            <a:r>
              <a:rPr lang="ru-RU" dirty="0" err="1" smtClean="0"/>
              <a:t>волонтёрство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91427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232</TotalTime>
  <Words>354</Words>
  <Application>Microsoft Office PowerPoint</Application>
  <PresentationFormat>Экран (4:3)</PresentationFormat>
  <Paragraphs>54</Paragraphs>
  <Slides>19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Волна</vt:lpstr>
      <vt:lpstr>Отдавая – приобретаешь ВОЛОНТЁРСТВО</vt:lpstr>
      <vt:lpstr>Презентация PowerPoint</vt:lpstr>
      <vt:lpstr>Закон 1995 года</vt:lpstr>
      <vt:lpstr>Отдельный закон для волонтёров на Олимпиаде в Сочи - 2014</vt:lpstr>
      <vt:lpstr>Презентация PowerPoint</vt:lpstr>
      <vt:lpstr>Основные направления волонтёрства в современной России</vt:lpstr>
      <vt:lpstr>Социальное волонтёрство</vt:lpstr>
      <vt:lpstr>Спортивное волонтёрство</vt:lpstr>
      <vt:lpstr>Культурное (арт-) волонтёрство</vt:lpstr>
      <vt:lpstr>Экологическое волонтёрство</vt:lpstr>
      <vt:lpstr>Донорство</vt:lpstr>
      <vt:lpstr>Эвент-волонтёрство</vt:lpstr>
      <vt:lpstr>Корпоративное волонтёрство</vt:lpstr>
      <vt:lpstr>Волонтёры общественной безопасности</vt:lpstr>
      <vt:lpstr>Медиа-волонтёрство</vt:lpstr>
      <vt:lpstr>Где работают социальные волонтёры</vt:lpstr>
      <vt:lpstr>Международные волонтёрские лагеря</vt:lpstr>
      <vt:lpstr>Проект «Добропочта»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Перспективы сотрудничества российской и итальянской молодёжи в области социальных проектов</dc:title>
  <dc:creator>КОЛИБРИ</dc:creator>
  <cp:lastModifiedBy>КОЛИБРИ</cp:lastModifiedBy>
  <cp:revision>21</cp:revision>
  <dcterms:created xsi:type="dcterms:W3CDTF">2017-11-08T20:20:49Z</dcterms:created>
  <dcterms:modified xsi:type="dcterms:W3CDTF">2022-02-01T23:15:17Z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1293692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