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5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9521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861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7309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82332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9021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51247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708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105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325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580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027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4639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427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99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940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814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01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6F0D46F-E464-4FA9-95B8-BB77A20A2F0D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4C36D38-A5A1-4FBD-8EB8-DAFBEB5A9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2890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ikiwand.com/ru/%D0%9E%D1%81%D1%82%D1%80%D0%BE%D0%B2%D1%81%D0%BA%D0%B8%D0%B9,_%D0%9D%D0%B8%D0%BA%D0%BE%D0%BB%D0%B0%D0%B9_%D0%90%D0%BB%D0%B5%D0%BA%D1%81%D0%B5%D0%B5%D0%B2%D0%B8%D1%87" TargetMode="External"/><Relationship Id="rId3" Type="http://schemas.microsoft.com/office/2007/relationships/hdphoto" Target="../media/hdphoto1.wdp"/><Relationship Id="rId7" Type="http://schemas.openxmlformats.org/officeDocument/2006/relationships/hyperlink" Target="http://www.wikiwand.com/ru/%D0%94%D0%B5%D0%BC%D1%8C%D1%8F%D0%BD_%D0%91%D0%B5%D0%B4%D0%BD%D1%8B%D0%B9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wikiwand.com/ru/%D0%9A%D1%80%D1%8B%D0%BB%D0%BE%D0%B2,_%D0%98%D0%B2%D0%B0%D0%BD_%D0%90%D0%BD%D0%B4%D1%80%D0%B5%D0%B5%D0%B2%D0%B8%D1%87" TargetMode="External"/><Relationship Id="rId5" Type="http://schemas.openxmlformats.org/officeDocument/2006/relationships/hyperlink" Target="http://www.wikiwand.com/ru/%D0%93%D0%BE%D0%B3%D0%BE%D0%BB%D1%8C,_%D0%9D%D0%B8%D0%BA%D0%BE%D0%BB%D0%B0%D0%B9_%D0%92%D0%B0%D1%81%D0%B8%D0%BB%D1%8C%D0%B5%D0%B2%D0%B8%D1%87" TargetMode="External"/><Relationship Id="rId10" Type="http://schemas.openxmlformats.org/officeDocument/2006/relationships/hyperlink" Target="http://www.wikiwand.com/ru/%D0%A7%D1%83%D0%BA%D0%BE%D0%B2%D1%81%D0%BA%D0%B8%D0%B9,_%D0%9A%D0%BE%D1%80%D0%BD%D0%B5%D0%B9_%D0%98%D0%B2%D0%B0%D0%BD%D0%BE%D0%B2%D0%B8%D1%87" TargetMode="External"/><Relationship Id="rId4" Type="http://schemas.openxmlformats.org/officeDocument/2006/relationships/hyperlink" Target="http://www.wikiwand.com/ru/%D0%9E%D0%BA%D1%82%D1%8F%D0%B1%D1%80%D1%8C%D1%81%D0%BA%D0%B0%D1%8F_%D1%80%D0%B5%D0%B2%D0%BE%D0%BB%D1%8E%D1%86%D0%B8%D1%8F" TargetMode="External"/><Relationship Id="rId9" Type="http://schemas.openxmlformats.org/officeDocument/2006/relationships/hyperlink" Target="http://www.wikiwand.com/ru/%D0%9C%D0%B0%D1%80%D1%88%D0%B0%D0%BA,_%D0%A1%D0%B0%D0%BC%D1%83%D0%B8%D0%BB_%D0%AF%D0%BA%D0%BE%D0%B2%D0%BB%D0%B5%D0%B2%D0%B8%D1%87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299997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цей</a:t>
            </a:r>
            <a:r>
              <a:rPr lang="ru-RU" dirty="0" smtClean="0"/>
              <a:t> </a:t>
            </a:r>
            <a:r>
              <a:rPr lang="ru-RU" dirty="0" err="1" smtClean="0"/>
              <a:t>ибрагим</a:t>
            </a:r>
            <a:r>
              <a:rPr lang="ru-RU" dirty="0" smtClean="0"/>
              <a:t> </a:t>
            </a:r>
            <a:r>
              <a:rPr lang="ru-RU" dirty="0" err="1" smtClean="0"/>
              <a:t>салехович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Выполнила</a:t>
            </a:r>
            <a:r>
              <a:rPr lang="ru-RU" sz="2800" dirty="0" smtClean="0">
                <a:solidFill>
                  <a:schemeClr val="tx1"/>
                </a:solidFill>
              </a:rPr>
              <a:t>: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ученица </a:t>
            </a:r>
            <a:r>
              <a:rPr lang="ru-RU" sz="2800" dirty="0" smtClean="0">
                <a:solidFill>
                  <a:schemeClr val="tx1"/>
                </a:solidFill>
              </a:rPr>
              <a:t>9 класса </a:t>
            </a:r>
            <a:r>
              <a:rPr lang="ru-RU" sz="2800" dirty="0" err="1" smtClean="0">
                <a:solidFill>
                  <a:schemeClr val="tx1"/>
                </a:solidFill>
              </a:rPr>
              <a:t>Коцуба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Надежда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err="1" smtClean="0">
                <a:solidFill>
                  <a:schemeClr val="tx1"/>
                </a:solidFill>
              </a:rPr>
              <a:t>Учитель:Тлехуч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Т.З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51466" y="547254"/>
            <a:ext cx="3800003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05783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5012" y="2209798"/>
            <a:ext cx="3657600" cy="4067433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Учитывая вклад И.С. </a:t>
            </a:r>
            <a:r>
              <a:rPr lang="ru-RU" dirty="0" err="1">
                <a:solidFill>
                  <a:schemeClr val="tx1"/>
                </a:solidFill>
              </a:rPr>
              <a:t>Цея</a:t>
            </a:r>
            <a:r>
              <a:rPr lang="ru-RU" dirty="0">
                <a:solidFill>
                  <a:schemeClr val="tx1"/>
                </a:solidFill>
              </a:rPr>
              <a:t> в зарождении, становлении и развитии адыгейского театрального искусства, в целях увековечивания его памяти, Кабинет Министров Республики Адыгея своим Постановлением от 25 октября 2011 г. присвоил Национальному (адыгскому) театру Республики Адыгея имя Ибрагима </a:t>
            </a:r>
            <a:r>
              <a:rPr lang="ru-RU" dirty="0" err="1">
                <a:solidFill>
                  <a:schemeClr val="tx1"/>
                </a:solidFill>
              </a:rPr>
              <a:t>Салеховича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Цея</a:t>
            </a:r>
            <a:r>
              <a:rPr lang="ru-RU" dirty="0">
                <a:solidFill>
                  <a:schemeClr val="tx1"/>
                </a:solidFill>
              </a:rPr>
              <a:t>. 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Отныне театр называется «Национальный театр Республики Адыгея имени И.С. </a:t>
            </a:r>
            <a:r>
              <a:rPr lang="ru-RU" dirty="0" err="1">
                <a:solidFill>
                  <a:schemeClr val="tx1"/>
                </a:solidFill>
              </a:rPr>
              <a:t>Цея</a:t>
            </a:r>
            <a:r>
              <a:rPr lang="ru-RU" dirty="0">
                <a:solidFill>
                  <a:schemeClr val="tx1"/>
                </a:solidFill>
              </a:rPr>
              <a:t>».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213" y="1111250"/>
            <a:ext cx="5943600" cy="4457700"/>
          </a:xfrm>
        </p:spPr>
      </p:pic>
    </p:spTree>
    <p:extLst>
      <p:ext uri="{BB962C8B-B14F-4D97-AF65-F5344CB8AC3E}">
        <p14:creationId xmlns:p14="http://schemas.microsoft.com/office/powerpoint/2010/main" xmlns="" val="3639859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Цей</a:t>
            </a:r>
            <a:r>
              <a:rPr lang="ru-RU" dirty="0" smtClean="0"/>
              <a:t> Ибрагим </a:t>
            </a:r>
            <a:r>
              <a:rPr lang="ru-RU" dirty="0" err="1" smtClean="0"/>
              <a:t>Салехович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6011" y="685800"/>
            <a:ext cx="3800003" cy="5308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(</a:t>
            </a:r>
            <a:r>
              <a:rPr lang="ru-RU" sz="2000" dirty="0" err="1">
                <a:solidFill>
                  <a:schemeClr val="tx1"/>
                </a:solidFill>
              </a:rPr>
              <a:t>адыг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Цэй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Ибрахьим</a:t>
            </a:r>
            <a:r>
              <a:rPr lang="ru-RU" sz="2000" dirty="0">
                <a:solidFill>
                  <a:schemeClr val="tx1"/>
                </a:solidFill>
              </a:rPr>
              <a:t>, 11 [23] января 1890, аул </a:t>
            </a:r>
            <a:r>
              <a:rPr lang="ru-RU" sz="2000" dirty="0" err="1">
                <a:solidFill>
                  <a:schemeClr val="tx1"/>
                </a:solidFill>
              </a:rPr>
              <a:t>Шенджий</a:t>
            </a:r>
            <a:r>
              <a:rPr lang="ru-RU" sz="2000" dirty="0">
                <a:solidFill>
                  <a:schemeClr val="tx1"/>
                </a:solidFill>
              </a:rPr>
              <a:t>, Кубанская область — 7 сентября 1936, Майкоп) — адыгейский писатель. Один из основоположников адыгейской литературы. Писал на адыгейском и русском языках.</a:t>
            </a:r>
          </a:p>
        </p:txBody>
      </p:sp>
    </p:spTree>
    <p:extLst>
      <p:ext uri="{BB962C8B-B14F-4D97-AF65-F5344CB8AC3E}">
        <p14:creationId xmlns:p14="http://schemas.microsoft.com/office/powerpoint/2010/main" xmlns="" val="286714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3286" y="685800"/>
            <a:ext cx="3465454" cy="5308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4141574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Первые публицистические произведения </a:t>
            </a:r>
            <a:r>
              <a:rPr lang="ru-RU" sz="1400" dirty="0" err="1">
                <a:solidFill>
                  <a:schemeClr val="tx1"/>
                </a:solidFill>
              </a:rPr>
              <a:t>Цея</a:t>
            </a:r>
            <a:r>
              <a:rPr lang="ru-RU" sz="1400" dirty="0">
                <a:solidFill>
                  <a:schemeClr val="tx1"/>
                </a:solidFill>
              </a:rPr>
              <a:t> были напечатаны в 1912 году. В его ранних фельетонах поднимались темы бесправия народа, неравенства. После </a:t>
            </a:r>
            <a:r>
              <a:rPr lang="ru-RU" sz="1400" dirty="0">
                <a:solidFill>
                  <a:schemeClr val="tx1"/>
                </a:solidFill>
                <a:hlinkClick r:id="rId4" tooltip="Октябрьская революция"/>
              </a:rPr>
              <a:t>революции</a:t>
            </a:r>
            <a:r>
              <a:rPr lang="ru-RU" sz="1400" dirty="0">
                <a:solidFill>
                  <a:schemeClr val="tx1"/>
                </a:solidFill>
              </a:rPr>
              <a:t> им были написаны роман «</a:t>
            </a:r>
            <a:r>
              <a:rPr lang="ru-RU" sz="1400" dirty="0" err="1">
                <a:solidFill>
                  <a:schemeClr val="tx1"/>
                </a:solidFill>
              </a:rPr>
              <a:t>Хацук</a:t>
            </a:r>
            <a:r>
              <a:rPr lang="ru-RU" sz="1400" dirty="0">
                <a:solidFill>
                  <a:schemeClr val="tx1"/>
                </a:solidFill>
              </a:rPr>
              <a:t>-Хаджи», драмы «</a:t>
            </a:r>
            <a:r>
              <a:rPr lang="ru-RU" sz="1400" dirty="0" err="1">
                <a:solidFill>
                  <a:schemeClr val="tx1"/>
                </a:solidFill>
              </a:rPr>
              <a:t>Кочас</a:t>
            </a:r>
            <a:r>
              <a:rPr lang="ru-RU" sz="1400" dirty="0">
                <a:solidFill>
                  <a:schemeClr val="tx1"/>
                </a:solidFill>
              </a:rPr>
              <a:t>», «Хищники»; пьеса «</a:t>
            </a:r>
            <a:r>
              <a:rPr lang="ru-RU" sz="1400" dirty="0" err="1">
                <a:solidFill>
                  <a:schemeClr val="tx1"/>
                </a:solidFill>
              </a:rPr>
              <a:t>Фэмый</a:t>
            </a:r>
            <a:r>
              <a:rPr lang="ru-RU" sz="1400" dirty="0">
                <a:solidFill>
                  <a:schemeClr val="tx1"/>
                </a:solidFill>
              </a:rPr>
              <a:t>»; поэма «Заячья тризна», рассказы «По заветам старины», «</a:t>
            </a:r>
            <a:r>
              <a:rPr lang="ru-RU" sz="1400" dirty="0" err="1">
                <a:solidFill>
                  <a:schemeClr val="tx1"/>
                </a:solidFill>
              </a:rPr>
              <a:t>Фатимино</a:t>
            </a:r>
            <a:r>
              <a:rPr lang="ru-RU" sz="1400" dirty="0">
                <a:solidFill>
                  <a:schemeClr val="tx1"/>
                </a:solidFill>
              </a:rPr>
              <a:t> счастье», «Мулла Ибрагим». Переводил на адыгейский язык произведения </a:t>
            </a:r>
            <a:r>
              <a:rPr lang="ru-RU" sz="1400" dirty="0">
                <a:solidFill>
                  <a:schemeClr val="tx1"/>
                </a:solidFill>
                <a:hlinkClick r:id="rId5"/>
              </a:rPr>
              <a:t>Н. В. Гоголя</a:t>
            </a:r>
            <a:r>
              <a:rPr lang="ru-RU" sz="1400" dirty="0">
                <a:solidFill>
                  <a:schemeClr val="tx1"/>
                </a:solidFill>
              </a:rPr>
              <a:t>, </a:t>
            </a:r>
            <a:r>
              <a:rPr lang="ru-RU" sz="1400" dirty="0">
                <a:solidFill>
                  <a:schemeClr val="tx1"/>
                </a:solidFill>
                <a:hlinkClick r:id="rId6" tooltip="Крылов, Иван Андреевич"/>
              </a:rPr>
              <a:t>И. А. Крылова</a:t>
            </a:r>
            <a:r>
              <a:rPr lang="ru-RU" sz="1400" dirty="0">
                <a:solidFill>
                  <a:schemeClr val="tx1"/>
                </a:solidFill>
              </a:rPr>
              <a:t>, </a:t>
            </a:r>
            <a:r>
              <a:rPr lang="ru-RU" sz="1400" dirty="0">
                <a:solidFill>
                  <a:schemeClr val="tx1"/>
                </a:solidFill>
                <a:hlinkClick r:id="rId7" tooltip="Демьян Бедный"/>
              </a:rPr>
              <a:t>Д. Бедного</a:t>
            </a:r>
            <a:r>
              <a:rPr lang="ru-RU" sz="1400" dirty="0">
                <a:solidFill>
                  <a:schemeClr val="tx1"/>
                </a:solidFill>
              </a:rPr>
              <a:t>, </a:t>
            </a:r>
            <a:r>
              <a:rPr lang="ru-RU" sz="1400" dirty="0">
                <a:solidFill>
                  <a:schemeClr val="tx1"/>
                </a:solidFill>
                <a:hlinkClick r:id="rId8"/>
              </a:rPr>
              <a:t>Н. А. Островского</a:t>
            </a:r>
            <a:r>
              <a:rPr lang="ru-RU" sz="1400" dirty="0">
                <a:solidFill>
                  <a:schemeClr val="tx1"/>
                </a:solidFill>
              </a:rPr>
              <a:t>, детские произведения </a:t>
            </a:r>
            <a:r>
              <a:rPr lang="ru-RU" sz="1400" dirty="0">
                <a:solidFill>
                  <a:schemeClr val="tx1"/>
                </a:solidFill>
                <a:hlinkClick r:id="rId9"/>
              </a:rPr>
              <a:t>С. Я. Маршака</a:t>
            </a:r>
            <a:r>
              <a:rPr lang="ru-RU" sz="1400" dirty="0">
                <a:solidFill>
                  <a:schemeClr val="tx1"/>
                </a:solidFill>
              </a:rPr>
              <a:t> и </a:t>
            </a:r>
            <a:r>
              <a:rPr lang="ru-RU" sz="1400" dirty="0">
                <a:solidFill>
                  <a:schemeClr val="tx1"/>
                </a:solidFill>
                <a:hlinkClick r:id="rId10" tooltip="Чуковский, Корней Иванович"/>
              </a:rPr>
              <a:t>К. И. Чуковского</a:t>
            </a:r>
            <a:r>
              <a:rPr lang="ru-RU" sz="14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161137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028343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И.Цей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Довольно Рано начал свою просветительско-публицистическую дея­тельность. Первые его публикации относятся к 1912 году. К тому времени у него выработалось определенное мировоззрение. Под влиянием жизненных «университетов», чтения литературы, в том числе и политической, общения с революционно настроенными людьми у него разви­лось критическое отношение к политике царизма по отношению к судьбам наци­ональных меньшинств империи. Анализируя свои жизненные наблюдения, срав­нивая усвоенное из книг с тем, как живут его соплеменники -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адыги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, он приходил к выводу: вся причина «тяжелого хода жизни народа» (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Н.Успенский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), бесправно­го положения инородческого населения империи объясняется прежде всего их темнотой и невежеством. Стало быть, задача состоит в том, чтобы дать всем народам свет знаний, приобщить их к образованию. То есть — чисто просвети­тельские идеи. Так И. С.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Цей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становится в ряды горских просветителей Северно­го Кавказа.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365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028343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0" i="0" dirty="0" smtClean="0">
                <a:effectLst/>
                <a:latin typeface="Times New Roman" panose="02020603050405020304" pitchFamily="18" charset="0"/>
              </a:rPr>
              <a:t>Свои статьи, очерки, фельетоны И.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Цей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публиковал в «Мусульманской газете», которую в те годы издавал в Санкт-Петербурге известный дагестанский просветитель Сайд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Габиев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. Именно в этой газете увидели свет известные статьи И.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Цея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«Пятидесятилетняя административ­ная опека» (28 апреля 1913 г.), «Против злейшего врага» (28 июля 1913 г.), фельетоны «Горе-интеллигент» (28 мая 1913 г.), «Автомобиль» (23 марта 1914 г.) и другие. В них И. С.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Цей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развивает идеи о необходимости очищения черкесско­го народа от феодально-патриархальных пережитков, борьбы против нарождаю­щегося религиозного фанатизма, эмансипации горянки, просвещения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адыгов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, со­здания школ, в которых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адыги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обучались бы на родном языке. Только это — «выхлопотать родную национальную школу с материнским языком» могло, по его мнению, гарантировать народу свободное и беспрепятственное культурное развитие.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7792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335846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0" i="0" dirty="0" smtClean="0">
                <a:effectLst/>
                <a:latin typeface="Times New Roman" panose="02020603050405020304" pitchFamily="18" charset="0"/>
              </a:rPr>
              <a:t>В другой статье «Против злейшего врага» писатель ополчается против невежества масс: «Когда слышим, что недалеко от нас свиреп­ствует холера или чума, мы переживаем панический страх... Казалось, что нельзя себе представить более опасного врага. Но есть, господа, есть более опасный... враг — это невежество...».</a:t>
            </a:r>
            <a:r>
              <a:rPr lang="ru-RU" b="0" i="0" baseline="30000" dirty="0" smtClean="0">
                <a:effectLst/>
                <a:latin typeface="Times New Roman" panose="02020603050405020304" pitchFamily="18" charset="0"/>
              </a:rPr>
              <a:t> 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И набатным голосом И. С.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Цей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призывал своих соотечественников к борьбе за просвещение: «Нет, господа, нет! Миллион сто тысяч раз нет! Довольно нам захлебываться в омуте невежества. Пока душа в теле, нам нужна бодрая жизнь, нам нужен воздух. Нам непременно нужно на­прячь все силы и отразить удары невежества».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imes New Roman" panose="02020603050405020304" pitchFamily="18" charset="0"/>
              </a:rPr>
              <a:t>В 1915 году «Мусульманская газета» и «Заря Дагестана» (ее тоже издавал в Петербурге С.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Габиев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) были закрыты властями, но И.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Цей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продолжал писать свои статьи и очерки, проникнутые острым социально-политическим содержанием: «Кое-что родное», «Что нужно?», «Ржавчина», «Обездоленные», «В сумерках» и дру­гие. Последние три были опубликованы в газете «Майкопское эхо» в 1916 году.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5327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16684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0" i="0" dirty="0" smtClean="0">
                <a:effectLst/>
                <a:latin typeface="Times New Roman" panose="02020603050405020304" pitchFamily="18" charset="0"/>
              </a:rPr>
              <a:t>По всему было видно, что И. С.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Цей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стал на сторону социалистической революции. Ее идеи оказались близкими молодому писателю, мечтавшему о со­циальной справедливости, национальном возрождении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адыгов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, развитии их куль­туры. После Октябрьской революции он охотно, с присущей ему энергией отда­ется строительству новой жизни в Адыгее: становится председателем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Шенджийского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ревкома, секретарем, а затем и комиссаром комиссариата по горским делам при Кубано-Черноморском ревкоме. В последующие годы И. С.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Цей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, будучи членом Адыгейского облисполкома, работал начальником кенафного отдела, заве­дующим областным земельным управлением, председателем коллегии защитни­ков, заведующим сектором искусства облисполкома. Ряд лет писатель являлся научным сотрудником Адыгейского научно-исследовательского института.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8062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6854" y="136764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0" i="0" dirty="0" smtClean="0">
                <a:effectLst/>
                <a:latin typeface="Times New Roman" panose="02020603050405020304" pitchFamily="18" charset="0"/>
              </a:rPr>
              <a:t>Несмотря на то, что И. С. 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</a:rPr>
              <a:t>Цей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 отдавал немало сил и энергии советскому, хозяйственному и особенно культурному строительству, он не забывал о творче­ской работе: много и охотно занимается публицистикой — пишет на русском и адыгейском языках статьи, очерки о нови Адыгеи. А главное — начиная с середи­ны 20-х годов и до самой смерти, до 1936 года, писатель увлеченно отдается художественному творчеству: пишет драматургические произведения, рассказы и повести, стихи, поэмы-сказки, басни.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129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1013" y="801687"/>
            <a:ext cx="3810000" cy="50768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Память</a:t>
            </a:r>
          </a:p>
          <a:p>
            <a:r>
              <a:rPr lang="ru-RU" dirty="0">
                <a:solidFill>
                  <a:schemeClr val="tx1"/>
                </a:solidFill>
              </a:rPr>
              <a:t>Имя Ибрагима </a:t>
            </a:r>
            <a:r>
              <a:rPr lang="ru-RU" dirty="0" err="1">
                <a:solidFill>
                  <a:schemeClr val="tx1"/>
                </a:solidFill>
              </a:rPr>
              <a:t>Цея</a:t>
            </a:r>
            <a:r>
              <a:rPr lang="ru-RU" dirty="0">
                <a:solidFill>
                  <a:schemeClr val="tx1"/>
                </a:solidFill>
              </a:rPr>
              <a:t> носят школа и улица в ауле </a:t>
            </a:r>
            <a:r>
              <a:rPr lang="ru-RU" dirty="0" err="1">
                <a:solidFill>
                  <a:schemeClr val="tx1"/>
                </a:solidFill>
              </a:rPr>
              <a:t>Шенджий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В 2011 году имя Ибрагима </a:t>
            </a:r>
            <a:r>
              <a:rPr lang="ru-RU" dirty="0" err="1">
                <a:solidFill>
                  <a:schemeClr val="tx1"/>
                </a:solidFill>
              </a:rPr>
              <a:t>Цея</a:t>
            </a:r>
            <a:r>
              <a:rPr lang="ru-RU" dirty="0">
                <a:solidFill>
                  <a:schemeClr val="tx1"/>
                </a:solidFill>
              </a:rPr>
              <a:t> присвоено Национальному театру Адыгеи, основателем которого он является.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487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64</TotalTime>
  <Words>679</Words>
  <Application>Microsoft Office PowerPoint</Application>
  <PresentationFormat>Произвольный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Сектор</vt:lpstr>
      <vt:lpstr> цей ибрагим салехович</vt:lpstr>
      <vt:lpstr>Цей Ибрагим Салехович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Цей Ибрагим Салехович</dc:title>
  <dc:creator>Миша</dc:creator>
  <cp:lastModifiedBy>Учительская</cp:lastModifiedBy>
  <cp:revision>8</cp:revision>
  <dcterms:created xsi:type="dcterms:W3CDTF">2019-02-17T10:50:51Z</dcterms:created>
  <dcterms:modified xsi:type="dcterms:W3CDTF">2019-02-20T12:14:45Z</dcterms:modified>
</cp:coreProperties>
</file>