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A360DFB-9BF0-4D74-AAA3-EF46C49FBC44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B1843A1-C593-4E03-8C10-80041EC5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_________Microsoft_Word11.docx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omanadvice.ru/kak-razvit-vnimanie-u-rebenka" TargetMode="External"/><Relationship Id="rId4" Type="http://schemas.openxmlformats.org/officeDocument/2006/relationships/hyperlink" Target="http://womanadvice.ru/associativnoe-myshleni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2060848"/>
            <a:ext cx="734481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400" b="1" i="0" u="none" strike="noStrike" kern="1800" cap="none" spc="0" normalizeH="0" baseline="0" noProof="0" dirty="0" smtClean="0">
                <a:ln>
                  <a:noFill/>
                </a:ln>
                <a:solidFill>
                  <a:srgbClr val="BE1C22"/>
                </a:solidFill>
                <a:effectLst/>
                <a:uLnTx/>
                <a:uFillTx/>
                <a:latin typeface="Arial Black" pitchFamily="34" charset="0"/>
                <a:ea typeface="Times New Roman"/>
                <a:cs typeface="Times New Roman"/>
              </a:rPr>
              <a:t>      Мнемотехника </a:t>
            </a:r>
          </a:p>
          <a:p>
            <a:r>
              <a:rPr lang="ru-RU" sz="4400" b="1" kern="1800" dirty="0">
                <a:solidFill>
                  <a:srgbClr val="BE1C22"/>
                </a:solidFill>
                <a:latin typeface="Arial Black" pitchFamily="34" charset="0"/>
                <a:ea typeface="Times New Roman"/>
                <a:cs typeface="Times New Roman"/>
              </a:rPr>
              <a:t> </a:t>
            </a:r>
            <a:r>
              <a:rPr lang="ru-RU" sz="4400" b="1" kern="1800" dirty="0" smtClean="0">
                <a:solidFill>
                  <a:srgbClr val="BE1C22"/>
                </a:solidFill>
                <a:latin typeface="Arial Black" pitchFamily="34" charset="0"/>
                <a:ea typeface="Times New Roman"/>
                <a:cs typeface="Times New Roman"/>
              </a:rPr>
              <a:t>                </a:t>
            </a:r>
            <a:r>
              <a:rPr kumimoji="0" lang="ru-RU" sz="4400" b="1" i="0" u="none" strike="noStrike" kern="1800" cap="none" spc="0" normalizeH="0" baseline="0" noProof="0" dirty="0" smtClean="0">
                <a:ln>
                  <a:noFill/>
                </a:ln>
                <a:solidFill>
                  <a:srgbClr val="BE1C22"/>
                </a:solidFill>
                <a:effectLst/>
                <a:uLnTx/>
                <a:uFillTx/>
                <a:latin typeface="Arial Black" pitchFamily="34" charset="0"/>
                <a:ea typeface="Times New Roman"/>
                <a:cs typeface="Times New Roman"/>
              </a:rPr>
              <a:t>в </a:t>
            </a:r>
          </a:p>
          <a:p>
            <a:r>
              <a:rPr lang="ru-RU" sz="4400" b="1" kern="1800" noProof="0" dirty="0" smtClean="0">
                <a:solidFill>
                  <a:srgbClr val="BE1C22"/>
                </a:solidFill>
                <a:latin typeface="Arial Black" pitchFamily="34" charset="0"/>
                <a:ea typeface="Times New Roman"/>
                <a:cs typeface="Times New Roman"/>
              </a:rPr>
              <a:t>       </a:t>
            </a:r>
            <a:r>
              <a:rPr kumimoji="0" lang="ru-RU" sz="4400" b="1" i="0" u="none" strike="noStrike" kern="1800" cap="none" spc="0" normalizeH="0" baseline="0" noProof="0" dirty="0" smtClean="0">
                <a:ln>
                  <a:noFill/>
                </a:ln>
                <a:solidFill>
                  <a:srgbClr val="BE1C22"/>
                </a:solidFill>
                <a:effectLst/>
                <a:uLnTx/>
                <a:uFillTx/>
                <a:latin typeface="Arial Black" pitchFamily="34" charset="0"/>
                <a:ea typeface="Times New Roman"/>
                <a:cs typeface="Times New Roman"/>
              </a:rPr>
              <a:t>детском саду.</a:t>
            </a:r>
          </a:p>
          <a:p>
            <a:endParaRPr lang="ru-RU" sz="4400" b="1" kern="1800" dirty="0">
              <a:solidFill>
                <a:srgbClr val="BE1C22"/>
              </a:solidFill>
              <a:latin typeface="Arial Black" pitchFamily="34" charset="0"/>
              <a:cs typeface="Times New Roman"/>
            </a:endParaRPr>
          </a:p>
          <a:p>
            <a:endParaRPr lang="ru-RU" sz="4400" b="1" kern="1800" dirty="0" smtClean="0">
              <a:solidFill>
                <a:srgbClr val="BE1C22"/>
              </a:solidFill>
              <a:latin typeface="Arial Black" pitchFamily="34" charset="0"/>
              <a:cs typeface="Times New Roman"/>
            </a:endParaRPr>
          </a:p>
          <a:p>
            <a:r>
              <a:rPr lang="ru-RU" b="1" kern="1800" dirty="0" smtClean="0">
                <a:solidFill>
                  <a:srgbClr val="BE1C22"/>
                </a:solidFill>
                <a:latin typeface="Arial Black" pitchFamily="34" charset="0"/>
                <a:cs typeface="Times New Roman"/>
              </a:rPr>
              <a:t>                  Консультация для воспитателей. </a:t>
            </a:r>
            <a:endParaRPr lang="ru-RU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52784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1684"/>
            <a:ext cx="9144000" cy="687968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3" name="Прямоугольник 2"/>
          <p:cNvSpPr/>
          <p:nvPr/>
        </p:nvSpPr>
        <p:spPr>
          <a:xfrm>
            <a:off x="899592" y="764704"/>
            <a:ext cx="7416824" cy="2410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ts val="750"/>
              </a:spcBef>
              <a:spcAft>
                <a:spcPts val="750"/>
              </a:spcAft>
            </a:pPr>
            <a:r>
              <a:rPr lang="ru-RU" b="1" dirty="0">
                <a:solidFill>
                  <a:srgbClr val="333333"/>
                </a:solidFill>
                <a:latin typeface="Helvetica" pitchFamily="34" charset="0"/>
                <a:ea typeface="Times New Roman"/>
                <a:cs typeface="Helvetica" pitchFamily="34" charset="0"/>
              </a:rPr>
              <a:t>Со временем, когда нужно выучить стихотворение или рассказать сказку, они сами начинают создавать простые </a:t>
            </a:r>
            <a:r>
              <a:rPr lang="ru-RU" b="1" dirty="0" err="1">
                <a:solidFill>
                  <a:srgbClr val="333333"/>
                </a:solidFill>
                <a:latin typeface="Helvetica" pitchFamily="34" charset="0"/>
                <a:ea typeface="Times New Roman"/>
                <a:cs typeface="Helvetica" pitchFamily="34" charset="0"/>
              </a:rPr>
              <a:t>мнемодорожки</a:t>
            </a:r>
            <a:r>
              <a:rPr lang="ru-RU" b="1" dirty="0">
                <a:solidFill>
                  <a:srgbClr val="333333"/>
                </a:solidFill>
                <a:latin typeface="Helvetica" pitchFamily="34" charset="0"/>
                <a:ea typeface="Times New Roman"/>
                <a:cs typeface="Helvetica" pitchFamily="34" charset="0"/>
              </a:rPr>
              <a:t>. Для ребенка это увлекательная игра, а не просто скучное заучивание.</a:t>
            </a:r>
            <a:endParaRPr lang="ru-RU" sz="2000" b="1" dirty="0">
              <a:solidFill>
                <a:prstClr val="black"/>
              </a:solidFill>
              <a:latin typeface="Helvetica" pitchFamily="34" charset="0"/>
              <a:ea typeface="Calibri"/>
              <a:cs typeface="Helvetica" pitchFamily="34" charset="0"/>
            </a:endParaRPr>
          </a:p>
          <a:p>
            <a:pPr lvl="0"/>
            <a:r>
              <a:rPr lang="ru-RU" b="1" dirty="0">
                <a:solidFill>
                  <a:srgbClr val="333333"/>
                </a:solidFill>
                <a:latin typeface="Helvetica" pitchFamily="34" charset="0"/>
                <a:ea typeface="Times New Roman"/>
                <a:cs typeface="Helvetica" pitchFamily="34" charset="0"/>
              </a:rPr>
              <a:t>Единственное предостережение — не следует перегружать малышей наплывом новой информации, не нужно заставлять запомнить как можно </a:t>
            </a:r>
            <a:r>
              <a:rPr lang="ru-RU" b="1" dirty="0" smtClean="0">
                <a:solidFill>
                  <a:srgbClr val="333333"/>
                </a:solidFill>
                <a:latin typeface="Helvetica" pitchFamily="34" charset="0"/>
                <a:ea typeface="Times New Roman"/>
                <a:cs typeface="Helvetica" pitchFamily="34" charset="0"/>
              </a:rPr>
              <a:t>больше.</a:t>
            </a:r>
          </a:p>
          <a:p>
            <a:pPr lvl="0"/>
            <a:endParaRPr lang="ru-RU" b="1" dirty="0">
              <a:solidFill>
                <a:srgbClr val="000000"/>
              </a:solidFill>
              <a:latin typeface="Helvetica" pitchFamily="34" charset="0"/>
              <a:ea typeface="Calibri"/>
              <a:cs typeface="Helvetica" pitchFamily="34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1462842" y="3206409"/>
            <a:ext cx="5845462" cy="444649"/>
          </a:xfrm>
          <a:prstGeom prst="fra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9" y="3175620"/>
            <a:ext cx="5904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/>
                </a:solidFill>
                <a:latin typeface="Helvetica" pitchFamily="34" charset="0"/>
                <a:cs typeface="Helvetica" pitchFamily="34" charset="0"/>
              </a:rPr>
              <a:t>  </a:t>
            </a:r>
            <a:r>
              <a:rPr lang="ru-RU" sz="2000" b="1" dirty="0" smtClean="0">
                <a:solidFill>
                  <a:schemeClr val="accent6"/>
                </a:solidFill>
                <a:latin typeface="Helvetica" pitchFamily="34" charset="0"/>
                <a:cs typeface="Helvetica" pitchFamily="34" charset="0"/>
              </a:rPr>
              <a:t>С   помощью   </a:t>
            </a:r>
            <a:r>
              <a:rPr lang="ru-RU" sz="2000" b="1" dirty="0" err="1" smtClean="0">
                <a:solidFill>
                  <a:schemeClr val="accent6"/>
                </a:solidFill>
                <a:latin typeface="Helvetica" pitchFamily="34" charset="0"/>
                <a:cs typeface="Helvetica" pitchFamily="34" charset="0"/>
              </a:rPr>
              <a:t>мнемотаблиц</a:t>
            </a:r>
            <a:r>
              <a:rPr lang="ru-RU" sz="2000" b="1" dirty="0" smtClean="0">
                <a:solidFill>
                  <a:schemeClr val="accent6"/>
                </a:solidFill>
                <a:latin typeface="Helvetica" pitchFamily="34" charset="0"/>
                <a:cs typeface="Helvetica" pitchFamily="34" charset="0"/>
              </a:rPr>
              <a:t>    можно:</a:t>
            </a:r>
            <a:endParaRPr lang="ru-RU" sz="2000" b="1" dirty="0">
              <a:solidFill>
                <a:schemeClr val="accent6"/>
              </a:solidFill>
              <a:latin typeface="Helvetica" pitchFamily="34" charset="0"/>
              <a:cs typeface="Helvetica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16984476"/>
              </p:ext>
            </p:extLst>
          </p:nvPr>
        </p:nvGraphicFramePr>
        <p:xfrm>
          <a:off x="899592" y="4653136"/>
          <a:ext cx="3513378" cy="1368151"/>
        </p:xfrm>
        <a:graphic>
          <a:graphicData uri="http://schemas.openxmlformats.org/presentationml/2006/ole">
            <p:oleObj spid="_x0000_s3082" name="Документ" r:id="rId5" imgW="6747641" imgH="2627343" progId="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716016" y="4581128"/>
            <a:ext cx="31683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- </a:t>
            </a:r>
            <a:r>
              <a:rPr lang="ru-RU" b="1" dirty="0"/>
              <a:t>Мишка, мишка! Что с тобой?</a:t>
            </a:r>
            <a:br>
              <a:rPr lang="ru-RU" b="1" dirty="0"/>
            </a:br>
            <a:r>
              <a:rPr lang="ru-RU" b="1" dirty="0"/>
              <a:t>Почему ты спишь зимой?</a:t>
            </a:r>
            <a:br>
              <a:rPr lang="ru-RU" b="1" dirty="0"/>
            </a:br>
            <a:r>
              <a:rPr lang="ru-RU" b="1" dirty="0"/>
              <a:t>- Потому, что снег и лёд - </a:t>
            </a:r>
            <a:br>
              <a:rPr lang="ru-RU" b="1" dirty="0"/>
            </a:br>
            <a:r>
              <a:rPr lang="ru-RU" b="1" dirty="0"/>
              <a:t>Не малина и не мёд!</a:t>
            </a:r>
          </a:p>
        </p:txBody>
      </p:sp>
      <p:sp>
        <p:nvSpPr>
          <p:cNvPr id="10" name="Рамка 9"/>
          <p:cNvSpPr/>
          <p:nvPr/>
        </p:nvSpPr>
        <p:spPr>
          <a:xfrm>
            <a:off x="2627784" y="3964414"/>
            <a:ext cx="3456384" cy="472698"/>
          </a:xfrm>
          <a:prstGeom prst="fram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99792" y="3964414"/>
            <a:ext cx="3293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Разучивать стихотворения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139952" y="3651058"/>
            <a:ext cx="432048" cy="313356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80742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342276" cy="688414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720" y="620688"/>
            <a:ext cx="4968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 pitchFamily="34" charset="0"/>
              <a:cs typeface="Helvetica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   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Загадывать</a:t>
            </a:r>
            <a:r>
              <a:rPr kumimoji="0" lang="ru-RU" b="1" i="0" u="none" strike="noStrike" kern="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 и отгадывать загадки:</a:t>
            </a:r>
            <a:endParaRPr kumimoji="0" lang="ru-RU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357313" y="1522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26581"/>
            <a:ext cx="2628292" cy="165603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1" name="Прямоугольник 10"/>
          <p:cNvSpPr/>
          <p:nvPr/>
        </p:nvSpPr>
        <p:spPr>
          <a:xfrm>
            <a:off x="5148064" y="2967335"/>
            <a:ext cx="3096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88024" y="2060850"/>
            <a:ext cx="3168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Сидит дед в шубу одет,</a:t>
            </a:r>
          </a:p>
          <a:p>
            <a:pPr lvl="0"/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его раздевает, тот слезы проливает.</a:t>
            </a:r>
          </a:p>
          <a:p>
            <a:pPr lvl="0"/>
            <a:r>
              <a:rPr lang="ru-RU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(Лук)</a:t>
            </a:r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195736" y="836712"/>
            <a:ext cx="4248472" cy="529208"/>
          </a:xfrm>
          <a:prstGeom prst="fram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1115616" y="3442072"/>
            <a:ext cx="7272808" cy="490984"/>
          </a:xfrm>
          <a:prstGeom prst="fram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5617" y="3476237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 Пересказывать, составлять рассказы, описывать предметы: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4106" name="Picture 10" descr="D:\РАЗВИТИЕ РЕЧИ\МНЕМОТАБЛИЦЫ\РАССКАЖИ КА\getImage (2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187220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D:\РАЗВИТИЕ РЕЧИ\МНЕМОТАБЛИЦЫ\Алгоритм рассказов\getImag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221088"/>
            <a:ext cx="2318970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D:\РАЗВИТИЕ РЕЧИ\МНЕМОТАБЛИЦЫ\Алгоритм рассказов\image (39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313" y="4217150"/>
            <a:ext cx="2263987" cy="166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низ 3"/>
          <p:cNvSpPr/>
          <p:nvPr/>
        </p:nvSpPr>
        <p:spPr>
          <a:xfrm>
            <a:off x="4243490" y="1341488"/>
            <a:ext cx="292506" cy="385093"/>
          </a:xfrm>
          <a:prstGeom prst="downArrow">
            <a:avLst>
              <a:gd name="adj1" fmla="val 50000"/>
              <a:gd name="adj2" fmla="val 5688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067944" y="3933056"/>
            <a:ext cx="351092" cy="36004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61602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77340"/>
            <a:ext cx="9144000" cy="69353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620688"/>
            <a:ext cx="756084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Овладение приемами работы с 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мнемотаблицами</a:t>
            </a: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 значительно сокращает время обучения и одновременно решает задачи, направленные на:</a:t>
            </a:r>
            <a:b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• развитие основных психических процессов — памяти,</a:t>
            </a:r>
            <a:b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внимания, образного мышления;</a:t>
            </a:r>
            <a:b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• перекодирование информации, т. е. преобразование из абстрактных символов в образы;</a:t>
            </a:r>
            <a:b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•помогает дошкольнику строить фразы, которые выстраиваются в законченный текст или стихотворение</a:t>
            </a:r>
            <a:endParaRPr lang="ru-RU" sz="1400" b="1" dirty="0" smtClean="0">
              <a:effectLst/>
              <a:latin typeface="Helvetica" pitchFamily="34" charset="0"/>
              <a:ea typeface="Calibri"/>
              <a:cs typeface="Helvetica" pitchFamily="34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 </a:t>
            </a:r>
            <a:endParaRPr lang="ru-RU" sz="1400" b="1" dirty="0" smtClean="0">
              <a:effectLst/>
              <a:latin typeface="Helvetica" pitchFamily="34" charset="0"/>
              <a:ea typeface="Calibri"/>
              <a:cs typeface="Helvetica" pitchFamily="34" charset="0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Развивает графические навыки.</a:t>
            </a:r>
            <a:endParaRPr lang="ru-RU" sz="1400" b="1" dirty="0" smtClean="0">
              <a:effectLst/>
              <a:latin typeface="Helvetica" pitchFamily="34" charset="0"/>
              <a:ea typeface="Calibri"/>
              <a:cs typeface="Helvetica" pitchFamily="34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 </a:t>
            </a:r>
            <a:endParaRPr lang="ru-RU" sz="1400" b="1" dirty="0" smtClean="0">
              <a:effectLst/>
              <a:latin typeface="Helvetica" pitchFamily="34" charset="0"/>
              <a:ea typeface="Calibri"/>
              <a:cs typeface="Helvetica" pitchFamily="34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 </a:t>
            </a:r>
            <a:endParaRPr lang="ru-RU" sz="1400" b="1" dirty="0" smtClean="0">
              <a:effectLst/>
              <a:latin typeface="Helvetica" pitchFamily="34" charset="0"/>
              <a:ea typeface="Calibri"/>
              <a:cs typeface="Helvetica" pitchFamily="34" charset="0"/>
            </a:endParaRPr>
          </a:p>
          <a:p>
            <a:pPr indent="449580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Таким образом, решая проблемы речевого развития дошкольников я рекомендую педагогам использовать методику мнемотехники.</a:t>
            </a:r>
            <a:endParaRPr lang="ru-RU" sz="1400" b="1" dirty="0">
              <a:effectLst/>
              <a:latin typeface="Helvetica" pitchFamily="34" charset="0"/>
              <a:ea typeface="Calibri"/>
              <a:cs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66221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4493"/>
            <a:ext cx="9144000" cy="68090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4293096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accent6"/>
                </a:solidFill>
              </a:rPr>
              <a:t>Спасибо за внимание!</a:t>
            </a:r>
            <a:endParaRPr lang="ru-RU" sz="3600" b="1" i="1" dirty="0">
              <a:solidFill>
                <a:schemeClr val="accent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5085184"/>
            <a:ext cx="5266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chemeClr val="accent5"/>
              </a:solidFill>
            </a:endParaRPr>
          </a:p>
          <a:p>
            <a:endParaRPr lang="ru-RU" b="1" dirty="0">
              <a:solidFill>
                <a:schemeClr val="accent5"/>
              </a:solidFill>
            </a:endParaRPr>
          </a:p>
          <a:p>
            <a:endParaRPr lang="ru-RU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28169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323512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43608" y="836712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Древнегреческую покровительницу памяти, рассуждений и всех названий звали Мнемозина, именно это имя ложится в основу многих определений, связанных с запоминанием. На сегодняшний день стало популярно такое направление как мнемотехника для развития детей.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 Метод основан на визуальном восприятии информации с возможностью последующего ее воспроизведения с помощью изображений.</a:t>
            </a:r>
            <a:endParaRPr lang="ru-RU" sz="16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1268760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endParaRPr lang="ru-RU" sz="2400" b="1" dirty="0" smtClean="0">
              <a:solidFill>
                <a:srgbClr val="0070C0"/>
              </a:solidFill>
              <a:effectLst/>
              <a:latin typeface="Arial Black" pitchFamily="34" charset="0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2780928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0000"/>
              </a:solidFill>
              <a:effectLst/>
              <a:latin typeface="Times New Roman"/>
              <a:ea typeface="Calibri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Calibri"/>
              </a:rPr>
              <a:t>К.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Calibri"/>
              </a:rPr>
              <a:t>Д.Ушинский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Calibri"/>
              </a:rPr>
              <a:t> писал: “Учите ребёнка каким-нибудь неизвестным ему пяти словам – он будет долго и напрасно мучиться, но свяжите двадцать таких слов с картинками, и он их усвоит на лету”</a:t>
            </a:r>
          </a:p>
          <a:p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Так как наглядный материал у дошкольников усваивается лучше, использование 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мнемотаблиц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 в образовательной деятельности по развитию связной речи, позволяет детям эффективнее воспринимать и перерабатывать зрительную информацию, сохранять и воспроизводить её. Особенность методики – применение не изображения предметов, а символов. Данная методика значительно облегчает детям поиск и запоминание слов.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/>
            </a:endParaRPr>
          </a:p>
          <a:p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81438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980728"/>
            <a:ext cx="7776864" cy="4616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525"/>
              </a:spcBef>
              <a:spcAft>
                <a:spcPts val="525"/>
              </a:spcAft>
            </a:pPr>
            <a:r>
              <a:rPr lang="ru-RU" b="1" dirty="0" smtClean="0">
                <a:solidFill>
                  <a:srgbClr val="BE1C22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    </a:t>
            </a:r>
            <a:r>
              <a:rPr lang="ru-RU" sz="2000" b="1" dirty="0" smtClean="0">
                <a:solidFill>
                  <a:srgbClr val="BE1C22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Для чего нужна мнемотехника дошкольникам?</a:t>
            </a:r>
            <a:endParaRPr lang="ru-RU" sz="2000" b="1" dirty="0" smtClean="0">
              <a:effectLst/>
              <a:latin typeface="Arial Black" pitchFamily="34" charset="0"/>
              <a:ea typeface="Calibri"/>
              <a:cs typeface="Times New Roman"/>
            </a:endParaRPr>
          </a:p>
          <a:p>
            <a:pPr indent="9525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                  Актуальность мнемотехники для дошкольников обусловлена тем, что как раз в этом возрасте у детей пре-обладает зрительно-образная память. Чаще всего запоминание происходит непроизвольно, просто потому, что какой-то предмет или явление попали в поле зрения ребенка. Если же он будет пытаться выучить и запомнить то, что не подкреплено наглядной картинкой, нечто абстрактное, то на успех рассчитывать не стоит. Мнемотехника для дошкольников как раз помогает упростить процесс запоминания, </a:t>
            </a:r>
            <a:r>
              <a:rPr lang="ru-RU" b="1" dirty="0">
                <a:solidFill>
                  <a:srgbClr val="000000"/>
                </a:solidFill>
                <a:latin typeface="Helvetica"/>
                <a:ea typeface="Times New Roman"/>
                <a:cs typeface="Times New Roman"/>
              </a:rPr>
              <a:t>развить </a:t>
            </a:r>
            <a:r>
              <a:rPr lang="ru-RU" b="1" dirty="0" smtClean="0">
                <a:solidFill>
                  <a:srgbClr val="0070C0"/>
                </a:solidFill>
                <a:effectLst/>
                <a:latin typeface="Helvetica"/>
                <a:ea typeface="Times New Roman"/>
                <a:cs typeface="Times New Roman"/>
              </a:rPr>
              <a:t> </a:t>
            </a:r>
            <a:r>
              <a:rPr lang="ru-RU" b="1" u="sng" dirty="0" smtClean="0">
                <a:solidFill>
                  <a:srgbClr val="0070C0"/>
                </a:solidFill>
                <a:effectLst/>
                <a:latin typeface="Helvetica"/>
                <a:ea typeface="Times New Roman"/>
                <a:cs typeface="Times New Roman"/>
                <a:hlinkClick r:id="rId4"/>
              </a:rPr>
              <a:t>ассоциативное мышление</a:t>
            </a:r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 и воображение, </a:t>
            </a:r>
            <a:r>
              <a:rPr lang="ru-RU" b="1" u="sng" dirty="0" smtClean="0">
                <a:solidFill>
                  <a:srgbClr val="0070C0"/>
                </a:solidFill>
                <a:effectLst/>
                <a:latin typeface="Helvetica"/>
                <a:ea typeface="Times New Roman"/>
                <a:cs typeface="Times New Roman"/>
                <a:hlinkClick r:id="rId5"/>
              </a:rPr>
              <a:t>повысить внимательность</a:t>
            </a:r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. Более того приемы мнемотехники в результате грамотной работы воспитателя приводят к обогащению словарного запаса и формированию связной речи.</a:t>
            </a:r>
            <a:endParaRPr lang="ru-RU" sz="16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279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1" y="0"/>
            <a:ext cx="918051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908720"/>
            <a:ext cx="7416824" cy="4942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525"/>
              </a:spcBef>
              <a:spcAft>
                <a:spcPts val="525"/>
              </a:spcAft>
            </a:pPr>
            <a:r>
              <a:rPr lang="ru-RU" sz="2000" b="1" dirty="0" smtClean="0">
                <a:solidFill>
                  <a:srgbClr val="BE1C22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Как применять мнемотехнику в детском саду?</a:t>
            </a:r>
            <a:endParaRPr lang="ru-RU" sz="2000" b="1" dirty="0" smtClean="0">
              <a:effectLst/>
              <a:latin typeface="Arial Black" pitchFamily="34" charset="0"/>
              <a:ea typeface="Calibri"/>
              <a:cs typeface="Times New Roman"/>
            </a:endParaRPr>
          </a:p>
          <a:p>
            <a:endParaRPr lang="ru-RU" b="1" dirty="0" smtClean="0">
              <a:solidFill>
                <a:srgbClr val="000000"/>
              </a:solidFill>
              <a:effectLst/>
              <a:latin typeface="Helvetica"/>
              <a:ea typeface="Times New Roman"/>
            </a:endParaRPr>
          </a:p>
          <a:p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</a:rPr>
              <a:t>Мнемотехника в детском саду, как результативный метод запоминания, обычно осваивается на простых примерах. Для начала детей знакомят с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/>
                <a:latin typeface="Helvetica"/>
                <a:ea typeface="Times New Roman"/>
              </a:rPr>
              <a:t>мнемоквадратами</a:t>
            </a:r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</a:rPr>
              <a:t> – понятными изо-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Helvetica"/>
                <a:ea typeface="Times New Roman"/>
              </a:rPr>
              <a:t>бражениями</a:t>
            </a:r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</a:rPr>
              <a:t>, которые обозначают одно слово, 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Helvetica"/>
                <a:ea typeface="Times New Roman"/>
              </a:rPr>
              <a:t>словосочета-ние</a:t>
            </a:r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</a:rPr>
              <a:t>, его характеристики или простое предложение. </a:t>
            </a:r>
          </a:p>
          <a:p>
            <a:r>
              <a:rPr lang="ru-RU" b="1" dirty="0" smtClean="0">
                <a:solidFill>
                  <a:srgbClr val="000000"/>
                </a:solidFill>
                <a:latin typeface="Helvetica"/>
                <a:ea typeface="Times New Roman"/>
              </a:rPr>
              <a:t>       </a:t>
            </a:r>
          </a:p>
          <a:p>
            <a:r>
              <a:rPr lang="ru-RU" b="1" dirty="0">
                <a:solidFill>
                  <a:srgbClr val="000000"/>
                </a:solidFill>
                <a:effectLst/>
                <a:latin typeface="Helvetica"/>
                <a:ea typeface="Times New Roman"/>
              </a:rPr>
              <a:t>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</a:rPr>
              <a:t>       Затем воспитатель усложняет занятия, демонстрируя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/>
                <a:latin typeface="Helvetica"/>
                <a:ea typeface="Times New Roman"/>
              </a:rPr>
              <a:t>мнемодорожки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/>
                <a:latin typeface="Helvetica"/>
                <a:ea typeface="Times New Roman"/>
              </a:rPr>
              <a:t>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</a:rPr>
              <a:t>– это уже квадрат из трёх - четырех картинок, по которым можно составить небольшой рассказ в 2-3 предложения.</a:t>
            </a:r>
          </a:p>
          <a:p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</a:rPr>
              <a:t> </a:t>
            </a:r>
          </a:p>
          <a:p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</a:rPr>
              <a:t>   И, наконец, самая сложная структура – это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/>
                <a:latin typeface="Helvetica"/>
                <a:ea typeface="Times New Roman"/>
              </a:rPr>
              <a:t>мнемотаблицы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/>
                <a:latin typeface="Helvetica"/>
                <a:ea typeface="Times New Roman"/>
              </a:rPr>
              <a:t>.</a:t>
            </a:r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</a:rPr>
              <a:t> Они представляют собой изображения основных звеньев, в том числе схематические, по которым можно запомнить и воспроизвести целый рассказ или даже стихотворение.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9205262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197"/>
            <a:ext cx="9144000" cy="6858000"/>
          </a:xfrm>
          <a:prstGeom prst="rect">
            <a:avLst/>
          </a:prstGeom>
        </p:spPr>
      </p:pic>
      <p:sp>
        <p:nvSpPr>
          <p:cNvPr id="3" name="Лента лицом вверх 2"/>
          <p:cNvSpPr/>
          <p:nvPr/>
        </p:nvSpPr>
        <p:spPr>
          <a:xfrm>
            <a:off x="827584" y="908720"/>
            <a:ext cx="3528392" cy="522348"/>
          </a:xfrm>
          <a:prstGeom prst="ribbon2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Мнемоквадрат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Лента лицом вверх 3"/>
          <p:cNvSpPr/>
          <p:nvPr/>
        </p:nvSpPr>
        <p:spPr>
          <a:xfrm>
            <a:off x="4572995" y="2060848"/>
            <a:ext cx="3672408" cy="558352"/>
          </a:xfrm>
          <a:prstGeom prst="ribbon2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М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немодорожка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Лента лицом вверх 4"/>
          <p:cNvSpPr/>
          <p:nvPr/>
        </p:nvSpPr>
        <p:spPr>
          <a:xfrm>
            <a:off x="899592" y="3212977"/>
            <a:ext cx="3528392" cy="504056"/>
          </a:xfrm>
          <a:prstGeom prst="ribbon2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М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немотаблица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 descr="http://festival.1september.ru/articles/500347/img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35330"/>
            <a:ext cx="1224136" cy="100938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" name="Рисунок 6" descr="http://festival.1september.ru/articles/500347/img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96952"/>
            <a:ext cx="3240360" cy="100811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Рисунок 7" descr="http://festival.1september.ru/articles/500347/img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49080"/>
            <a:ext cx="3240361" cy="165618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28314125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463855"/>
            <a:ext cx="7704856" cy="635712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indent="9525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Первоначально таблицы составляют воспитатели, родители, потом к этому процессу можно подключить и ребенка, таким образом, мнемотехника повлияет не только на развитие памяти, но и на фантазию, визуализацию образов ребенком. Основные приемы </a:t>
            </a:r>
            <a:r>
              <a:rPr lang="ru-RU" b="1" dirty="0" smtClean="0">
                <a:solidFill>
                  <a:srgbClr val="BE1C22"/>
                </a:solidFill>
                <a:effectLst/>
                <a:latin typeface="Arial"/>
                <a:ea typeface="Times New Roman"/>
                <a:cs typeface="Times New Roman"/>
              </a:rPr>
              <a:t>запоминания мнемотехники основаны на ассоциациях, логическом мышлении, наблюдательности.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BE1C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ru-RU" sz="1600" b="1" dirty="0" smtClean="0">
                <a:solidFill>
                  <a:srgbClr val="BE1C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ru-RU" b="1" u="sng" dirty="0" smtClean="0">
                <a:solidFill>
                  <a:schemeClr val="accent6"/>
                </a:solidFill>
                <a:effectLst/>
                <a:latin typeface="Helvetica"/>
                <a:ea typeface="Times New Roman"/>
                <a:cs typeface="Times New Roman"/>
              </a:rPr>
              <a:t>Примеры мнемотехники: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Helvetica" pitchFamily="34" charset="0"/>
                <a:ea typeface="Calibri"/>
                <a:cs typeface="Helvetica" pitchFamily="34" charset="0"/>
              </a:rPr>
              <a:t> </a:t>
            </a:r>
            <a:r>
              <a:rPr lang="ru-RU" b="1" dirty="0" smtClean="0">
                <a:latin typeface="Helvetica" pitchFamily="34" charset="0"/>
                <a:ea typeface="Calibri"/>
                <a:cs typeface="Helvetica" pitchFamily="34" charset="0"/>
              </a:rPr>
              <a:t>     1.</a:t>
            </a:r>
            <a:r>
              <a:rPr lang="ru-RU" b="1" dirty="0" smtClean="0">
                <a:effectLst/>
                <a:latin typeface="Helvetica" pitchFamily="34" charset="0"/>
                <a:ea typeface="Calibri"/>
                <a:cs typeface="Helvetica" pitchFamily="34" charset="0"/>
              </a:rPr>
              <a:t>Приведу  широко известную мнемоническую фразу или слова. Конечно, всем с детства хорошо известна фраза, задаю-</a:t>
            </a:r>
            <a:r>
              <a:rPr lang="ru-RU" b="1" dirty="0" err="1" smtClean="0">
                <a:effectLst/>
                <a:latin typeface="Helvetica" pitchFamily="34" charset="0"/>
                <a:ea typeface="Calibri"/>
                <a:cs typeface="Helvetica" pitchFamily="34" charset="0"/>
              </a:rPr>
              <a:t>щая</a:t>
            </a:r>
            <a:r>
              <a:rPr lang="ru-RU" b="1" dirty="0" smtClean="0">
                <a:effectLst/>
                <a:latin typeface="Helvetica" pitchFamily="34" charset="0"/>
                <a:ea typeface="Calibri"/>
                <a:cs typeface="Helvetica" pitchFamily="34" charset="0"/>
              </a:rPr>
              <a:t> порядок цветов спектра: "Каждый Охотник Желает Знать Где Сидит Фазан".</a:t>
            </a:r>
            <a:endParaRPr lang="ru-RU" b="1" u="sng" dirty="0">
              <a:solidFill>
                <a:schemeClr val="accent6"/>
              </a:solidFill>
              <a:latin typeface="Helvetica" pitchFamily="34" charset="0"/>
              <a:ea typeface="Calibri"/>
              <a:cs typeface="Helvetica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chemeClr val="accent6"/>
                </a:solidFill>
                <a:latin typeface="Helvetica"/>
                <a:ea typeface="Times New Roman"/>
                <a:cs typeface="Times New Roman"/>
              </a:rPr>
              <a:t>      </a:t>
            </a:r>
            <a:r>
              <a:rPr lang="ru-RU" b="1" dirty="0" smtClean="0">
                <a:latin typeface="Helvetica"/>
                <a:ea typeface="Times New Roman"/>
                <a:cs typeface="Times New Roman"/>
              </a:rPr>
              <a:t>2.</a:t>
            </a:r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Примером мнемотехники в ДОУ могут быть таблицы, построенные на изображении последовательности процессов умывания, мытья рук, </a:t>
            </a:r>
            <a:r>
              <a:rPr lang="ru-RU" b="1" dirty="0" smtClean="0">
                <a:solidFill>
                  <a:schemeClr val="accent6"/>
                </a:solidFill>
                <a:effectLst/>
                <a:latin typeface="Helvetica"/>
                <a:ea typeface="Times New Roman"/>
                <a:cs typeface="Times New Roman"/>
              </a:rPr>
              <a:t>одевания</a:t>
            </a:r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, сервировки </a:t>
            </a:r>
            <a:r>
              <a:rPr lang="ru-RU" b="1" dirty="0" smtClean="0">
                <a:effectLst/>
                <a:latin typeface="Helvetica"/>
                <a:ea typeface="Times New Roman"/>
                <a:cs typeface="Times New Roman"/>
              </a:rPr>
              <a:t>стола</a:t>
            </a:r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.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endParaRPr lang="ru-RU" b="1" dirty="0">
              <a:solidFill>
                <a:srgbClr val="000000"/>
              </a:solidFill>
              <a:latin typeface="Helvetica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endParaRPr lang="ru-RU" b="1" dirty="0" smtClean="0">
              <a:solidFill>
                <a:srgbClr val="000000"/>
              </a:solidFill>
              <a:effectLst/>
              <a:latin typeface="Helvetica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endParaRPr lang="ru-RU" b="1" dirty="0">
              <a:solidFill>
                <a:srgbClr val="000000"/>
              </a:solidFill>
              <a:latin typeface="Helvetica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/>
            </a:r>
            <a:br>
              <a:rPr lang="ru-RU" sz="1600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</a:br>
            <a:r>
              <a:rPr lang="ru-RU" sz="1600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                                         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indent="95250">
              <a:lnSpc>
                <a:spcPct val="115000"/>
              </a:lnSpc>
              <a:spcAft>
                <a:spcPts val="0"/>
              </a:spcAft>
            </a:pPr>
            <a:endParaRPr lang="ru-RU" sz="1600" b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Мнемотехника в детском саду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004759"/>
            <a:ext cx="1436216" cy="1027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D:\CХЕМЫ\getIma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2660" y="5004759"/>
            <a:ext cx="1441432" cy="102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CХЕМЫ\getImage (7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004759"/>
            <a:ext cx="1386372" cy="102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79189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5576" y="764704"/>
            <a:ext cx="7776864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Helvetica"/>
                <a:ea typeface="Times New Roman"/>
                <a:cs typeface="Times New Roman"/>
              </a:rPr>
              <a:t> </a:t>
            </a:r>
          </a:p>
          <a:p>
            <a:r>
              <a:rPr lang="ru-RU" b="1" dirty="0">
                <a:solidFill>
                  <a:srgbClr val="000000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Helvetica"/>
                <a:ea typeface="Times New Roman"/>
                <a:cs typeface="Times New Roman"/>
              </a:rPr>
              <a:t>Маленькому </a:t>
            </a:r>
            <a:r>
              <a:rPr lang="ru-RU" b="1" dirty="0">
                <a:solidFill>
                  <a:srgbClr val="000000"/>
                </a:solidFill>
                <a:latin typeface="Helvetica"/>
                <a:ea typeface="Times New Roman"/>
                <a:cs typeface="Times New Roman"/>
              </a:rPr>
              <a:t>ребенку сложно запомнить весь алгоритм действий, придуманный взрослыми, поэтому наглядные картинки, </a:t>
            </a:r>
            <a:r>
              <a:rPr lang="ru-RU" b="1" dirty="0" smtClean="0">
                <a:solidFill>
                  <a:srgbClr val="000000"/>
                </a:solidFill>
                <a:latin typeface="Helvetica"/>
                <a:ea typeface="Times New Roman"/>
                <a:cs typeface="Times New Roman"/>
              </a:rPr>
              <a:t>расшифрованные </a:t>
            </a:r>
            <a:r>
              <a:rPr lang="ru-RU" b="1" dirty="0">
                <a:solidFill>
                  <a:srgbClr val="000000"/>
                </a:solidFill>
                <a:latin typeface="Helvetica"/>
                <a:ea typeface="Times New Roman"/>
                <a:cs typeface="Times New Roman"/>
              </a:rPr>
              <a:t>на занятиях и самостоятельно пересказанные, позволят ребенку, каждый раз подходя к умывальнику или шкафчику с вещами, легко воспроизвести этапы</a:t>
            </a:r>
            <a:r>
              <a:rPr lang="ru-RU" b="1" dirty="0" smtClean="0">
                <a:solidFill>
                  <a:srgbClr val="000000"/>
                </a:solidFill>
                <a:latin typeface="Helvetica"/>
                <a:ea typeface="Times New Roman"/>
                <a:cs typeface="Times New Roman"/>
              </a:rPr>
              <a:t>.</a:t>
            </a:r>
          </a:p>
          <a:p>
            <a:r>
              <a:rPr lang="ru-RU" b="1" dirty="0">
                <a:solidFill>
                  <a:srgbClr val="000000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Helvetica"/>
                <a:ea typeface="Times New Roman"/>
                <a:cs typeface="Times New Roman"/>
              </a:rPr>
              <a:t>              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Times New Roman"/>
                <a:cs typeface="Helvetica" pitchFamily="34" charset="0"/>
              </a:rPr>
              <a:t>Как и  любая работа, мнемотехника строится от простого к сложному.  </a:t>
            </a: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Работа с 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мнемотаблицей</a:t>
            </a: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 состоит из нескольких этапов:</a:t>
            </a: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  Этап 1. Рассматривание таблицы и разбор того, что на ней изображено.</a:t>
            </a:r>
            <a:b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        Этап 2. Осуществляется так называемое перекодирование информации, т.е. преобразование из абстрактных символов в образы.</a:t>
            </a:r>
            <a:b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        Этап 3. После перекодирования осуществляется пересказ</a:t>
            </a:r>
            <a:b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Helvetica" pitchFamily="34" charset="0"/>
                <a:ea typeface="Calibri"/>
                <a:cs typeface="Helvetica" pitchFamily="34" charset="0"/>
              </a:rPr>
              <a:t>сказки с опорой на символы (образы), т.е. происходит отработка метода запоминания.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69777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618" y="9013"/>
            <a:ext cx="9144000" cy="69573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35596" y="865340"/>
            <a:ext cx="78848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    Этап </a:t>
            </a:r>
            <a:r>
              <a:rPr lang="ru-RU" b="1" dirty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4. Делается графическая зарисовка </a:t>
            </a:r>
            <a:r>
              <a:rPr lang="ru-RU" b="1" dirty="0" smtClean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  </a:t>
            </a:r>
            <a:r>
              <a:rPr lang="ru-RU" b="1" dirty="0" err="1" smtClean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мнемотаблицы</a:t>
            </a:r>
            <a:r>
              <a:rPr lang="ru-RU" b="1" dirty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.</a:t>
            </a:r>
            <a:br>
              <a:rPr lang="ru-RU" b="1" dirty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</a:br>
            <a:r>
              <a:rPr lang="ru-RU" b="1" dirty="0" smtClean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      Этап </a:t>
            </a:r>
            <a:r>
              <a:rPr lang="ru-RU" b="1" dirty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5. Каждая таблица может быть воспроизведена ребенком при ее показе ему. При воспроизведении сказки основной упор делается на изображение главных героев. </a:t>
            </a:r>
            <a:endParaRPr lang="ru-RU" b="1" dirty="0" smtClean="0">
              <a:solidFill>
                <a:srgbClr val="000000"/>
              </a:solidFill>
              <a:latin typeface="Helvetica" pitchFamily="34" charset="0"/>
              <a:ea typeface="Calibri"/>
              <a:cs typeface="Helvetica" pitchFamily="34" charset="0"/>
            </a:endParaRPr>
          </a:p>
          <a:p>
            <a:pPr lvl="0"/>
            <a:r>
              <a:rPr lang="ru-RU" b="1" dirty="0" smtClean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       Детям </a:t>
            </a:r>
            <a:r>
              <a:rPr lang="ru-RU" b="1" dirty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задают вопросы: «Какая сказка «спряталась» в таблице? Про кого эта сказка?».</a:t>
            </a:r>
            <a:br>
              <a:rPr lang="ru-RU" b="1" dirty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</a:br>
            <a:endParaRPr lang="ru-RU" b="1" dirty="0">
              <a:solidFill>
                <a:srgbClr val="000000"/>
              </a:solidFill>
              <a:latin typeface="Helvetica" pitchFamily="34" charset="0"/>
              <a:ea typeface="Times New Roman"/>
              <a:cs typeface="Helvetica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5035" y="2762516"/>
            <a:ext cx="2012789" cy="18186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2762516"/>
            <a:ext cx="1944216" cy="17466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2762516"/>
            <a:ext cx="2088232" cy="167459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27584" y="2551837"/>
            <a:ext cx="73808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4437112"/>
            <a:ext cx="73808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lvl="0"/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  <a:cs typeface="Helvetica" pitchFamily="34" charset="0"/>
              </a:rPr>
              <a:t>         </a:t>
            </a:r>
            <a:r>
              <a:rPr lang="ru-RU" b="1" dirty="0" smtClean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Что </a:t>
            </a:r>
            <a:r>
              <a:rPr lang="ru-RU" b="1" dirty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является опорным в таблице? Опорным в таблице является изображения главных героев сказки, через которые идет осознание происходящего в ней, понимание самой сказки, содержания, которое «завязано» вокруг ее главных героев</a:t>
            </a:r>
            <a:r>
              <a:rPr lang="ru-RU" b="1" dirty="0" smtClean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.</a:t>
            </a:r>
          </a:p>
          <a:p>
            <a:pPr lvl="0"/>
            <a:endParaRPr lang="ru-RU" b="1" dirty="0">
              <a:solidFill>
                <a:prstClr val="black"/>
              </a:solidFill>
              <a:latin typeface="Helvetica" pitchFamily="34" charset="0"/>
              <a:cs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30890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133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836712"/>
            <a:ext cx="7704856" cy="4903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         Для </a:t>
            </a:r>
            <a:r>
              <a:rPr lang="ru-RU" b="1" dirty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детей младшего и среднего возраста </a:t>
            </a:r>
            <a:r>
              <a:rPr lang="ru-RU" b="1" dirty="0" err="1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мнемотаблицы</a:t>
            </a:r>
            <a:r>
              <a:rPr lang="ru-RU" b="1" dirty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 необходимо делать цветные, так как у детей быстрее в памяти остаются отдельные образы: лиса — рыжая плутовка, цыплята — желтого цвета, у петушка — хохолок красного цвета, мышка — серая, елочка — зеленая, солнышко — желтое и красное (теплое) и другие образы.</a:t>
            </a:r>
          </a:p>
          <a:p>
            <a:pPr lvl="0"/>
            <a:r>
              <a:rPr lang="ru-RU" b="1" dirty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      Что можно изображать в таблице? В таблице схематически возможно изображение персонажей сказки, явлений природы, некоторых действий, то есть можно изобразить все то, что вы посчитаете нужным отразить в данной таблице. Но изобразить </a:t>
            </a:r>
            <a:r>
              <a:rPr lang="ru-RU" b="1" dirty="0" smtClean="0">
                <a:solidFill>
                  <a:srgbClr val="333333"/>
                </a:solidFill>
                <a:latin typeface="Helvetica" pitchFamily="34" charset="0"/>
                <a:ea typeface="Times New Roman"/>
                <a:cs typeface="Helvetica" pitchFamily="34" charset="0"/>
              </a:rPr>
              <a:t>т</a:t>
            </a:r>
            <a:r>
              <a:rPr lang="ru-RU" b="1" dirty="0" smtClean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ак</a:t>
            </a:r>
            <a:r>
              <a:rPr lang="ru-RU" b="1" dirty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, чтобы нарисованное было понятно детям.</a:t>
            </a:r>
          </a:p>
          <a:p>
            <a:pPr lvl="0" algn="just" fontAlgn="base">
              <a:spcBef>
                <a:spcPts val="750"/>
              </a:spcBef>
              <a:spcAft>
                <a:spcPts val="750"/>
              </a:spcAft>
            </a:pPr>
            <a:r>
              <a:rPr lang="ru-RU" b="1" dirty="0" smtClean="0">
                <a:solidFill>
                  <a:srgbClr val="333333"/>
                </a:solidFill>
                <a:latin typeface="Helvetica" pitchFamily="34" charset="0"/>
                <a:ea typeface="Times New Roman"/>
                <a:cs typeface="Helvetica" pitchFamily="34" charset="0"/>
              </a:rPr>
              <a:t>        Все </a:t>
            </a:r>
            <a:r>
              <a:rPr lang="ru-RU" b="1" dirty="0">
                <a:solidFill>
                  <a:srgbClr val="333333"/>
                </a:solidFill>
                <a:latin typeface="Helvetica" pitchFamily="34" charset="0"/>
                <a:ea typeface="Times New Roman"/>
                <a:cs typeface="Helvetica" pitchFamily="34" charset="0"/>
              </a:rPr>
              <a:t>техники мнемоники для детей должны подаваться в виде игры. Очень важно правильно и точно подбирать рисунки и символы для таблиц, а изображения должны быть понятны и не вызывать у ребенка отрицательных ассоциаций. Сначала дети учатся узнавать и запоминать информацию при помощи готовых таблиц.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685950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339</TotalTime>
  <Words>808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Воздушный поток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</dc:creator>
  <cp:lastModifiedBy>Марина</cp:lastModifiedBy>
  <cp:revision>30</cp:revision>
  <dcterms:created xsi:type="dcterms:W3CDTF">2017-01-07T13:56:50Z</dcterms:created>
  <dcterms:modified xsi:type="dcterms:W3CDTF">2022-02-01T07:02:25Z</dcterms:modified>
</cp:coreProperties>
</file>