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86" r:id="rId4"/>
    <p:sldId id="276" r:id="rId5"/>
    <p:sldId id="277" r:id="rId6"/>
    <p:sldId id="278" r:id="rId7"/>
    <p:sldId id="291" r:id="rId8"/>
    <p:sldId id="290" r:id="rId9"/>
    <p:sldId id="269" r:id="rId10"/>
    <p:sldId id="271" r:id="rId11"/>
    <p:sldId id="273" r:id="rId12"/>
    <p:sldId id="293" r:id="rId13"/>
    <p:sldId id="281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FD679-DB78-4211-8D97-B78008273BA1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8269D-E493-4EFC-81D8-ECFFF1BBF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12F1216-FF80-4E55-8ACA-499DF47E46A3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41BDF91-56F4-4C7F-8B58-A953FDAD30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pn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28794" y="2000240"/>
            <a:ext cx="6572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«Мнемотехника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средство познавательно-речевого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развития детей раннего возраста»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66898" y="5214950"/>
            <a:ext cx="44627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В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оспитатель: Щур М.В.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44" name="Picture 4" descr="https://chudor.ru/images/2016/vospitatel/konspekti/2/zanyatie-v-sredney-gruppe-zima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571480"/>
            <a:ext cx="7477124" cy="529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 flipV="1">
            <a:off x="1571604" y="1142984"/>
            <a:ext cx="520206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516D7B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Picture 2" descr="G:\жанна\картинки\hello_html_17e6c77e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357166"/>
            <a:ext cx="7930440" cy="5929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785926"/>
            <a:ext cx="235745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1785926"/>
            <a:ext cx="2357454" cy="18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4000504"/>
            <a:ext cx="2357454" cy="187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4857760"/>
            <a:ext cx="857256" cy="97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4000504"/>
            <a:ext cx="500067" cy="1214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G:\жанна\картинки\hello_html_17e6c77e - копия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4000504"/>
            <a:ext cx="2571768" cy="221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3" y="4071942"/>
            <a:ext cx="2503757" cy="164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http://letnews.ru/wp-content/uploads/2015/05/1411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85852" y="1785926"/>
            <a:ext cx="2357454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571480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Приёмы мнемотехники мы начинаем использовать на занятиях с детьми раннего возраста. Чтобы выработать у детей определённые навыки и умения, в обучающий процесс вводим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сказок.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http://dou85.pa.infobox.ru/wp-content/uploads/2016/12/%D0%9C%D0%BD%D0%B5%D0%BC%D0%BE%D1%82%D0%B0%D0%B1%D0%BB%D0%B8%D1%86%D0%B0-%D0%BA-%D1%81%D0%BA%D0%B0%D0%B7%D0%BA%D0%B5-%D0%9A%D1%83%D1%80%D0%BE%D1%87%D0%BA%D0%B0-%D0%A0%D1%8F%D0%B1%D0%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5" y="1785926"/>
            <a:ext cx="6446565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714356"/>
            <a:ext cx="72866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Для детей раннего  возраста необходимо давать цветные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так как в памяти у детей быстрее остаются отдельные образы: лиса- рыжая, мышка- серая, ёлочка- зелёная.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детей: расширяется круг знаний об окружающем мире; появляется интерес к заучиванию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словарный запас выходит на более высокий уровень. Считаем, что 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остроенная таким образом работа позволяет не только научить детей рассказыванию, но и умению представлять объект рассказа (событие, предмет), а также анализировать, отбирать основные свойства и качества, устанавливать разные отношения между предметами и явлениями; подбирать для выражения данной мысли слова, строить простые и сложные предложения, связывать их разнообразными способами связей</a:t>
            </a:r>
            <a:r>
              <a:rPr lang="ru-RU" dirty="0" smtClean="0"/>
              <a:t>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 Д. Ушинский «Учите ребёнка каким-нибудь неизвестным ему пяти словам - он будет долго и напрасно мучиться, но свяжите двадцать таких слов с картинками, и он усвоит их на лету».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1500174"/>
            <a:ext cx="63579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Спасибо за внимание</a:t>
            </a:r>
            <a:endParaRPr lang="ru-RU" sz="6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8" y="357166"/>
            <a:ext cx="735811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Мнемотехника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 переводе с греческого - «искусство запоминания». Это система методов и приёмов, обеспечивающих успешное освоение детьми знаний об особенностях объектов природы, об окружающем мире, эффективное запоминание рассказа, сохранение и воспроизведение информации, и конечно, развитие речи. </a:t>
            </a:r>
          </a:p>
          <a:p>
            <a:pPr algn="just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Суть мнемосхем заключается в следующем: на каждое слово или маленькое словосочетание придумывается картинка (изображение); таким образом, весь текст зарисовывается схематично. Глядя на эти схемы – рисунки ребёнок сможет легко воспроизводит текстовую информацию.</a:t>
            </a:r>
          </a:p>
          <a:p>
            <a:pPr algn="just"/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 Для чего нужна мнемотехника детям раннего возраста? Актуальность мнемотехники для детей раннего возраста обусловлена тем, что как раз в этом возрасте у детей преобладает зрительно - образная память. Чаще всего запоминание происходит непроизвольно, просто потому, что какой-то предмет или явление попали в поле зрения ребенка. Если же он будет пытаться выучить и запомнить то, что не подкреплено наглядной картинкой, нечто абстрактное, то на успех рассчитывать не стоит. Мнемотехника для детей раннего возраста как раз помогает упростить процесс запоминания, развить ассоциативное мышление и воображение, повысить внимательность. </a:t>
            </a:r>
          </a:p>
          <a:p>
            <a:pPr algn="just"/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Как вы думаете, почему в детских садах на шкафчиках и кроватках всегда нарисованы картинки? Картинка помогает малышу запомнить свой шкафчик, кроватку. Это ещё один пример 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мнемотехники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	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428604"/>
            <a:ext cx="75724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 мнемотехники. 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Приемы мнемотехники строятся от простого - к сложному: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Мнемоквадраты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символическое или образное изображение одного предмета или действия (строка стихотворения, первые строки сказки и т.д.);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78" y="1849242"/>
            <a:ext cx="1627899" cy="2244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000240"/>
            <a:ext cx="1796253" cy="220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143380"/>
            <a:ext cx="1509576" cy="213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4143380"/>
            <a:ext cx="163866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601" y="2996952"/>
          <a:ext cx="7886680" cy="2808312"/>
        </p:xfrm>
        <a:graphic>
          <a:graphicData uri="http://schemas.openxmlformats.org/drawingml/2006/table">
            <a:tbl>
              <a:tblPr/>
              <a:tblGrid>
                <a:gridCol w="2838072"/>
                <a:gridCol w="2524304"/>
                <a:gridCol w="2524304"/>
              </a:tblGrid>
              <a:tr h="2808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ru-RU" sz="7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ru-RU" sz="7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2771" name="Рисунок 31" descr="http://img1.labirint.ru/books/383669/scrn_big_1.jpg"/>
          <p:cNvPicPr>
            <a:picLocks noChangeAspect="1" noChangeArrowheads="1"/>
          </p:cNvPicPr>
          <p:nvPr/>
        </p:nvPicPr>
        <p:blipFill>
          <a:blip r:embed="rId3" cstate="print"/>
          <a:srcRect r="50626" b="11948"/>
          <a:stretch>
            <a:fillRect/>
          </a:stretch>
        </p:blipFill>
        <p:spPr bwMode="auto">
          <a:xfrm>
            <a:off x="1043608" y="2996953"/>
            <a:ext cx="2736304" cy="2808312"/>
          </a:xfrm>
          <a:prstGeom prst="rect">
            <a:avLst/>
          </a:prstGeom>
          <a:noFill/>
        </p:spPr>
      </p:pic>
      <p:pic>
        <p:nvPicPr>
          <p:cNvPr id="32770" name="Рисунок 22" descr="http://ramki-vsem.ru/fony/novogodnij-fon12.jpg"/>
          <p:cNvPicPr>
            <a:picLocks noChangeAspect="1" noChangeArrowheads="1"/>
          </p:cNvPicPr>
          <p:nvPr/>
        </p:nvPicPr>
        <p:blipFill>
          <a:blip r:embed="rId4" cstate="print"/>
          <a:srcRect l="6366" t="15982" r="5623"/>
          <a:stretch>
            <a:fillRect/>
          </a:stretch>
        </p:blipFill>
        <p:spPr bwMode="auto">
          <a:xfrm>
            <a:off x="3851920" y="2996952"/>
            <a:ext cx="2425615" cy="2808312"/>
          </a:xfrm>
          <a:prstGeom prst="rect">
            <a:avLst/>
          </a:prstGeom>
          <a:noFill/>
        </p:spPr>
      </p:pic>
      <p:pic>
        <p:nvPicPr>
          <p:cNvPr id="32769" name="Рисунок 7" descr="http://montessoriself.ru/wp-content/uploads/2014/11/kartinka-gri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2996952"/>
            <a:ext cx="2232248" cy="2804828"/>
          </a:xfrm>
          <a:prstGeom prst="rect">
            <a:avLst/>
          </a:prstGeom>
          <a:noFill/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180036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Осень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428728" y="6036738"/>
            <a:ext cx="742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Осенью люди ходят в лес собирать грибы (большие и маленькие).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692696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Мнемодорожки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последовательность предметов,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действий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связанных одной сюжетной линией.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85852" y="357166"/>
          <a:ext cx="7500990" cy="2571768"/>
        </p:xfrm>
        <a:graphic>
          <a:graphicData uri="http://schemas.openxmlformats.org/drawingml/2006/table">
            <a:tbl>
              <a:tblPr/>
              <a:tblGrid>
                <a:gridCol w="1875007"/>
                <a:gridCol w="1875488"/>
                <a:gridCol w="1875007"/>
                <a:gridCol w="1875488"/>
              </a:tblGrid>
              <a:tr h="2571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7892" name="Рисунок 83" descr="https://americantitleloans.com/wp/wp-content/uploads/2014/06/s5_db1230474c029d30bc9ea6b57d642bfd.jpg"/>
          <p:cNvPicPr>
            <a:picLocks noChangeAspect="1" noChangeArrowheads="1"/>
          </p:cNvPicPr>
          <p:nvPr/>
        </p:nvPicPr>
        <p:blipFill>
          <a:blip r:embed="rId3" cstate="print"/>
          <a:srcRect l="9357" r="10159"/>
          <a:stretch>
            <a:fillRect/>
          </a:stretch>
        </p:blipFill>
        <p:spPr bwMode="auto">
          <a:xfrm>
            <a:off x="1285852" y="571480"/>
            <a:ext cx="1786929" cy="1571636"/>
          </a:xfrm>
          <a:prstGeom prst="rect">
            <a:avLst/>
          </a:prstGeom>
          <a:noFill/>
        </p:spPr>
      </p:pic>
      <p:pic>
        <p:nvPicPr>
          <p:cNvPr id="37891" name="Рисунок 103" descr="https://fs00.infourok.ru/images/doc/261/266765/hello_html_m2619962c.jpg"/>
          <p:cNvPicPr>
            <a:picLocks noChangeAspect="1" noChangeArrowheads="1"/>
          </p:cNvPicPr>
          <p:nvPr/>
        </p:nvPicPr>
        <p:blipFill>
          <a:blip r:embed="rId4" cstate="print"/>
          <a:srcRect l="9727" r="10117"/>
          <a:stretch>
            <a:fillRect/>
          </a:stretch>
        </p:blipFill>
        <p:spPr bwMode="auto">
          <a:xfrm>
            <a:off x="3357554" y="857232"/>
            <a:ext cx="1679098" cy="1571636"/>
          </a:xfrm>
          <a:prstGeom prst="rect">
            <a:avLst/>
          </a:prstGeom>
          <a:noFill/>
        </p:spPr>
      </p:pic>
      <p:pic>
        <p:nvPicPr>
          <p:cNvPr id="37890" name="Рисунок 148" descr="http://images.easyfreeclipart.com/748/freevector-autumn-leaves-blowing-748733.jpg"/>
          <p:cNvPicPr>
            <a:picLocks noChangeAspect="1" noChangeArrowheads="1"/>
          </p:cNvPicPr>
          <p:nvPr/>
        </p:nvPicPr>
        <p:blipFill>
          <a:blip r:embed="rId5" cstate="print"/>
          <a:srcRect l="12927" t="11195" r="16859" b="9068"/>
          <a:stretch>
            <a:fillRect/>
          </a:stretch>
        </p:blipFill>
        <p:spPr bwMode="auto">
          <a:xfrm>
            <a:off x="5072066" y="785794"/>
            <a:ext cx="1831509" cy="1757359"/>
          </a:xfrm>
          <a:prstGeom prst="rect">
            <a:avLst/>
          </a:prstGeom>
          <a:noFill/>
        </p:spPr>
      </p:pic>
      <p:pic>
        <p:nvPicPr>
          <p:cNvPr id="37889" name="Рисунок 157" descr="http://nachalo4ka.ru/wp-content/uploads/2014/07/list-3.png"/>
          <p:cNvPicPr>
            <a:picLocks noChangeAspect="1" noChangeArrowheads="1"/>
          </p:cNvPicPr>
          <p:nvPr/>
        </p:nvPicPr>
        <p:blipFill>
          <a:blip r:embed="rId6" cstate="print"/>
          <a:srcRect b="9132"/>
          <a:stretch>
            <a:fillRect/>
          </a:stretch>
        </p:blipFill>
        <p:spPr bwMode="auto">
          <a:xfrm>
            <a:off x="7000892" y="785794"/>
            <a:ext cx="1714512" cy="1520154"/>
          </a:xfrm>
          <a:prstGeom prst="rect">
            <a:avLst/>
          </a:prstGeom>
          <a:noFill/>
        </p:spPr>
      </p:pic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500166" y="4146052"/>
            <a:ext cx="72152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Осенью солнышко светит мало, часто идет дождь, дует ветер, падают листья.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85851" y="1071546"/>
          <a:ext cx="7572428" cy="3286148"/>
        </p:xfrm>
        <a:graphic>
          <a:graphicData uri="http://schemas.openxmlformats.org/drawingml/2006/table">
            <a:tbl>
              <a:tblPr/>
              <a:tblGrid>
                <a:gridCol w="2523820"/>
                <a:gridCol w="2524304"/>
                <a:gridCol w="2524304"/>
              </a:tblGrid>
              <a:tr h="3286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025" algn="l"/>
                        </a:tabLs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6867" name="Рисунок 17" descr="http://trafaret74.ru/upload/resize_cache/iblock/1d7/800_600_140cd750bba9870f18aada2478b24840a/%D0%A1%D0%BD%D0%B5%D0%B6%D0%B8%D0%BD%D0%BA%D0%B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643050"/>
            <a:ext cx="2168028" cy="2000264"/>
          </a:xfrm>
          <a:prstGeom prst="rect">
            <a:avLst/>
          </a:prstGeom>
          <a:noFill/>
        </p:spPr>
      </p:pic>
      <p:pic>
        <p:nvPicPr>
          <p:cNvPr id="36866" name="Рисунок 33" descr="http://m.io.ua/img_aa/medium/1229/63/12296390.jpg"/>
          <p:cNvPicPr>
            <a:picLocks noChangeAspect="1" noChangeArrowheads="1"/>
          </p:cNvPicPr>
          <p:nvPr/>
        </p:nvPicPr>
        <p:blipFill>
          <a:blip r:embed="rId4" cstate="print"/>
          <a:srcRect l="11438" r="4167"/>
          <a:stretch>
            <a:fillRect/>
          </a:stretch>
        </p:blipFill>
        <p:spPr bwMode="auto">
          <a:xfrm>
            <a:off x="3857620" y="1571612"/>
            <a:ext cx="2373771" cy="2309807"/>
          </a:xfrm>
          <a:prstGeom prst="rect">
            <a:avLst/>
          </a:prstGeom>
          <a:noFill/>
        </p:spPr>
      </p:pic>
      <p:pic>
        <p:nvPicPr>
          <p:cNvPr id="36865" name="Рисунок 45" descr="http://mtdata.ru/u28/photo953A/20838689850-0/big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1142984"/>
            <a:ext cx="2333625" cy="3133725"/>
          </a:xfrm>
          <a:prstGeom prst="rect">
            <a:avLst/>
          </a:prstGeom>
          <a:noFill/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28572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Зима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643042" y="4638494"/>
            <a:ext cx="65722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Зимой на улице много снега, из него можно лепить снеговиков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57291" y="1000108"/>
          <a:ext cx="7500988" cy="3143272"/>
        </p:xfrm>
        <a:graphic>
          <a:graphicData uri="http://schemas.openxmlformats.org/drawingml/2006/table">
            <a:tbl>
              <a:tblPr/>
              <a:tblGrid>
                <a:gridCol w="2500010"/>
                <a:gridCol w="2500489"/>
                <a:gridCol w="2500489"/>
              </a:tblGrid>
              <a:tr h="3143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1987" name="Рисунок 64" descr="http://www.scraboo.com/image/data/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142984"/>
            <a:ext cx="2341006" cy="2286016"/>
          </a:xfrm>
          <a:prstGeom prst="rect">
            <a:avLst/>
          </a:prstGeom>
          <a:noFill/>
        </p:spPr>
      </p:pic>
      <p:pic>
        <p:nvPicPr>
          <p:cNvPr id="41986" name="Рисунок 67" descr="http://kak.znate.ru/pars_docs/refs/45/44125/44125-1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285860"/>
            <a:ext cx="2408543" cy="2128833"/>
          </a:xfrm>
          <a:prstGeom prst="rect">
            <a:avLst/>
          </a:prstGeom>
          <a:noFill/>
        </p:spPr>
      </p:pic>
      <p:pic>
        <p:nvPicPr>
          <p:cNvPr id="41985" name="Рисунок 1" descr="http://www.stihi.ru/pics/2016/03/04/31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1285860"/>
            <a:ext cx="2352675" cy="2752725"/>
          </a:xfrm>
          <a:prstGeom prst="rect">
            <a:avLst/>
          </a:prstGeom>
          <a:noFill/>
        </p:spPr>
      </p:pic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1214414" y="142852"/>
            <a:ext cx="79295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Весна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1214414" y="4143380"/>
            <a:ext cx="7429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Весной солнышка становится больше. Оно пригревает, начинают таять сосульки, все отмечают мамин праздник.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357166"/>
            <a:ext cx="721523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схема, в которую заложена определенная информация.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Самая сложная структура – это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Они представляют собой изображения основных звеньев, в том числе схематические, по которым можно запомнить и воспроизвести целый рассказ или даже стихотворение. Где можно использовать мнемосхемы? 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Заучивание стихов,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Обогащение словарного запаса;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Обучение составлению рассказов;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Отгадывание и загадывание загадок;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с миром природы и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т..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76767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Маленькому ребенку сложно запомнить весь алгоритм действий, придуманный взрослыми, поэтому наглядные картинки, расшифрованные на занятиях и самостоятельно пересказанные, позволят ребенку, каждый раз подходя к умывальнику или шкафчику с вещами, легко воспроизвести этапы.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Примером мнемотехники в ДОУ могут быть таблицы, построенные на изображении последовательности процессов мытья рук, одевания.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2291" name="Picture 3" descr="http://fssu.ru/zontozagon/77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2293" name="Picture 5" descr="http://fssu.ru/zontozagon/77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2295" name="Picture 7" descr="http://fssu.ru/zontozagon/77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2297" name="Picture 9" descr="https://otvet.imgsmail.ru/download/b2274f01f5fb5c999090992b0184cb40_i-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785794"/>
            <a:ext cx="7429552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00B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541</TotalTime>
  <Words>111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Марина</cp:lastModifiedBy>
  <cp:revision>58</cp:revision>
  <dcterms:created xsi:type="dcterms:W3CDTF">2017-12-10T06:01:15Z</dcterms:created>
  <dcterms:modified xsi:type="dcterms:W3CDTF">2022-02-23T15:17:03Z</dcterms:modified>
</cp:coreProperties>
</file>