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86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1971" autoAdjust="0"/>
  </p:normalViewPr>
  <p:slideViewPr>
    <p:cSldViewPr>
      <p:cViewPr varScale="1">
        <p:scale>
          <a:sx n="67" d="100"/>
          <a:sy n="67" d="100"/>
        </p:scale>
        <p:origin x="1926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105" name="Rectangle 8"/>
          <p:cNvSpPr>
            <a:spLocks noGrp="1" noChangeArrowheads="1"/>
          </p:cNvSpPr>
          <p:nvPr>
            <p:ph type="sldImg"/>
          </p:nvPr>
        </p:nvSpPr>
        <p:spPr bwMode="auto">
          <a:xfrm>
            <a:off x="1003300" y="695325"/>
            <a:ext cx="4835525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37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38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13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3881438" y="0"/>
            <a:ext cx="2963862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13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38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13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63862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13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28C760E9-59D3-41F6-B4DC-CFA41226D6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fld id="{6D4180D0-3764-4CF9-95A5-58C2974105B9}" type="slidenum">
              <a:rPr lang="ru-RU" altLang="ru-RU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rPr>
              <a:pPr>
                <a:buClrTx/>
                <a:buFontTx/>
                <a:buNone/>
              </a:pPr>
              <a:t>1</a:t>
            </a:fld>
            <a:endParaRPr lang="ru-RU" altLang="ru-RU">
              <a:solidFill>
                <a:srgbClr val="000000"/>
              </a:solidFill>
              <a:latin typeface="Open Sans" pitchFamily="32" charset="0"/>
              <a:cs typeface="Segoe UI" panose="020B0502040204020203" pitchFamily="34" charset="0"/>
            </a:endParaRPr>
          </a:p>
        </p:txBody>
      </p:sp>
      <p:sp>
        <p:nvSpPr>
          <p:cNvPr id="614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fld id="{23D817F2-F4A8-417E-812F-F82452048007}" type="slidenum">
              <a:rPr lang="ru-RU" altLang="ru-RU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rPr>
              <a:pPr>
                <a:buClrTx/>
                <a:buFontTx/>
                <a:buNone/>
              </a:pPr>
              <a:t>2</a:t>
            </a:fld>
            <a:endParaRPr lang="ru-RU" altLang="ru-RU">
              <a:solidFill>
                <a:srgbClr val="000000"/>
              </a:solidFill>
              <a:latin typeface="Open Sans" pitchFamily="32" charset="0"/>
              <a:cs typeface="Segoe UI" panose="020B0502040204020203" pitchFamily="34" charset="0"/>
            </a:endParaRPr>
          </a:p>
        </p:txBody>
      </p:sp>
      <p:sp>
        <p:nvSpPr>
          <p:cNvPr id="819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fld id="{A7D35891-70C4-4BB9-A6F4-0841B6A629F4}" type="slidenum">
              <a:rPr lang="ru-RU" altLang="ru-RU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rPr>
              <a:pPr>
                <a:buClrTx/>
                <a:buFontTx/>
                <a:buNone/>
              </a:pPr>
              <a:t>3</a:t>
            </a:fld>
            <a:endParaRPr lang="ru-RU" altLang="ru-RU">
              <a:solidFill>
                <a:srgbClr val="000000"/>
              </a:solidFill>
              <a:latin typeface="Open Sans" pitchFamily="32" charset="0"/>
              <a:cs typeface="Segoe UI" panose="020B0502040204020203" pitchFamily="34" charset="0"/>
            </a:endParaRPr>
          </a:p>
        </p:txBody>
      </p:sp>
      <p:sp>
        <p:nvSpPr>
          <p:cNvPr id="1024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fld id="{FB0B57AE-9C44-47F8-8B10-703B46F38695}" type="slidenum">
              <a:rPr lang="ru-RU" altLang="ru-RU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rPr>
              <a:pPr>
                <a:buClrTx/>
                <a:buFontTx/>
                <a:buNone/>
              </a:pPr>
              <a:t>4</a:t>
            </a:fld>
            <a:endParaRPr lang="ru-RU" altLang="ru-RU">
              <a:solidFill>
                <a:srgbClr val="000000"/>
              </a:solidFill>
              <a:latin typeface="Open Sans" pitchFamily="32" charset="0"/>
              <a:cs typeface="Segoe UI" panose="020B0502040204020203" pitchFamily="34" charset="0"/>
            </a:endParaRPr>
          </a:p>
        </p:txBody>
      </p:sp>
      <p:sp>
        <p:nvSpPr>
          <p:cNvPr id="1229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fld id="{83C90A62-8398-4964-A1AA-4D13EB3EC4D7}" type="slidenum">
              <a:rPr lang="ru-RU" altLang="ru-RU">
                <a:solidFill>
                  <a:srgbClr val="000000"/>
                </a:solidFill>
                <a:latin typeface="Open Sans" pitchFamily="32" charset="0"/>
                <a:cs typeface="Segoe UI" panose="020B0502040204020203" pitchFamily="34" charset="0"/>
              </a:rPr>
              <a:pPr>
                <a:buClrTx/>
                <a:buFontTx/>
                <a:buNone/>
              </a:pPr>
              <a:t>5</a:t>
            </a:fld>
            <a:endParaRPr lang="ru-RU" altLang="ru-RU">
              <a:solidFill>
                <a:srgbClr val="000000"/>
              </a:solidFill>
              <a:latin typeface="Open Sans" pitchFamily="32" charset="0"/>
              <a:cs typeface="Segoe UI" panose="020B0502040204020203" pitchFamily="34" charset="0"/>
            </a:endParaRPr>
          </a:p>
        </p:txBody>
      </p:sp>
      <p:sp>
        <p:nvSpPr>
          <p:cNvPr id="1433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15627-A817-44AE-9A25-7424809574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9033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A1A6D-FC85-458F-8BD1-F96832196F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025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9888" y="1676400"/>
            <a:ext cx="2030412" cy="4500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676400"/>
            <a:ext cx="5938838" cy="4500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4CFC-AEF3-40DA-A161-377C47E977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1753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E34E1-66EB-4585-89B8-4F0C8AFF74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9991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875C-D062-4BD1-B2BE-45031AA740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1918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3EC4-BBEF-4266-A02B-E89E6D9E07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8335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7E910-3229-4C17-8D73-55EB2D1D6F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9054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8636-75DB-4789-997F-BEFA468435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9025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834E0-0D5C-4ED7-946D-787589D34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7681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77BE-658B-4DAA-8F5D-03366D43B8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2264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BE82F-C4FD-4E96-8CFD-CF33DCC823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882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9CA7B-88F5-40B6-AC32-0D50417A3C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840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5FB92-C1DB-41F1-A8A3-F3BD9445DC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3525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6EBCD-A9B2-41DA-8638-DB74252FEE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3381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B2BA9-316A-4821-AE1B-F20CD59F51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2801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550" y="3722688"/>
            <a:ext cx="7759700" cy="12938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6813"/>
            <a:ext cx="2117725" cy="4603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375" y="6246813"/>
            <a:ext cx="2886075" cy="4603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75" y="6246813"/>
            <a:ext cx="2117725" cy="4603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B6FFF7-4ECC-4901-93B9-E47C6487FB8B}" type="slidenum">
              <a:rPr lang="ru-RU" altLang="ru-RU"/>
              <a:pPr>
                <a:defRPr/>
              </a:pPr>
              <a:t>‹#›</a:t>
            </a:fld>
            <a:r>
              <a:rPr lang="ru-RU" altLang="ru-RU"/>
              <a:t> / 11</a:t>
            </a:r>
          </a:p>
        </p:txBody>
      </p:sp>
    </p:spTree>
    <p:extLst>
      <p:ext uri="{BB962C8B-B14F-4D97-AF65-F5344CB8AC3E}">
        <p14:creationId xmlns:p14="http://schemas.microsoft.com/office/powerpoint/2010/main" val="95041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528E6-903A-4ECB-AE21-C3C8BEEFBB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770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C9746-CF6D-461D-97B2-CB0E408622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964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D5B02-AB2B-4173-A12F-8CCDE278CB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236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5391-6346-44C7-9675-A3A8091985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655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4640D-E98A-4973-9379-22AF048856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955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6332C-20C2-463F-9741-638B3BA124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161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D0F41-90BB-431C-AF94-F4C2A83113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08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2438400"/>
            <a:ext cx="8996363" cy="1039813"/>
            <a:chOff x="0" y="1536"/>
            <a:chExt cx="5667" cy="655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183" y="1604"/>
              <a:ext cx="440" cy="291"/>
              <a:chOff x="183" y="1604"/>
              <a:chExt cx="440" cy="291"/>
            </a:xfrm>
          </p:grpSpPr>
          <p:sp>
            <p:nvSpPr>
              <p:cNvPr id="1039" name="Rectangle 3"/>
              <p:cNvSpPr>
                <a:spLocks noChangeArrowheads="1"/>
              </p:cNvSpPr>
              <p:nvPr/>
            </p:nvSpPr>
            <p:spPr bwMode="auto">
              <a:xfrm>
                <a:off x="183" y="1604"/>
                <a:ext cx="268" cy="291"/>
              </a:xfrm>
              <a:prstGeom prst="rect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 altLang="ru-RU"/>
              </a:p>
            </p:txBody>
          </p:sp>
          <p:sp>
            <p:nvSpPr>
              <p:cNvPr id="1040" name="Rectangle 4"/>
              <p:cNvSpPr>
                <a:spLocks noChangeArrowheads="1"/>
              </p:cNvSpPr>
              <p:nvPr/>
            </p:nvSpPr>
            <p:spPr bwMode="auto">
              <a:xfrm>
                <a:off x="424" y="1604"/>
                <a:ext cx="199" cy="291"/>
              </a:xfrm>
              <a:prstGeom prst="rect">
                <a:avLst/>
              </a:prstGeom>
              <a:gradFill rotWithShape="0">
                <a:gsLst>
                  <a:gs pos="0">
                    <a:srgbClr val="3333CC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 altLang="ru-RU"/>
              </a:p>
            </p:txBody>
          </p:sp>
        </p:grpSp>
        <p:grpSp>
          <p:nvGrpSpPr>
            <p:cNvPr id="1033" name="Group 5"/>
            <p:cNvGrpSpPr>
              <a:grpSpLocks/>
            </p:cNvGrpSpPr>
            <p:nvPr/>
          </p:nvGrpSpPr>
          <p:grpSpPr bwMode="auto">
            <a:xfrm>
              <a:off x="261" y="1870"/>
              <a:ext cx="457" cy="291"/>
              <a:chOff x="261" y="1870"/>
              <a:chExt cx="457" cy="291"/>
            </a:xfrm>
          </p:grpSpPr>
          <p:sp>
            <p:nvSpPr>
              <p:cNvPr id="1037" name="Rectangle 6"/>
              <p:cNvSpPr>
                <a:spLocks noChangeArrowheads="1"/>
              </p:cNvSpPr>
              <p:nvPr/>
            </p:nvSpPr>
            <p:spPr bwMode="auto">
              <a:xfrm>
                <a:off x="261" y="1870"/>
                <a:ext cx="265" cy="291"/>
              </a:xfrm>
              <a:prstGeom prst="rect">
                <a:avLst/>
              </a:prstGeom>
              <a:solidFill>
                <a:srgbClr val="FFCF0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 altLang="ru-RU"/>
              </a:p>
            </p:txBody>
          </p:sp>
          <p:sp>
            <p:nvSpPr>
              <p:cNvPr id="1038" name="Rectangle 7"/>
              <p:cNvSpPr>
                <a:spLocks noChangeArrowheads="1"/>
              </p:cNvSpPr>
              <p:nvPr/>
            </p:nvSpPr>
            <p:spPr bwMode="auto">
              <a:xfrm>
                <a:off x="493" y="1870"/>
                <a:ext cx="224" cy="291"/>
              </a:xfrm>
              <a:prstGeom prst="rect">
                <a:avLst/>
              </a:prstGeom>
              <a:gradFill rotWithShape="0">
                <a:gsLst>
                  <a:gs pos="0">
                    <a:srgbClr val="FFCF01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 altLang="ru-RU"/>
              </a:p>
            </p:txBody>
          </p:sp>
        </p:grpSp>
        <p:sp>
          <p:nvSpPr>
            <p:cNvPr id="1034" name="Rectangle 8"/>
            <p:cNvSpPr>
              <a:spLocks noChangeArrowheads="1"/>
            </p:cNvSpPr>
            <p:nvPr/>
          </p:nvSpPr>
          <p:spPr bwMode="auto">
            <a:xfrm>
              <a:off x="0" y="1824"/>
              <a:ext cx="345" cy="25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/>
            </a:p>
          </p:txBody>
        </p:sp>
        <p:sp>
          <p:nvSpPr>
            <p:cNvPr id="1035" name="Rectangle 9"/>
            <p:cNvSpPr>
              <a:spLocks noChangeArrowheads="1"/>
            </p:cNvSpPr>
            <p:nvPr/>
          </p:nvSpPr>
          <p:spPr bwMode="auto">
            <a:xfrm>
              <a:off x="400" y="1536"/>
              <a:ext cx="12" cy="655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/>
            </a:p>
          </p:txBody>
        </p:sp>
        <p:sp>
          <p:nvSpPr>
            <p:cNvPr id="1036" name="Rectangle 10"/>
            <p:cNvSpPr>
              <a:spLocks noChangeArrowheads="1"/>
            </p:cNvSpPr>
            <p:nvPr/>
          </p:nvSpPr>
          <p:spPr bwMode="auto">
            <a:xfrm flipV="1">
              <a:off x="199" y="2054"/>
              <a:ext cx="5468" cy="27"/>
            </a:xfrm>
            <a:prstGeom prst="rect">
              <a:avLst/>
            </a:prstGeom>
            <a:gradFill rotWithShape="0">
              <a:gsLst>
                <a:gs pos="0">
                  <a:srgbClr val="1C1C1C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676400"/>
            <a:ext cx="7759700" cy="144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/>
        </p:nvSpPr>
        <p:spPr bwMode="auto">
          <a:xfrm>
            <a:off x="1371600" y="3886200"/>
            <a:ext cx="63881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ctr">
              <a:spcBef>
                <a:spcPts val="800"/>
              </a:spcBef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457200" algn="ctr">
              <a:spcBef>
                <a:spcPts val="800"/>
              </a:spcBef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914400" algn="ctr">
              <a:spcBef>
                <a:spcPts val="800"/>
              </a:spcBef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371600" algn="ctr">
              <a:spcBef>
                <a:spcPts val="800"/>
              </a:spcBef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1828800" algn="ctr">
              <a:spcBef>
                <a:spcPts val="800"/>
              </a:spcBef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algn="ctr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algn="ctr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algn="ctr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algn="ctr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ru-RU" smtClean="0"/>
              <a:t>Для добавления текста щелкните мышью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990600" y="6248400"/>
            <a:ext cx="189230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z="1400" smtClean="0">
                <a:solidFill>
                  <a:srgbClr val="1C1C1C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/>
          </p:nvPr>
        </p:nvSpPr>
        <p:spPr bwMode="auto">
          <a:xfrm>
            <a:off x="3429000" y="6248400"/>
            <a:ext cx="288290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1C1C1C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248400"/>
            <a:ext cx="189230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z="1400" smtClean="0">
                <a:solidFill>
                  <a:srgbClr val="1C1C1C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A4B3ACBE-6D3D-4AE7-8F0E-FC49F3EB7A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333399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333399"/>
          </a:solidFill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ctr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ctr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ctr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BE3E0B-E086-4F25-8C8F-7DAADE3B84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295400" y="2351088"/>
            <a:ext cx="6781800" cy="1176337"/>
          </a:xfrm>
        </p:spPr>
        <p:txBody>
          <a:bodyPr lIns="90000" tIns="46800" rIns="90000" bIns="46800" rtlCol="0" anchor="b">
            <a:normAutofit fontScale="90000"/>
          </a:bodyPr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Прыжки. Отбор детей в секцию по легкой атлетике.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962400" y="4800600"/>
            <a:ext cx="5181600" cy="182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indent="0" algn="r">
              <a:lnSpc>
                <a:spcPct val="100000"/>
              </a:lnSpc>
              <a:spcBef>
                <a:spcPts val="700"/>
              </a:spcBef>
              <a:buSzPct val="4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800" i="1" dirty="0" smtClean="0">
                <a:solidFill>
                  <a:srgbClr val="000000"/>
                </a:solidFill>
              </a:rPr>
              <a:t>Выполнила студентка </a:t>
            </a:r>
          </a:p>
          <a:p>
            <a:pPr marL="0" indent="0" algn="r">
              <a:lnSpc>
                <a:spcPct val="100000"/>
              </a:lnSpc>
              <a:spcBef>
                <a:spcPts val="700"/>
              </a:spcBef>
              <a:buSzPct val="4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800" i="1" dirty="0" smtClean="0">
                <a:solidFill>
                  <a:srgbClr val="000000"/>
                </a:solidFill>
              </a:rPr>
              <a:t>403 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группы </a:t>
            </a:r>
          </a:p>
          <a:p>
            <a:pPr marL="0" indent="0" algn="r">
              <a:lnSpc>
                <a:spcPct val="100000"/>
              </a:lnSpc>
              <a:spcBef>
                <a:spcPts val="700"/>
              </a:spcBef>
              <a:buSzPct val="4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800" i="1" dirty="0" err="1" smtClean="0">
                <a:solidFill>
                  <a:srgbClr val="000000"/>
                </a:solidFill>
              </a:rPr>
              <a:t>Явгазина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 Анжелика</a:t>
            </a:r>
            <a:endParaRPr lang="ru-RU" altLang="ru-RU" sz="2800" i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792163" y="936625"/>
            <a:ext cx="7618412" cy="3770313"/>
          </a:xfrm>
        </p:spPr>
        <p:txBody>
          <a:bodyPr lIns="90000" tIns="46800" rIns="90000" bIns="46800" anchor="b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i="1" smtClean="0">
                <a:solidFill>
                  <a:srgbClr val="000000"/>
                </a:solidFill>
              </a:rPr>
              <a:t>Цель проекта: </a:t>
            </a:r>
            <a:br>
              <a:rPr lang="ru-RU" altLang="ru-RU" sz="3200" i="1" smtClean="0">
                <a:solidFill>
                  <a:srgbClr val="000000"/>
                </a:solidFill>
              </a:rPr>
            </a:br>
            <a:r>
              <a:rPr lang="ru-RU" altLang="ru-RU" sz="3200" i="1" smtClean="0">
                <a:solidFill>
                  <a:srgbClr val="000000"/>
                </a:solidFill>
              </a:rPr>
              <a:t>создать условия для проявления и развития ребенком своих интересов на основе свободного выбора, постижения духовно-нравственных ценностей и культурных традиций на внеурочной деятельности.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1008063" y="792163"/>
            <a:ext cx="7486650" cy="4105275"/>
          </a:xfrm>
        </p:spPr>
        <p:txBody>
          <a:bodyPr lIns="90000" tIns="46800" rIns="90000" bIns="46800" anchor="b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i="1" smtClean="0">
                <a:solidFill>
                  <a:srgbClr val="000000"/>
                </a:solidFill>
              </a:rPr>
              <a:t>Задачи проекта:</a:t>
            </a:r>
            <a:br>
              <a:rPr lang="ru-RU" altLang="ru-RU" sz="2800" i="1" smtClean="0">
                <a:solidFill>
                  <a:srgbClr val="000000"/>
                </a:solidFill>
              </a:rPr>
            </a:br>
            <a:r>
              <a:rPr lang="ru-RU" altLang="ru-RU" sz="2800" i="1" smtClean="0">
                <a:solidFill>
                  <a:srgbClr val="000000"/>
                </a:solidFill>
              </a:rPr>
              <a:t>1) Рассмотреть особенности внеурочной деятельности;</a:t>
            </a:r>
            <a:br>
              <a:rPr lang="ru-RU" altLang="ru-RU" sz="2800" i="1" smtClean="0">
                <a:solidFill>
                  <a:srgbClr val="000000"/>
                </a:solidFill>
              </a:rPr>
            </a:br>
            <a:r>
              <a:rPr lang="ru-RU" altLang="ru-RU" sz="2800" i="1" smtClean="0">
                <a:solidFill>
                  <a:srgbClr val="000000"/>
                </a:solidFill>
              </a:rPr>
              <a:t>2) Обеспечить благоприятную адаптацию ребенка в школе с помощью внеурочных мероприятий;</a:t>
            </a:r>
            <a:br>
              <a:rPr lang="ru-RU" altLang="ru-RU" sz="2800" i="1" smtClean="0">
                <a:solidFill>
                  <a:srgbClr val="000000"/>
                </a:solidFill>
              </a:rPr>
            </a:br>
            <a:r>
              <a:rPr lang="ru-RU" altLang="ru-RU" sz="2800" i="1" smtClean="0">
                <a:solidFill>
                  <a:srgbClr val="000000"/>
                </a:solidFill>
              </a:rPr>
              <a:t>3) Заинтересовать ребенка в освоении нового вида учебной деятельности.</a:t>
            </a:r>
            <a:br>
              <a:rPr lang="ru-RU" altLang="ru-RU" sz="2800" i="1" smtClean="0">
                <a:solidFill>
                  <a:srgbClr val="000000"/>
                </a:solidFill>
              </a:rPr>
            </a:br>
            <a:endParaRPr lang="ru-RU" altLang="ru-RU" sz="2800" i="1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07950" y="-674688"/>
            <a:ext cx="8674100" cy="3840163"/>
          </a:xfrm>
        </p:spPr>
        <p:txBody>
          <a:bodyPr lIns="90000" tIns="46800" rIns="90000" bIns="46800" rtlCol="0" anchor="b"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Внеурочная деятельность-</a:t>
            </a:r>
            <a:r>
              <a:rPr lang="ru-RU" altLang="ru-RU" sz="3200" i="1" dirty="0" smtClean="0">
                <a:solidFill>
                  <a:srgbClr val="000000"/>
                </a:solidFill>
              </a:rPr>
              <a:t>это совокупность всех видов деятельности школьников, в которой решаются задачи воспитания и социализации, развития интересов, формирование универсальных учебных действий.</a:t>
            </a:r>
          </a:p>
        </p:txBody>
      </p:sp>
      <p:pic>
        <p:nvPicPr>
          <p:cNvPr id="11267" name="Picture 8" descr="https://xn--90abg3bbdhg8l.xn--p1ai/images/images_preview/d7d5768cdda2db65ad2d29a47cdffca2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781300"/>
            <a:ext cx="5903913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" y="-747713"/>
            <a:ext cx="7010400" cy="2898776"/>
          </a:xfrm>
        </p:spPr>
        <p:txBody>
          <a:bodyPr lIns="90000" tIns="46800" rIns="90000" bIns="46800" anchor="b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i="1" smtClean="0">
                <a:solidFill>
                  <a:srgbClr val="000000"/>
                </a:solidFill>
              </a:rPr>
              <a:t>«Мама, папа я – спортивная семья!»</a:t>
            </a:r>
            <a:br>
              <a:rPr lang="ru-RU" altLang="ru-RU" sz="3200" i="1" smtClean="0">
                <a:solidFill>
                  <a:srgbClr val="000000"/>
                </a:solidFill>
              </a:rPr>
            </a:br>
            <a:r>
              <a:rPr lang="ru-RU" altLang="ru-RU" sz="3200" i="1" smtClean="0">
                <a:solidFill>
                  <a:srgbClr val="000000"/>
                </a:solidFill>
              </a:rPr>
              <a:t>«8 Марта!»</a:t>
            </a:r>
            <a:br>
              <a:rPr lang="ru-RU" altLang="ru-RU" sz="3200" i="1" smtClean="0">
                <a:solidFill>
                  <a:srgbClr val="000000"/>
                </a:solidFill>
              </a:rPr>
            </a:br>
            <a:r>
              <a:rPr lang="ru-RU" altLang="ru-RU" sz="3200" i="1" smtClean="0">
                <a:solidFill>
                  <a:srgbClr val="000000"/>
                </a:solidFill>
              </a:rPr>
              <a:t>«День Защитника Отечества!»</a:t>
            </a:r>
            <a:br>
              <a:rPr lang="ru-RU" altLang="ru-RU" sz="3200" i="1" smtClean="0">
                <a:solidFill>
                  <a:srgbClr val="000000"/>
                </a:solidFill>
              </a:rPr>
            </a:br>
            <a:r>
              <a:rPr lang="ru-RU" altLang="ru-RU" sz="3200" i="1" smtClean="0">
                <a:solidFill>
                  <a:srgbClr val="000000"/>
                </a:solidFill>
              </a:rPr>
              <a:t>«Веселые старты!»</a:t>
            </a:r>
          </a:p>
        </p:txBody>
      </p:sp>
      <p:pic>
        <p:nvPicPr>
          <p:cNvPr id="13315" name="Picture 5" descr="http://xn--171-mdd4c4a.xn--p1ai/wp-content/uploads/2018/11/gyerm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565400"/>
            <a:ext cx="4248150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60</Words>
  <Application>Microsoft Office PowerPoint</Application>
  <PresentationFormat>Экран (4:3)</PresentationFormat>
  <Paragraphs>13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Times New Roman</vt:lpstr>
      <vt:lpstr>Tahoma</vt:lpstr>
      <vt:lpstr>Calibri Light</vt:lpstr>
      <vt:lpstr>Calibri</vt:lpstr>
      <vt:lpstr>Segoe UI</vt:lpstr>
      <vt:lpstr>Open Sans</vt:lpstr>
      <vt:lpstr>Тема Office</vt:lpstr>
      <vt:lpstr>1_Тема Office</vt:lpstr>
      <vt:lpstr>Прыжки. Отбор детей в секцию по легкой атлетике.</vt:lpstr>
      <vt:lpstr>Цель проекта:  создать условия для проявления и развития ребенком своих интересов на основе свободного выбора, постижения духовно-нравственных ценностей и культурных традиций на внеурочной деятельности.</vt:lpstr>
      <vt:lpstr>Задачи проекта: 1) Рассмотреть особенности внеурочной деятельности; 2) Обеспечить благоприятную адаптацию ребенка в школе с помощью внеурочных мероприятий; 3) Заинтересовать ребенка в освоении нового вида учебной деятельности. </vt:lpstr>
      <vt:lpstr>Внеурочная деятельность-это совокупность всех видов деятельности школьников, в которой решаются задачи воспитания и социализации, развития интересов, формирование универсальных учебных действий.</vt:lpstr>
      <vt:lpstr>«Мама, папа я – спортивная семья!» «8 Марта!» «День Защитника Отечества!» «Веселые старты!»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КОМП</dc:creator>
  <cp:lastModifiedBy>RePack by Diakov</cp:lastModifiedBy>
  <cp:revision>5</cp:revision>
  <cp:lastPrinted>1601-01-01T00:00:00Z</cp:lastPrinted>
  <dcterms:created xsi:type="dcterms:W3CDTF">2017-12-24T07:35:06Z</dcterms:created>
  <dcterms:modified xsi:type="dcterms:W3CDTF">2022-02-24T08:19:25Z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