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19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2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801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7458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133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901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46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864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78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12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010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69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033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99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032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590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37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5E622-D4CD-43DA-8D33-B793B1C99B96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C6870-6504-4F19-9CAB-670786673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4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minkult.astrobl.ru/sites/minkult2.astrobl.ru/files/god_nau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336" y="700645"/>
            <a:ext cx="10815077" cy="509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51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4534" y="444438"/>
            <a:ext cx="9905999" cy="2809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Максимальная скорость и вес</a:t>
            </a:r>
          </a:p>
          <a:p>
            <a:pPr marL="0" indent="0" algn="just">
              <a:buNone/>
            </a:pPr>
            <a:r>
              <a:rPr lang="ru-RU" sz="3200" dirty="0"/>
              <a:t>Найдите значения выражения: при а = 5, в = </a:t>
            </a:r>
            <a:r>
              <a:rPr lang="ru-RU" sz="3200" dirty="0" smtClean="0"/>
              <a:t>9</a:t>
            </a:r>
          </a:p>
          <a:p>
            <a:pPr marL="0" indent="0" algn="just">
              <a:buNone/>
            </a:pPr>
            <a:r>
              <a:rPr lang="en-US" sz="3200" dirty="0" smtClean="0"/>
              <a:t>	a^2 + 5					b^2 – 11 		</a:t>
            </a:r>
            <a:endParaRPr lang="ru-RU" sz="3200" dirty="0"/>
          </a:p>
          <a:p>
            <a:pPr marL="0" indent="0" algn="just">
              <a:buNone/>
            </a:pPr>
            <a:endParaRPr lang="ru-RU" sz="3200" dirty="0"/>
          </a:p>
          <a:p>
            <a:pPr marL="0" indent="0" algn="just">
              <a:buNone/>
            </a:pP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253840" y="3491345"/>
            <a:ext cx="6246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30</a:t>
            </a:r>
            <a:r>
              <a:rPr lang="ru-RU" sz="3600" dirty="0" smtClean="0"/>
              <a:t> км/ч					70 кг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4826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8285" y="1916978"/>
            <a:ext cx="9905999" cy="35417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i="1" dirty="0" smtClean="0"/>
              <a:t>Спасибо за внимание!</a:t>
            </a:r>
            <a:endParaRPr lang="ru-RU" sz="6000" i="1" dirty="0"/>
          </a:p>
        </p:txBody>
      </p:sp>
    </p:spTree>
    <p:extLst>
      <p:ext uri="{BB962C8B-B14F-4D97-AF65-F5344CB8AC3E}">
        <p14:creationId xmlns:p14="http://schemas.microsoft.com/office/powerpoint/2010/main" val="140014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амодельный гибрид велосипеда и автомобиля из Шве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80" y="562224"/>
            <a:ext cx="3557944" cy="2664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Самодельный гибрид велосипеда и автомобиля из Швец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050" y="3863459"/>
            <a:ext cx="3647974" cy="243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Самодельный гибрид велосипеда и автомобиля из Швеци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297" y="445440"/>
            <a:ext cx="3707727" cy="278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Самодельный гибрид велосипеда и автомобиля из Швеци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80" y="3982099"/>
            <a:ext cx="3288269" cy="2466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Самодельный гибрид велосипеда и автомобиля из Швеци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743" y="478336"/>
            <a:ext cx="3663864" cy="274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Самодельный гибрид велосипеда и автомобиля из Швеции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286" y="3921113"/>
            <a:ext cx="2934326" cy="252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01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3917" y="1251959"/>
            <a:ext cx="10021392" cy="3688176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6600" i="1" dirty="0" smtClean="0"/>
              <a:t>Буквенные выражения и числовые подстановки</a:t>
            </a:r>
            <a:endParaRPr lang="ru-RU" sz="6600" i="1" dirty="0"/>
          </a:p>
        </p:txBody>
      </p:sp>
    </p:spTree>
    <p:extLst>
      <p:ext uri="{BB962C8B-B14F-4D97-AF65-F5344CB8AC3E}">
        <p14:creationId xmlns:p14="http://schemas.microsoft.com/office/powerpoint/2010/main" val="21150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2727" y="456313"/>
            <a:ext cx="5010006" cy="14674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Выражения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610098" y="1425039"/>
            <a:ext cx="1318161" cy="13062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125195" y="1460665"/>
            <a:ext cx="1235034" cy="12706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15044" y="2892529"/>
            <a:ext cx="2755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Числовые</a:t>
            </a:r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6778831" y="2928155"/>
            <a:ext cx="3481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Буквенные</a:t>
            </a:r>
            <a:endParaRPr lang="ru-RU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615044" y="3884730"/>
                <a:ext cx="3313215" cy="2773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ru-RU" sz="3200" dirty="0" smtClean="0"/>
                  <a:t>15+3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27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sz="3200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ru-RU" sz="3200" dirty="0" smtClean="0"/>
                  <a:t>(14 - 5)*6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ru-RU" sz="3200" dirty="0" smtClean="0"/>
                  <a:t>3*2 - 4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ru-RU" sz="3200" dirty="0" smtClean="0"/>
                  <a:t>17 - 3*2</a:t>
                </a:r>
                <a:endParaRPr lang="ru-RU" sz="32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5044" y="3884730"/>
                <a:ext cx="3313215" cy="2773452"/>
              </a:xfrm>
              <a:prstGeom prst="rect">
                <a:avLst/>
              </a:prstGeom>
              <a:blipFill>
                <a:blip r:embed="rId2"/>
                <a:stretch>
                  <a:fillRect l="-4236" t="-2637" b="-63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6778831" y="3994183"/>
            <a:ext cx="47382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3x + 10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1,8 +y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/>
              <a:t>m</a:t>
            </a:r>
            <a:r>
              <a:rPr lang="en-US" sz="3200" dirty="0" smtClean="0"/>
              <a:t> + 2n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4a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3 – 0,2z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4696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0042" y="285007"/>
            <a:ext cx="92746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Название изобретения</a:t>
            </a:r>
          </a:p>
          <a:p>
            <a:endParaRPr lang="ru-RU" sz="3200" dirty="0"/>
          </a:p>
          <a:p>
            <a:r>
              <a:rPr lang="ru-RU" sz="3200" dirty="0" smtClean="0"/>
              <a:t>Найдите значения выражения:</a:t>
            </a:r>
          </a:p>
          <a:p>
            <a:endParaRPr lang="ru-RU" sz="3200" dirty="0"/>
          </a:p>
          <a:p>
            <a:r>
              <a:rPr lang="ru-RU" sz="3200" dirty="0" smtClean="0"/>
              <a:t>3,5 + </a:t>
            </a:r>
            <a:r>
              <a:rPr lang="en-US" sz="3200" dirty="0" smtClean="0"/>
              <a:t>x </a:t>
            </a:r>
            <a:r>
              <a:rPr lang="ru-RU" sz="3200" dirty="0" smtClean="0"/>
              <a:t>при </a:t>
            </a:r>
            <a:r>
              <a:rPr lang="en-US" sz="3200" dirty="0" smtClean="0"/>
              <a:t>x = 6</a:t>
            </a:r>
            <a:r>
              <a:rPr lang="ru-RU" sz="3200" dirty="0" smtClean="0"/>
              <a:t>;   0,02;   </a:t>
            </a:r>
            <a:r>
              <a:rPr lang="ru-RU" sz="3200" dirty="0"/>
              <a:t>2,7</a:t>
            </a:r>
            <a:r>
              <a:rPr lang="ru-RU" sz="3200" dirty="0" smtClean="0"/>
              <a:t>.</a:t>
            </a:r>
          </a:p>
          <a:p>
            <a:endParaRPr lang="ru-RU" sz="3200" dirty="0"/>
          </a:p>
          <a:p>
            <a:r>
              <a:rPr lang="ru-RU" sz="3200" dirty="0" smtClean="0"/>
              <a:t>14 – с при с = 3;   5,5;   7,8;  0.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195052"/>
              </p:ext>
            </p:extLst>
          </p:nvPr>
        </p:nvGraphicFramePr>
        <p:xfrm>
          <a:off x="1033811" y="4424767"/>
          <a:ext cx="105208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1392">
                  <a:extLst>
                    <a:ext uri="{9D8B030D-6E8A-4147-A177-3AD203B41FA5}">
                      <a16:colId xmlns:a16="http://schemas.microsoft.com/office/drawing/2014/main" val="1737739559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1766033221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3378380972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3425917139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2763213765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3431081384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1671459612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642222980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679456475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633683029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114493898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3371954609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298356664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2511188444"/>
                    </a:ext>
                  </a:extLst>
                </a:gridCol>
                <a:gridCol w="701392">
                  <a:extLst>
                    <a:ext uri="{9D8B030D-6E8A-4147-A177-3AD203B41FA5}">
                      <a16:colId xmlns:a16="http://schemas.microsoft.com/office/drawing/2014/main" val="40826117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z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5391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3,52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60708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13216" y="5510151"/>
            <a:ext cx="43938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PodRide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2602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0649" y="171305"/>
            <a:ext cx="10735293" cy="46382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200" dirty="0" smtClean="0"/>
              <a:t>Изобретатель</a:t>
            </a:r>
          </a:p>
          <a:p>
            <a:pPr marL="0" indent="0" algn="just">
              <a:buNone/>
            </a:pPr>
            <a:r>
              <a:rPr lang="ru-RU" sz="3800" dirty="0" smtClean="0"/>
              <a:t>	</a:t>
            </a:r>
            <a:r>
              <a:rPr lang="ru-RU" sz="3800" dirty="0"/>
              <a:t>Найдите значения выражения: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3800" dirty="0" smtClean="0"/>
              <a:t>Вариант 1						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3800" dirty="0"/>
              <a:t> </a:t>
            </a:r>
            <a:r>
              <a:rPr lang="ru-RU" sz="3300" dirty="0" smtClean="0"/>
              <a:t>45</a:t>
            </a:r>
            <a:r>
              <a:rPr lang="en-US" sz="3300" dirty="0" smtClean="0"/>
              <a:t> – 2n </a:t>
            </a:r>
            <a:r>
              <a:rPr lang="ru-RU" sz="3300" dirty="0" smtClean="0"/>
              <a:t>при </a:t>
            </a:r>
            <a:r>
              <a:rPr lang="en-US" sz="3300" dirty="0" smtClean="0"/>
              <a:t>n</a:t>
            </a:r>
            <a:r>
              <a:rPr lang="ru-RU" sz="3300" dirty="0" smtClean="0"/>
              <a:t> = 2, 10, 13, 5, 0, 22, 7.       </a:t>
            </a:r>
          </a:p>
          <a:p>
            <a:pPr marL="0" indent="0" algn="just">
              <a:buNone/>
            </a:pPr>
            <a:r>
              <a:rPr lang="ru-RU" sz="3300" dirty="0" smtClean="0"/>
              <a:t>Вариант </a:t>
            </a:r>
            <a:r>
              <a:rPr lang="ru-RU" sz="3300" dirty="0"/>
              <a:t>2</a:t>
            </a:r>
          </a:p>
          <a:p>
            <a:pPr marL="0" indent="0" algn="just">
              <a:buNone/>
            </a:pPr>
            <a:r>
              <a:rPr lang="ru-RU" sz="3300" dirty="0" smtClean="0"/>
              <a:t>3</a:t>
            </a:r>
            <a:r>
              <a:rPr lang="en-US" sz="3300" dirty="0" smtClean="0"/>
              <a:t>m + 2</a:t>
            </a:r>
            <a:r>
              <a:rPr lang="ru-RU" sz="3300" dirty="0" smtClean="0"/>
              <a:t> при </a:t>
            </a:r>
            <a:r>
              <a:rPr lang="en-US" sz="3300" dirty="0" smtClean="0"/>
              <a:t>m =  1</a:t>
            </a:r>
            <a:r>
              <a:rPr lang="ru-RU" sz="3300" dirty="0" smtClean="0"/>
              <a:t>, 5, 8, 10, 5, 13, 22, 0.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328385"/>
              </p:ext>
            </p:extLst>
          </p:nvPr>
        </p:nvGraphicFramePr>
        <p:xfrm>
          <a:off x="226948" y="4809505"/>
          <a:ext cx="5599890" cy="1021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989">
                  <a:extLst>
                    <a:ext uri="{9D8B030D-6E8A-4147-A177-3AD203B41FA5}">
                      <a16:colId xmlns:a16="http://schemas.microsoft.com/office/drawing/2014/main" val="2525469652"/>
                    </a:ext>
                  </a:extLst>
                </a:gridCol>
                <a:gridCol w="559989">
                  <a:extLst>
                    <a:ext uri="{9D8B030D-6E8A-4147-A177-3AD203B41FA5}">
                      <a16:colId xmlns:a16="http://schemas.microsoft.com/office/drawing/2014/main" val="2881396033"/>
                    </a:ext>
                  </a:extLst>
                </a:gridCol>
                <a:gridCol w="559989">
                  <a:extLst>
                    <a:ext uri="{9D8B030D-6E8A-4147-A177-3AD203B41FA5}">
                      <a16:colId xmlns:a16="http://schemas.microsoft.com/office/drawing/2014/main" val="4004691947"/>
                    </a:ext>
                  </a:extLst>
                </a:gridCol>
                <a:gridCol w="559989">
                  <a:extLst>
                    <a:ext uri="{9D8B030D-6E8A-4147-A177-3AD203B41FA5}">
                      <a16:colId xmlns:a16="http://schemas.microsoft.com/office/drawing/2014/main" val="3078681145"/>
                    </a:ext>
                  </a:extLst>
                </a:gridCol>
                <a:gridCol w="559989">
                  <a:extLst>
                    <a:ext uri="{9D8B030D-6E8A-4147-A177-3AD203B41FA5}">
                      <a16:colId xmlns:a16="http://schemas.microsoft.com/office/drawing/2014/main" val="2421030140"/>
                    </a:ext>
                  </a:extLst>
                </a:gridCol>
                <a:gridCol w="559989">
                  <a:extLst>
                    <a:ext uri="{9D8B030D-6E8A-4147-A177-3AD203B41FA5}">
                      <a16:colId xmlns:a16="http://schemas.microsoft.com/office/drawing/2014/main" val="1234261483"/>
                    </a:ext>
                  </a:extLst>
                </a:gridCol>
                <a:gridCol w="559989">
                  <a:extLst>
                    <a:ext uri="{9D8B030D-6E8A-4147-A177-3AD203B41FA5}">
                      <a16:colId xmlns:a16="http://schemas.microsoft.com/office/drawing/2014/main" val="2736346681"/>
                    </a:ext>
                  </a:extLst>
                </a:gridCol>
                <a:gridCol w="559989">
                  <a:extLst>
                    <a:ext uri="{9D8B030D-6E8A-4147-A177-3AD203B41FA5}">
                      <a16:colId xmlns:a16="http://schemas.microsoft.com/office/drawing/2014/main" val="3047454776"/>
                    </a:ext>
                  </a:extLst>
                </a:gridCol>
                <a:gridCol w="559989">
                  <a:extLst>
                    <a:ext uri="{9D8B030D-6E8A-4147-A177-3AD203B41FA5}">
                      <a16:colId xmlns:a16="http://schemas.microsoft.com/office/drawing/2014/main" val="3296562345"/>
                    </a:ext>
                  </a:extLst>
                </a:gridCol>
                <a:gridCol w="559989">
                  <a:extLst>
                    <a:ext uri="{9D8B030D-6E8A-4147-A177-3AD203B41FA5}">
                      <a16:colId xmlns:a16="http://schemas.microsoft.com/office/drawing/2014/main" val="2562124843"/>
                    </a:ext>
                  </a:extLst>
                </a:gridCol>
              </a:tblGrid>
              <a:tr h="5106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8775618"/>
                  </a:ext>
                </a:extLst>
              </a:tr>
              <a:tr h="5106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0776373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529485"/>
              </p:ext>
            </p:extLst>
          </p:nvPr>
        </p:nvGraphicFramePr>
        <p:xfrm>
          <a:off x="6387609" y="4809507"/>
          <a:ext cx="5630220" cy="1021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022">
                  <a:extLst>
                    <a:ext uri="{9D8B030D-6E8A-4147-A177-3AD203B41FA5}">
                      <a16:colId xmlns:a16="http://schemas.microsoft.com/office/drawing/2014/main" val="2525469652"/>
                    </a:ext>
                  </a:extLst>
                </a:gridCol>
                <a:gridCol w="563022">
                  <a:extLst>
                    <a:ext uri="{9D8B030D-6E8A-4147-A177-3AD203B41FA5}">
                      <a16:colId xmlns:a16="http://schemas.microsoft.com/office/drawing/2014/main" val="2881396033"/>
                    </a:ext>
                  </a:extLst>
                </a:gridCol>
                <a:gridCol w="563022">
                  <a:extLst>
                    <a:ext uri="{9D8B030D-6E8A-4147-A177-3AD203B41FA5}">
                      <a16:colId xmlns:a16="http://schemas.microsoft.com/office/drawing/2014/main" val="4004691947"/>
                    </a:ext>
                  </a:extLst>
                </a:gridCol>
                <a:gridCol w="563022">
                  <a:extLst>
                    <a:ext uri="{9D8B030D-6E8A-4147-A177-3AD203B41FA5}">
                      <a16:colId xmlns:a16="http://schemas.microsoft.com/office/drawing/2014/main" val="3078681145"/>
                    </a:ext>
                  </a:extLst>
                </a:gridCol>
                <a:gridCol w="563022">
                  <a:extLst>
                    <a:ext uri="{9D8B030D-6E8A-4147-A177-3AD203B41FA5}">
                      <a16:colId xmlns:a16="http://schemas.microsoft.com/office/drawing/2014/main" val="2421030140"/>
                    </a:ext>
                  </a:extLst>
                </a:gridCol>
                <a:gridCol w="563022">
                  <a:extLst>
                    <a:ext uri="{9D8B030D-6E8A-4147-A177-3AD203B41FA5}">
                      <a16:colId xmlns:a16="http://schemas.microsoft.com/office/drawing/2014/main" val="1234261483"/>
                    </a:ext>
                  </a:extLst>
                </a:gridCol>
                <a:gridCol w="563022">
                  <a:extLst>
                    <a:ext uri="{9D8B030D-6E8A-4147-A177-3AD203B41FA5}">
                      <a16:colId xmlns:a16="http://schemas.microsoft.com/office/drawing/2014/main" val="2736346681"/>
                    </a:ext>
                  </a:extLst>
                </a:gridCol>
                <a:gridCol w="563022">
                  <a:extLst>
                    <a:ext uri="{9D8B030D-6E8A-4147-A177-3AD203B41FA5}">
                      <a16:colId xmlns:a16="http://schemas.microsoft.com/office/drawing/2014/main" val="3047454776"/>
                    </a:ext>
                  </a:extLst>
                </a:gridCol>
                <a:gridCol w="563022">
                  <a:extLst>
                    <a:ext uri="{9D8B030D-6E8A-4147-A177-3AD203B41FA5}">
                      <a16:colId xmlns:a16="http://schemas.microsoft.com/office/drawing/2014/main" val="3296562345"/>
                    </a:ext>
                  </a:extLst>
                </a:gridCol>
                <a:gridCol w="563022">
                  <a:extLst>
                    <a:ext uri="{9D8B030D-6E8A-4147-A177-3AD203B41FA5}">
                      <a16:colId xmlns:a16="http://schemas.microsoft.com/office/drawing/2014/main" val="2562124843"/>
                    </a:ext>
                  </a:extLst>
                </a:gridCol>
              </a:tblGrid>
              <a:tr h="5106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775618"/>
                  </a:ext>
                </a:extLst>
              </a:tr>
              <a:tr h="5106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77637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15044" y="6056416"/>
            <a:ext cx="25888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Микаэль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823859" y="6056416"/>
            <a:ext cx="25888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Кьельман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5719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2664" y="848199"/>
            <a:ext cx="9905999" cy="261939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Год создания</a:t>
            </a:r>
          </a:p>
          <a:p>
            <a:pPr marL="0" indent="0" algn="just">
              <a:buNone/>
            </a:pPr>
            <a:r>
              <a:rPr lang="ru-RU" sz="3200" dirty="0" smtClean="0"/>
              <a:t> </a:t>
            </a:r>
            <a:r>
              <a:rPr lang="ru-RU" sz="3200" dirty="0"/>
              <a:t>Найдите значения выражения:</a:t>
            </a:r>
          </a:p>
          <a:p>
            <a:pPr marL="0" indent="0" algn="just">
              <a:buNone/>
            </a:pPr>
            <a:r>
              <a:rPr lang="ru-RU" sz="3200" dirty="0" smtClean="0"/>
              <a:t>500*</a:t>
            </a:r>
            <a:r>
              <a:rPr lang="en-US" sz="3200" dirty="0" smtClean="0"/>
              <a:t>x + 8*y </a:t>
            </a:r>
            <a:r>
              <a:rPr lang="ru-RU" sz="3200" dirty="0" smtClean="0"/>
              <a:t>при </a:t>
            </a:r>
            <a:r>
              <a:rPr lang="en-US" sz="3200" dirty="0" smtClean="0"/>
              <a:t>x = 4, y = 2</a:t>
            </a:r>
            <a:endParaRPr lang="ru-RU" sz="3200" dirty="0" smtClean="0"/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57008" y="4168239"/>
            <a:ext cx="2220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2016 </a:t>
            </a:r>
            <a:r>
              <a:rPr lang="ru-RU" sz="3600" dirty="0" smtClean="0"/>
              <a:t>год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1102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3287" y="575066"/>
            <a:ext cx="9905999" cy="35417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Страна</a:t>
            </a:r>
          </a:p>
          <a:p>
            <a:pPr marL="0" indent="0">
              <a:buNone/>
            </a:pPr>
            <a:r>
              <a:rPr lang="ru-RU" sz="3600" dirty="0"/>
              <a:t>Найдите значения выражения</a:t>
            </a:r>
            <a:r>
              <a:rPr lang="ru-RU" sz="3600" dirty="0" smtClean="0"/>
              <a:t>:</a:t>
            </a:r>
          </a:p>
          <a:p>
            <a:pPr marL="0" indent="0">
              <a:buNone/>
            </a:pPr>
            <a:r>
              <a:rPr lang="en-US" sz="3600" dirty="0" smtClean="0"/>
              <a:t>Y*2 </a:t>
            </a:r>
            <a:r>
              <a:rPr lang="ru-RU" sz="3600" dirty="0" smtClean="0"/>
              <a:t>при</a:t>
            </a:r>
            <a:r>
              <a:rPr lang="en-US" sz="3600" dirty="0" smtClean="0"/>
              <a:t> y = 0, 1, 4, 20, 7, 0,5.</a:t>
            </a:r>
            <a:endParaRPr lang="ru-RU" sz="3600" dirty="0"/>
          </a:p>
          <a:p>
            <a:pPr marL="0" indent="0">
              <a:buNone/>
            </a:pPr>
            <a:endParaRPr lang="ru-RU" sz="4000" dirty="0" smtClean="0"/>
          </a:p>
          <a:p>
            <a:pPr marL="0" indent="0" algn="ctr">
              <a:buNone/>
            </a:pP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817807"/>
              </p:ext>
            </p:extLst>
          </p:nvPr>
        </p:nvGraphicFramePr>
        <p:xfrm>
          <a:off x="1392441" y="3400929"/>
          <a:ext cx="9427690" cy="1431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2769">
                  <a:extLst>
                    <a:ext uri="{9D8B030D-6E8A-4147-A177-3AD203B41FA5}">
                      <a16:colId xmlns:a16="http://schemas.microsoft.com/office/drawing/2014/main" val="143978207"/>
                    </a:ext>
                  </a:extLst>
                </a:gridCol>
                <a:gridCol w="942769">
                  <a:extLst>
                    <a:ext uri="{9D8B030D-6E8A-4147-A177-3AD203B41FA5}">
                      <a16:colId xmlns:a16="http://schemas.microsoft.com/office/drawing/2014/main" val="1069614341"/>
                    </a:ext>
                  </a:extLst>
                </a:gridCol>
                <a:gridCol w="942769">
                  <a:extLst>
                    <a:ext uri="{9D8B030D-6E8A-4147-A177-3AD203B41FA5}">
                      <a16:colId xmlns:a16="http://schemas.microsoft.com/office/drawing/2014/main" val="4083631764"/>
                    </a:ext>
                  </a:extLst>
                </a:gridCol>
                <a:gridCol w="942769">
                  <a:extLst>
                    <a:ext uri="{9D8B030D-6E8A-4147-A177-3AD203B41FA5}">
                      <a16:colId xmlns:a16="http://schemas.microsoft.com/office/drawing/2014/main" val="4216517797"/>
                    </a:ext>
                  </a:extLst>
                </a:gridCol>
                <a:gridCol w="942769">
                  <a:extLst>
                    <a:ext uri="{9D8B030D-6E8A-4147-A177-3AD203B41FA5}">
                      <a16:colId xmlns:a16="http://schemas.microsoft.com/office/drawing/2014/main" val="489956284"/>
                    </a:ext>
                  </a:extLst>
                </a:gridCol>
                <a:gridCol w="942769">
                  <a:extLst>
                    <a:ext uri="{9D8B030D-6E8A-4147-A177-3AD203B41FA5}">
                      <a16:colId xmlns:a16="http://schemas.microsoft.com/office/drawing/2014/main" val="3874728032"/>
                    </a:ext>
                  </a:extLst>
                </a:gridCol>
                <a:gridCol w="942769">
                  <a:extLst>
                    <a:ext uri="{9D8B030D-6E8A-4147-A177-3AD203B41FA5}">
                      <a16:colId xmlns:a16="http://schemas.microsoft.com/office/drawing/2014/main" val="4054731558"/>
                    </a:ext>
                  </a:extLst>
                </a:gridCol>
                <a:gridCol w="942769">
                  <a:extLst>
                    <a:ext uri="{9D8B030D-6E8A-4147-A177-3AD203B41FA5}">
                      <a16:colId xmlns:a16="http://schemas.microsoft.com/office/drawing/2014/main" val="1143250685"/>
                    </a:ext>
                  </a:extLst>
                </a:gridCol>
                <a:gridCol w="942769">
                  <a:extLst>
                    <a:ext uri="{9D8B030D-6E8A-4147-A177-3AD203B41FA5}">
                      <a16:colId xmlns:a16="http://schemas.microsoft.com/office/drawing/2014/main" val="2228794006"/>
                    </a:ext>
                  </a:extLst>
                </a:gridCol>
                <a:gridCol w="942769">
                  <a:extLst>
                    <a:ext uri="{9D8B030D-6E8A-4147-A177-3AD203B41FA5}">
                      <a16:colId xmlns:a16="http://schemas.microsoft.com/office/drawing/2014/main" val="317666261"/>
                    </a:ext>
                  </a:extLst>
                </a:gridCol>
              </a:tblGrid>
              <a:tr h="71585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ш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ф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ц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я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77881"/>
                  </a:ext>
                </a:extLst>
              </a:tr>
              <a:tr h="71585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4,4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33658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65314" y="5237018"/>
            <a:ext cx="2481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Швеция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8153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0160" y="907576"/>
            <a:ext cx="9905999" cy="26787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Запас автономного хода</a:t>
            </a:r>
          </a:p>
          <a:p>
            <a:pPr marL="0" indent="0" algn="just">
              <a:buNone/>
            </a:pPr>
            <a:r>
              <a:rPr lang="ru-RU" sz="3600" dirty="0"/>
              <a:t>Найдите значения выражения:</a:t>
            </a:r>
          </a:p>
          <a:p>
            <a:pPr marL="0" indent="0" algn="just">
              <a:buNone/>
            </a:pPr>
            <a:r>
              <a:rPr lang="en-US" sz="3600" dirty="0" smtClean="0"/>
              <a:t>X + 2y – 3z </a:t>
            </a:r>
            <a:r>
              <a:rPr lang="ru-RU" sz="3600" dirty="0" smtClean="0"/>
              <a:t>при </a:t>
            </a:r>
            <a:r>
              <a:rPr lang="en-US" sz="3600" dirty="0" smtClean="0"/>
              <a:t>x = 50, y = 20, z = 10.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714505" y="4096986"/>
            <a:ext cx="17575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60</a:t>
            </a:r>
            <a:r>
              <a:rPr lang="ru-RU" sz="4000" dirty="0" smtClean="0"/>
              <a:t>  км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0909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2041" y="598817"/>
            <a:ext cx="9905999" cy="35417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Габариты</a:t>
            </a:r>
          </a:p>
          <a:p>
            <a:pPr marL="0" indent="0" algn="just">
              <a:buNone/>
            </a:pPr>
            <a:r>
              <a:rPr lang="ru-RU" sz="3200" dirty="0" smtClean="0"/>
              <a:t>Длина			     Ширина			 Высота</a:t>
            </a:r>
          </a:p>
          <a:p>
            <a:pPr marL="0" indent="0" algn="just">
              <a:buNone/>
            </a:pPr>
            <a:r>
              <a:rPr lang="ru-RU" sz="2800" dirty="0"/>
              <a:t>Найдите значения выражения</a:t>
            </a:r>
            <a:r>
              <a:rPr lang="ru-RU" sz="2800" dirty="0" smtClean="0"/>
              <a:t>: при а = 5, в = 7</a:t>
            </a:r>
          </a:p>
          <a:p>
            <a:pPr marL="0" indent="0" algn="just">
              <a:buNone/>
            </a:pPr>
            <a:r>
              <a:rPr lang="ru-RU" sz="2800" dirty="0" smtClean="0"/>
              <a:t>а*20+в*10+10		а*21 – 5*в			(14 + 15)*а</a:t>
            </a:r>
            <a:endParaRPr lang="ru-RU" sz="2800" dirty="0"/>
          </a:p>
          <a:p>
            <a:pPr marL="0" indent="0" algn="just">
              <a:buNone/>
            </a:pP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979611" y="4227616"/>
            <a:ext cx="8490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180 см			75 см			145 см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9466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323</TotalTime>
  <Words>388</Words>
  <Application>Microsoft Office PowerPoint</Application>
  <PresentationFormat>Широкоэкранный</PresentationFormat>
  <Paragraphs>142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Cambria Math</vt:lpstr>
      <vt:lpstr>Trebuchet MS</vt:lpstr>
      <vt:lpstr>Tw Cen MT</vt:lpstr>
      <vt:lpstr>Wingdings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альберт жамкочян</dc:creator>
  <cp:lastModifiedBy>альберт жамкочян</cp:lastModifiedBy>
  <cp:revision>19</cp:revision>
  <dcterms:created xsi:type="dcterms:W3CDTF">2021-02-07T08:39:11Z</dcterms:created>
  <dcterms:modified xsi:type="dcterms:W3CDTF">2021-02-07T15:25:36Z</dcterms:modified>
</cp:coreProperties>
</file>