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57" r:id="rId4"/>
    <p:sldId id="264" r:id="rId5"/>
    <p:sldId id="263" r:id="rId6"/>
    <p:sldId id="262" r:id="rId7"/>
    <p:sldId id="261" r:id="rId8"/>
    <p:sldId id="260" r:id="rId9"/>
    <p:sldId id="259" r:id="rId10"/>
    <p:sldId id="258"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43" autoAdjust="0"/>
    <p:restoredTop sz="94660"/>
  </p:normalViewPr>
  <p:slideViewPr>
    <p:cSldViewPr snapToGrid="0">
      <p:cViewPr varScale="1">
        <p:scale>
          <a:sx n="74" d="100"/>
          <a:sy n="74" d="100"/>
        </p:scale>
        <p:origin x="4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5246579-208C-4C48-AA9F-7430BBA74002}" type="datetimeFigureOut">
              <a:rPr lang="ru-RU" smtClean="0"/>
              <a:t>20.11.2020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9EDAEA9-A0B1-4C5F-8468-5A8595AC0D1F}" type="slidenum">
              <a:rPr lang="ru-RU" smtClean="0"/>
              <a:t>‹#›</a:t>
            </a:fld>
            <a:endParaRPr lang="ru-RU"/>
          </a:p>
        </p:txBody>
      </p:sp>
    </p:spTree>
    <p:extLst>
      <p:ext uri="{BB962C8B-B14F-4D97-AF65-F5344CB8AC3E}">
        <p14:creationId xmlns:p14="http://schemas.microsoft.com/office/powerpoint/2010/main" val="1342229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5246579-208C-4C48-AA9F-7430BBA74002}" type="datetimeFigureOut">
              <a:rPr lang="ru-RU" smtClean="0"/>
              <a:t>20.11.2020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9EDAEA9-A0B1-4C5F-8468-5A8595AC0D1F}" type="slidenum">
              <a:rPr lang="ru-RU" smtClean="0"/>
              <a:t>‹#›</a:t>
            </a:fld>
            <a:endParaRPr lang="ru-RU"/>
          </a:p>
        </p:txBody>
      </p:sp>
    </p:spTree>
    <p:extLst>
      <p:ext uri="{BB962C8B-B14F-4D97-AF65-F5344CB8AC3E}">
        <p14:creationId xmlns:p14="http://schemas.microsoft.com/office/powerpoint/2010/main" val="8251755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5246579-208C-4C48-AA9F-7430BBA74002}" type="datetimeFigureOut">
              <a:rPr lang="ru-RU" smtClean="0"/>
              <a:t>20.11.2020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9EDAEA9-A0B1-4C5F-8468-5A8595AC0D1F}" type="slidenum">
              <a:rPr lang="ru-RU" smtClean="0"/>
              <a:t>‹#›</a:t>
            </a:fld>
            <a:endParaRPr lang="ru-RU"/>
          </a:p>
        </p:txBody>
      </p:sp>
    </p:spTree>
    <p:extLst>
      <p:ext uri="{BB962C8B-B14F-4D97-AF65-F5344CB8AC3E}">
        <p14:creationId xmlns:p14="http://schemas.microsoft.com/office/powerpoint/2010/main" val="11829145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5246579-208C-4C48-AA9F-7430BBA74002}" type="datetimeFigureOut">
              <a:rPr lang="ru-RU" smtClean="0"/>
              <a:t>20.11.2020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9EDAEA9-A0B1-4C5F-8468-5A8595AC0D1F}" type="slidenum">
              <a:rPr lang="ru-RU" smtClean="0"/>
              <a:t>‹#›</a:t>
            </a:fld>
            <a:endParaRPr lang="ru-RU"/>
          </a:p>
        </p:txBody>
      </p:sp>
    </p:spTree>
    <p:extLst>
      <p:ext uri="{BB962C8B-B14F-4D97-AF65-F5344CB8AC3E}">
        <p14:creationId xmlns:p14="http://schemas.microsoft.com/office/powerpoint/2010/main" val="14706687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5246579-208C-4C48-AA9F-7430BBA74002}" type="datetimeFigureOut">
              <a:rPr lang="ru-RU" smtClean="0"/>
              <a:t>20.11.2020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9EDAEA9-A0B1-4C5F-8468-5A8595AC0D1F}" type="slidenum">
              <a:rPr lang="ru-RU" smtClean="0"/>
              <a:t>‹#›</a:t>
            </a:fld>
            <a:endParaRPr lang="ru-RU"/>
          </a:p>
        </p:txBody>
      </p:sp>
    </p:spTree>
    <p:extLst>
      <p:ext uri="{BB962C8B-B14F-4D97-AF65-F5344CB8AC3E}">
        <p14:creationId xmlns:p14="http://schemas.microsoft.com/office/powerpoint/2010/main" val="1729213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5246579-208C-4C48-AA9F-7430BBA74002}" type="datetimeFigureOut">
              <a:rPr lang="ru-RU" smtClean="0"/>
              <a:t>20.11.2020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9EDAEA9-A0B1-4C5F-8468-5A8595AC0D1F}" type="slidenum">
              <a:rPr lang="ru-RU" smtClean="0"/>
              <a:t>‹#›</a:t>
            </a:fld>
            <a:endParaRPr lang="ru-RU"/>
          </a:p>
        </p:txBody>
      </p:sp>
    </p:spTree>
    <p:extLst>
      <p:ext uri="{BB962C8B-B14F-4D97-AF65-F5344CB8AC3E}">
        <p14:creationId xmlns:p14="http://schemas.microsoft.com/office/powerpoint/2010/main" val="41703458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5246579-208C-4C48-AA9F-7430BBA74002}" type="datetimeFigureOut">
              <a:rPr lang="ru-RU" smtClean="0"/>
              <a:t>20.11.2020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9EDAEA9-A0B1-4C5F-8468-5A8595AC0D1F}" type="slidenum">
              <a:rPr lang="ru-RU" smtClean="0"/>
              <a:t>‹#›</a:t>
            </a:fld>
            <a:endParaRPr lang="ru-RU"/>
          </a:p>
        </p:txBody>
      </p:sp>
    </p:spTree>
    <p:extLst>
      <p:ext uri="{BB962C8B-B14F-4D97-AF65-F5344CB8AC3E}">
        <p14:creationId xmlns:p14="http://schemas.microsoft.com/office/powerpoint/2010/main" val="22732012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5246579-208C-4C48-AA9F-7430BBA74002}" type="datetimeFigureOut">
              <a:rPr lang="ru-RU" smtClean="0"/>
              <a:t>20.11.2020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9EDAEA9-A0B1-4C5F-8468-5A8595AC0D1F}" type="slidenum">
              <a:rPr lang="ru-RU" smtClean="0"/>
              <a:t>‹#›</a:t>
            </a:fld>
            <a:endParaRPr lang="ru-RU"/>
          </a:p>
        </p:txBody>
      </p:sp>
    </p:spTree>
    <p:extLst>
      <p:ext uri="{BB962C8B-B14F-4D97-AF65-F5344CB8AC3E}">
        <p14:creationId xmlns:p14="http://schemas.microsoft.com/office/powerpoint/2010/main" val="2156324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5246579-208C-4C48-AA9F-7430BBA74002}" type="datetimeFigureOut">
              <a:rPr lang="ru-RU" smtClean="0"/>
              <a:t>20.11.2020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9EDAEA9-A0B1-4C5F-8468-5A8595AC0D1F}" type="slidenum">
              <a:rPr lang="ru-RU" smtClean="0"/>
              <a:t>‹#›</a:t>
            </a:fld>
            <a:endParaRPr lang="ru-RU"/>
          </a:p>
        </p:txBody>
      </p:sp>
    </p:spTree>
    <p:extLst>
      <p:ext uri="{BB962C8B-B14F-4D97-AF65-F5344CB8AC3E}">
        <p14:creationId xmlns:p14="http://schemas.microsoft.com/office/powerpoint/2010/main" val="1161769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D5246579-208C-4C48-AA9F-7430BBA74002}" type="datetimeFigureOut">
              <a:rPr lang="ru-RU" smtClean="0"/>
              <a:t>20.11.2020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9EDAEA9-A0B1-4C5F-8468-5A8595AC0D1F}" type="slidenum">
              <a:rPr lang="ru-RU" smtClean="0"/>
              <a:t>‹#›</a:t>
            </a:fld>
            <a:endParaRPr lang="ru-RU"/>
          </a:p>
        </p:txBody>
      </p:sp>
    </p:spTree>
    <p:extLst>
      <p:ext uri="{BB962C8B-B14F-4D97-AF65-F5344CB8AC3E}">
        <p14:creationId xmlns:p14="http://schemas.microsoft.com/office/powerpoint/2010/main" val="3998810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D5246579-208C-4C48-AA9F-7430BBA74002}" type="datetimeFigureOut">
              <a:rPr lang="ru-RU" smtClean="0"/>
              <a:t>20.11.2020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9EDAEA9-A0B1-4C5F-8468-5A8595AC0D1F}" type="slidenum">
              <a:rPr lang="ru-RU" smtClean="0"/>
              <a:t>‹#›</a:t>
            </a:fld>
            <a:endParaRPr lang="ru-RU"/>
          </a:p>
        </p:txBody>
      </p:sp>
    </p:spTree>
    <p:extLst>
      <p:ext uri="{BB962C8B-B14F-4D97-AF65-F5344CB8AC3E}">
        <p14:creationId xmlns:p14="http://schemas.microsoft.com/office/powerpoint/2010/main" val="213496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246579-208C-4C48-AA9F-7430BBA74002}" type="datetimeFigureOut">
              <a:rPr lang="ru-RU" smtClean="0"/>
              <a:t>20.11.2020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EDAEA9-A0B1-4C5F-8468-5A8595AC0D1F}" type="slidenum">
              <a:rPr lang="ru-RU" smtClean="0"/>
              <a:t>‹#›</a:t>
            </a:fld>
            <a:endParaRPr lang="ru-RU"/>
          </a:p>
        </p:txBody>
      </p:sp>
    </p:spTree>
    <p:extLst>
      <p:ext uri="{BB962C8B-B14F-4D97-AF65-F5344CB8AC3E}">
        <p14:creationId xmlns:p14="http://schemas.microsoft.com/office/powerpoint/2010/main" val="29630829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spTree>
    <p:extLst>
      <p:ext uri="{BB962C8B-B14F-4D97-AF65-F5344CB8AC3E}">
        <p14:creationId xmlns:p14="http://schemas.microsoft.com/office/powerpoint/2010/main" val="42308812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028418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1668" y="197346"/>
            <a:ext cx="7688687" cy="6463308"/>
          </a:xfrm>
          <a:prstGeom prst="rect">
            <a:avLst/>
          </a:prstGeom>
        </p:spPr>
        <p:txBody>
          <a:bodyPr wrap="square">
            <a:spAutoFit/>
          </a:bodyPr>
          <a:lstStyle/>
          <a:p>
            <a:pPr algn="ctr"/>
            <a:r>
              <a:rPr lang="ru-RU" sz="2300" b="0" i="0" dirty="0" smtClean="0">
                <a:solidFill>
                  <a:srgbClr val="000000"/>
                </a:solidFill>
                <a:effectLst/>
                <a:latin typeface="Times New Roman" panose="02020603050405020304" pitchFamily="18" charset="0"/>
                <a:cs typeface="Times New Roman" panose="02020603050405020304" pitchFamily="18" charset="0"/>
              </a:rPr>
              <a:t>Вилюй — река в Восточной Сибири, левый приток реки Лены, самый длинный из всех её притоков. Длина Вилюя составляет 2650 км и превышает длину крупного правого притока Лены — Алдана на 377 км. Вилюй берёт начало на Вилюйском плато в восточной части Среднесибирского плоскогорья на высоте 520 м над уровнем моря. В среднем течении река прорезает узкую долину, напоминающую каньон, здесь построена Вилюйская ГЭС. В нижнем течении, на территории Центрально-Якутской низменности, берега реки представляют собой широкую заболоченную пойму с множеством небольших озёр и островов. Абсолютная высота территории, где Вилюй впадает в Лену, составляет 54 м. Бассейн реки расположен в зоне многолетней мерзлоты. Климат здесь резко континентальный с сильными морозами. С октября по май река </a:t>
            </a:r>
            <a:r>
              <a:rPr lang="ru-RU" sz="2300" b="0" i="0" dirty="0" err="1" smtClean="0">
                <a:solidFill>
                  <a:srgbClr val="000000"/>
                </a:solidFill>
                <a:effectLst/>
                <a:latin typeface="Times New Roman" panose="02020603050405020304" pitchFamily="18" charset="0"/>
                <a:cs typeface="Times New Roman" panose="02020603050405020304" pitchFamily="18" charset="0"/>
              </a:rPr>
              <a:t>скована</a:t>
            </a:r>
            <a:r>
              <a:rPr lang="ru-RU" sz="2300" b="0" i="0" dirty="0" smtClean="0">
                <a:solidFill>
                  <a:srgbClr val="000000"/>
                </a:solidFill>
                <a:effectLst/>
                <a:latin typeface="Times New Roman" panose="02020603050405020304" pitchFamily="18" charset="0"/>
                <a:cs typeface="Times New Roman" panose="02020603050405020304" pitchFamily="18" charset="0"/>
              </a:rPr>
              <a:t> льдом, поэтому половодье приходится на конец мая — июнь. Питание Вилюя, как и большинства рек России, смешанное с преобладанием снегового.</a:t>
            </a:r>
            <a:endParaRPr lang="ru-RU" sz="2300" dirty="0">
              <a:latin typeface="Times New Roman" panose="02020603050405020304" pitchFamily="18" charset="0"/>
              <a:cs typeface="Times New Roman" panose="02020603050405020304" pitchFamily="18" charset="0"/>
            </a:endParaRPr>
          </a:p>
        </p:txBody>
      </p:sp>
      <p:sp>
        <p:nvSpPr>
          <p:cNvPr id="8" name="Rectangle 1"/>
          <p:cNvSpPr>
            <a:spLocks noChangeArrowheads="1"/>
          </p:cNvSpPr>
          <p:nvPr/>
        </p:nvSpPr>
        <p:spPr bwMode="auto">
          <a:xfrm>
            <a:off x="1028769" y="622135"/>
            <a:ext cx="519634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anose="020B0604020202020204" pitchFamily="34" charset="0"/>
              </a:rPr>
              <a:t/>
            </a:r>
            <a:br>
              <a:rPr kumimoji="0" lang="ru-RU" sz="1800" b="0" i="0" u="none" strike="noStrike" cap="none" normalizeH="0" baseline="0" smtClean="0">
                <a:ln>
                  <a:noFill/>
                </a:ln>
                <a:solidFill>
                  <a:schemeClr val="tx1"/>
                </a:solidFill>
                <a:effectLst/>
                <a:latin typeface="Arial" panose="020B0604020202020204" pitchFamily="34" charset="0"/>
              </a:rPr>
            </a:br>
            <a:endParaRPr kumimoji="0" lang="ru-RU" sz="1800" b="0" i="0" u="none" strike="noStrike" cap="none" normalizeH="0" baseline="0" smtClean="0">
              <a:ln>
                <a:noFill/>
              </a:ln>
              <a:solidFill>
                <a:schemeClr val="tx1"/>
              </a:solidFill>
              <a:effectLst/>
              <a:latin typeface="Arial" panose="020B0604020202020204" pitchFamily="34" charset="0"/>
            </a:endParaRPr>
          </a:p>
        </p:txBody>
      </p:sp>
      <p:graphicFrame>
        <p:nvGraphicFramePr>
          <p:cNvPr id="9" name="Таблица 8"/>
          <p:cNvGraphicFramePr>
            <a:graphicFrameLocks noGrp="1"/>
          </p:cNvGraphicFramePr>
          <p:nvPr>
            <p:extLst>
              <p:ext uri="{D42A27DB-BD31-4B8C-83A1-F6EECF244321}">
                <p14:modId xmlns:p14="http://schemas.microsoft.com/office/powerpoint/2010/main" val="1854523500"/>
              </p:ext>
            </p:extLst>
          </p:nvPr>
        </p:nvGraphicFramePr>
        <p:xfrm>
          <a:off x="7949343" y="296214"/>
          <a:ext cx="4118161" cy="6009501"/>
        </p:xfrm>
        <a:graphic>
          <a:graphicData uri="http://schemas.openxmlformats.org/drawingml/2006/table">
            <a:tbl>
              <a:tblPr firstRow="1" bandRow="1">
                <a:tableStyleId>{5C22544A-7EE6-4342-B048-85BDC9FD1C3A}</a:tableStyleId>
              </a:tblPr>
              <a:tblGrid>
                <a:gridCol w="3203761"/>
                <a:gridCol w="914400"/>
              </a:tblGrid>
              <a:tr h="466866">
                <a:tc>
                  <a:txBody>
                    <a:bodyPr/>
                    <a:lstStyle/>
                    <a:p>
                      <a:r>
                        <a:rPr lang="ru-RU" sz="2800" b="1" dirty="0" smtClean="0">
                          <a:solidFill>
                            <a:schemeClr val="tx1"/>
                          </a:solidFill>
                          <a:latin typeface="Times New Roman" panose="02020603050405020304" pitchFamily="18" charset="0"/>
                          <a:cs typeface="Times New Roman" panose="02020603050405020304" pitchFamily="18" charset="0"/>
                        </a:rPr>
                        <a:t>Исток</a:t>
                      </a:r>
                      <a:endParaRPr lang="ru-RU" sz="2800" b="1" dirty="0">
                        <a:solidFill>
                          <a:schemeClr val="tx1"/>
                        </a:solidFill>
                        <a:latin typeface="Times New Roman" panose="02020603050405020304" pitchFamily="18" charset="0"/>
                        <a:cs typeface="Times New Roman" panose="02020603050405020304" pitchFamily="18" charset="0"/>
                      </a:endParaRPr>
                    </a:p>
                  </a:txBody>
                  <a:tcPr/>
                </a:tc>
                <a:tc>
                  <a:txBody>
                    <a:bodyPr/>
                    <a:lstStyle/>
                    <a:p>
                      <a:endParaRPr lang="ru-RU" b="1">
                        <a:latin typeface="Times New Roman" panose="02020603050405020304" pitchFamily="18" charset="0"/>
                        <a:cs typeface="Times New Roman" panose="02020603050405020304" pitchFamily="18" charset="0"/>
                      </a:endParaRPr>
                    </a:p>
                  </a:txBody>
                  <a:tcPr/>
                </a:tc>
              </a:tr>
              <a:tr h="466866">
                <a:tc>
                  <a:txBody>
                    <a:bodyPr/>
                    <a:lstStyle/>
                    <a:p>
                      <a:r>
                        <a:rPr lang="ru-RU" sz="2800" b="1" dirty="0" smtClean="0">
                          <a:latin typeface="Times New Roman" panose="02020603050405020304" pitchFamily="18" charset="0"/>
                          <a:cs typeface="Times New Roman" panose="02020603050405020304" pitchFamily="18" charset="0"/>
                        </a:rPr>
                        <a:t>Устье</a:t>
                      </a:r>
                      <a:endParaRPr lang="ru-RU" sz="2800" b="1" dirty="0">
                        <a:latin typeface="Times New Roman" panose="02020603050405020304" pitchFamily="18" charset="0"/>
                        <a:cs typeface="Times New Roman" panose="02020603050405020304" pitchFamily="18" charset="0"/>
                      </a:endParaRPr>
                    </a:p>
                  </a:txBody>
                  <a:tcPr/>
                </a:tc>
                <a:tc>
                  <a:txBody>
                    <a:bodyPr/>
                    <a:lstStyle/>
                    <a:p>
                      <a:endParaRPr lang="ru-RU" b="1" dirty="0">
                        <a:latin typeface="Times New Roman" panose="02020603050405020304" pitchFamily="18" charset="0"/>
                        <a:cs typeface="Times New Roman" panose="02020603050405020304" pitchFamily="18" charset="0"/>
                      </a:endParaRPr>
                    </a:p>
                  </a:txBody>
                  <a:tcPr/>
                </a:tc>
              </a:tr>
              <a:tr h="650369">
                <a:tc>
                  <a:txBody>
                    <a:bodyPr/>
                    <a:lstStyle/>
                    <a:p>
                      <a:r>
                        <a:rPr lang="ru-RU" sz="2800" b="1" dirty="0" smtClean="0">
                          <a:latin typeface="Times New Roman" panose="02020603050405020304" pitchFamily="18" charset="0"/>
                          <a:cs typeface="Times New Roman" panose="02020603050405020304" pitchFamily="18" charset="0"/>
                        </a:rPr>
                        <a:t>Высота истока, м</a:t>
                      </a:r>
                      <a:endParaRPr lang="ru-RU" sz="2800" b="1" dirty="0">
                        <a:latin typeface="Times New Roman" panose="02020603050405020304" pitchFamily="18" charset="0"/>
                        <a:cs typeface="Times New Roman" panose="02020603050405020304" pitchFamily="18" charset="0"/>
                      </a:endParaRPr>
                    </a:p>
                  </a:txBody>
                  <a:tcPr/>
                </a:tc>
                <a:tc>
                  <a:txBody>
                    <a:bodyPr/>
                    <a:lstStyle/>
                    <a:p>
                      <a:endParaRPr lang="ru-RU" b="1" dirty="0">
                        <a:latin typeface="Times New Roman" panose="02020603050405020304" pitchFamily="18" charset="0"/>
                        <a:cs typeface="Times New Roman" panose="02020603050405020304" pitchFamily="18" charset="0"/>
                      </a:endParaRPr>
                    </a:p>
                  </a:txBody>
                  <a:tcPr/>
                </a:tc>
              </a:tr>
              <a:tr h="466866">
                <a:tc>
                  <a:txBody>
                    <a:bodyPr/>
                    <a:lstStyle/>
                    <a:p>
                      <a:r>
                        <a:rPr lang="ru-RU" sz="2800" b="1" dirty="0" smtClean="0">
                          <a:latin typeface="Times New Roman" panose="02020603050405020304" pitchFamily="18" charset="0"/>
                          <a:cs typeface="Times New Roman" panose="02020603050405020304" pitchFamily="18" charset="0"/>
                        </a:rPr>
                        <a:t>Высота устья, м</a:t>
                      </a:r>
                      <a:endParaRPr lang="ru-RU" sz="2800" b="1" dirty="0">
                        <a:latin typeface="Times New Roman" panose="02020603050405020304" pitchFamily="18" charset="0"/>
                        <a:cs typeface="Times New Roman" panose="02020603050405020304" pitchFamily="18" charset="0"/>
                      </a:endParaRPr>
                    </a:p>
                  </a:txBody>
                  <a:tcPr/>
                </a:tc>
                <a:tc>
                  <a:txBody>
                    <a:bodyPr/>
                    <a:lstStyle/>
                    <a:p>
                      <a:endParaRPr lang="ru-RU" b="1" dirty="0">
                        <a:latin typeface="Times New Roman" panose="02020603050405020304" pitchFamily="18" charset="0"/>
                        <a:cs typeface="Times New Roman" panose="02020603050405020304" pitchFamily="18" charset="0"/>
                      </a:endParaRPr>
                    </a:p>
                  </a:txBody>
                  <a:tcPr/>
                </a:tc>
              </a:tr>
              <a:tr h="466866">
                <a:tc>
                  <a:txBody>
                    <a:bodyPr/>
                    <a:lstStyle/>
                    <a:p>
                      <a:r>
                        <a:rPr lang="ru-RU" sz="2800" b="1" dirty="0" smtClean="0">
                          <a:latin typeface="Times New Roman" panose="02020603050405020304" pitchFamily="18" charset="0"/>
                          <a:cs typeface="Times New Roman" panose="02020603050405020304" pitchFamily="18" charset="0"/>
                        </a:rPr>
                        <a:t>Длина, км</a:t>
                      </a:r>
                      <a:endParaRPr lang="ru-RU" sz="2800" b="1" dirty="0">
                        <a:latin typeface="Times New Roman" panose="02020603050405020304" pitchFamily="18" charset="0"/>
                        <a:cs typeface="Times New Roman" panose="02020603050405020304" pitchFamily="18" charset="0"/>
                      </a:endParaRPr>
                    </a:p>
                  </a:txBody>
                  <a:tcPr/>
                </a:tc>
                <a:tc>
                  <a:txBody>
                    <a:bodyPr/>
                    <a:lstStyle/>
                    <a:p>
                      <a:endParaRPr lang="ru-RU" b="1" dirty="0">
                        <a:latin typeface="Times New Roman" panose="02020603050405020304" pitchFamily="18" charset="0"/>
                        <a:cs typeface="Times New Roman" panose="02020603050405020304" pitchFamily="18" charset="0"/>
                      </a:endParaRPr>
                    </a:p>
                  </a:txBody>
                  <a:tcPr/>
                </a:tc>
              </a:tr>
              <a:tr h="466866">
                <a:tc>
                  <a:txBody>
                    <a:bodyPr/>
                    <a:lstStyle/>
                    <a:p>
                      <a:r>
                        <a:rPr lang="ru-RU" sz="2800" b="1" dirty="0" smtClean="0">
                          <a:latin typeface="Times New Roman" panose="02020603050405020304" pitchFamily="18" charset="0"/>
                          <a:cs typeface="Times New Roman" panose="02020603050405020304" pitchFamily="18" charset="0"/>
                        </a:rPr>
                        <a:t>Падение, м</a:t>
                      </a:r>
                      <a:endParaRPr lang="ru-RU" sz="2800" b="1" dirty="0">
                        <a:latin typeface="Times New Roman" panose="02020603050405020304" pitchFamily="18" charset="0"/>
                        <a:cs typeface="Times New Roman" panose="02020603050405020304" pitchFamily="18" charset="0"/>
                      </a:endParaRPr>
                    </a:p>
                  </a:txBody>
                  <a:tcPr/>
                </a:tc>
                <a:tc>
                  <a:txBody>
                    <a:bodyPr/>
                    <a:lstStyle/>
                    <a:p>
                      <a:endParaRPr lang="ru-RU" b="1" dirty="0">
                        <a:latin typeface="Times New Roman" panose="02020603050405020304" pitchFamily="18" charset="0"/>
                        <a:cs typeface="Times New Roman" panose="02020603050405020304" pitchFamily="18" charset="0"/>
                      </a:endParaRPr>
                    </a:p>
                  </a:txBody>
                  <a:tcPr/>
                </a:tc>
              </a:tr>
              <a:tr h="466866">
                <a:tc>
                  <a:txBody>
                    <a:bodyPr/>
                    <a:lstStyle/>
                    <a:p>
                      <a:r>
                        <a:rPr lang="ru-RU" sz="2800" b="1" dirty="0" smtClean="0">
                          <a:latin typeface="Times New Roman" panose="02020603050405020304" pitchFamily="18" charset="0"/>
                          <a:cs typeface="Times New Roman" panose="02020603050405020304" pitchFamily="18" charset="0"/>
                        </a:rPr>
                        <a:t>Уклон, см/км</a:t>
                      </a:r>
                      <a:endParaRPr lang="ru-RU" sz="2800" b="1" dirty="0">
                        <a:latin typeface="Times New Roman" panose="02020603050405020304" pitchFamily="18" charset="0"/>
                        <a:cs typeface="Times New Roman" panose="02020603050405020304" pitchFamily="18" charset="0"/>
                      </a:endParaRPr>
                    </a:p>
                  </a:txBody>
                  <a:tcPr/>
                </a:tc>
                <a:tc>
                  <a:txBody>
                    <a:bodyPr/>
                    <a:lstStyle/>
                    <a:p>
                      <a:endParaRPr lang="ru-RU" b="1" dirty="0">
                        <a:latin typeface="Times New Roman" panose="02020603050405020304" pitchFamily="18" charset="0"/>
                        <a:cs typeface="Times New Roman" panose="02020603050405020304" pitchFamily="18" charset="0"/>
                      </a:endParaRPr>
                    </a:p>
                  </a:txBody>
                  <a:tcPr/>
                </a:tc>
              </a:tr>
              <a:tr h="1213852">
                <a:tc>
                  <a:txBody>
                    <a:bodyPr/>
                    <a:lstStyle/>
                    <a:p>
                      <a:r>
                        <a:rPr lang="ru-RU" sz="2800" b="1" dirty="0" smtClean="0">
                          <a:latin typeface="Times New Roman" panose="02020603050405020304" pitchFamily="18" charset="0"/>
                          <a:cs typeface="Times New Roman" panose="02020603050405020304" pitchFamily="18" charset="0"/>
                        </a:rPr>
                        <a:t>Тип реки по характеру течения</a:t>
                      </a:r>
                    </a:p>
                  </a:txBody>
                  <a:tcPr/>
                </a:tc>
                <a:tc>
                  <a:txBody>
                    <a:bodyPr/>
                    <a:lstStyle/>
                    <a:p>
                      <a:endParaRPr lang="ru-RU" b="1" dirty="0">
                        <a:latin typeface="Times New Roman" panose="02020603050405020304" pitchFamily="18" charset="0"/>
                        <a:cs typeface="Times New Roman" panose="02020603050405020304" pitchFamily="18" charset="0"/>
                      </a:endParaRPr>
                    </a:p>
                  </a:txBody>
                  <a:tcPr/>
                </a:tc>
              </a:tr>
              <a:tr h="466866">
                <a:tc>
                  <a:txBody>
                    <a:bodyPr/>
                    <a:lstStyle/>
                    <a:p>
                      <a:r>
                        <a:rPr lang="ru-RU" sz="2800" b="1" dirty="0" smtClean="0">
                          <a:latin typeface="Times New Roman" panose="02020603050405020304" pitchFamily="18" charset="0"/>
                          <a:cs typeface="Times New Roman" panose="02020603050405020304" pitchFamily="18" charset="0"/>
                        </a:rPr>
                        <a:t>Тип питания</a:t>
                      </a:r>
                    </a:p>
                  </a:txBody>
                  <a:tcPr/>
                </a:tc>
                <a:tc>
                  <a:txBody>
                    <a:bodyPr/>
                    <a:lstStyle/>
                    <a:p>
                      <a:endParaRPr lang="ru-RU" b="1" dirty="0">
                        <a:latin typeface="Times New Roman" panose="02020603050405020304" pitchFamily="18" charset="0"/>
                        <a:cs typeface="Times New Roman" panose="02020603050405020304" pitchFamily="18" charset="0"/>
                      </a:endParaRPr>
                    </a:p>
                  </a:txBody>
                  <a:tcPr/>
                </a:tc>
              </a:tr>
              <a:tr h="466866">
                <a:tc>
                  <a:txBody>
                    <a:bodyPr/>
                    <a:lstStyle/>
                    <a:p>
                      <a:r>
                        <a:rPr lang="ru-RU" sz="2800" b="1" dirty="0" smtClean="0">
                          <a:latin typeface="Times New Roman" panose="02020603050405020304" pitchFamily="18" charset="0"/>
                          <a:cs typeface="Times New Roman" panose="02020603050405020304" pitchFamily="18" charset="0"/>
                        </a:rPr>
                        <a:t>Режим реки</a:t>
                      </a:r>
                    </a:p>
                  </a:txBody>
                  <a:tcPr/>
                </a:tc>
                <a:tc>
                  <a:txBody>
                    <a:bodyPr/>
                    <a:lstStyle/>
                    <a:p>
                      <a:endParaRPr lang="ru-RU" b="1" dirty="0">
                        <a:latin typeface="Times New Roman" panose="02020603050405020304" pitchFamily="18" charset="0"/>
                        <a:cs typeface="Times New Roman" panose="02020603050405020304" pitchFamily="18" charset="0"/>
                      </a:endParaRPr>
                    </a:p>
                  </a:txBody>
                  <a:tcPr/>
                </a:tc>
              </a:tr>
            </a:tbl>
          </a:graphicData>
        </a:graphic>
      </p:graphicFrame>
      <p:sp>
        <p:nvSpPr>
          <p:cNvPr id="10" name="Прямоугольник 9"/>
          <p:cNvSpPr/>
          <p:nvPr/>
        </p:nvSpPr>
        <p:spPr>
          <a:xfrm>
            <a:off x="5763785" y="647893"/>
            <a:ext cx="922660" cy="34840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440353" y="1666011"/>
            <a:ext cx="2354361" cy="36953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6400962" y="1296473"/>
            <a:ext cx="1004389" cy="36953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298686" y="4423433"/>
            <a:ext cx="2032390" cy="36953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1996550" y="6181516"/>
            <a:ext cx="5048193" cy="36953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1828800" y="2035549"/>
            <a:ext cx="2150772" cy="33416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3670479" y="4423433"/>
            <a:ext cx="631065" cy="36953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Прямоугольник 16"/>
          <p:cNvSpPr/>
          <p:nvPr/>
        </p:nvSpPr>
        <p:spPr>
          <a:xfrm>
            <a:off x="5413907" y="5180900"/>
            <a:ext cx="2274779" cy="36953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Прямоугольник 17"/>
          <p:cNvSpPr/>
          <p:nvPr/>
        </p:nvSpPr>
        <p:spPr>
          <a:xfrm>
            <a:off x="446674" y="5511801"/>
            <a:ext cx="2718937" cy="36953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Прямоугольник 18"/>
          <p:cNvSpPr/>
          <p:nvPr/>
        </p:nvSpPr>
        <p:spPr>
          <a:xfrm>
            <a:off x="4203863" y="5531920"/>
            <a:ext cx="3343157" cy="36953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Прямоугольник 19"/>
          <p:cNvSpPr/>
          <p:nvPr/>
        </p:nvSpPr>
        <p:spPr>
          <a:xfrm>
            <a:off x="141668" y="5909346"/>
            <a:ext cx="2537138" cy="27217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Прямоугольник 21"/>
          <p:cNvSpPr/>
          <p:nvPr/>
        </p:nvSpPr>
        <p:spPr>
          <a:xfrm>
            <a:off x="9340123" y="375818"/>
            <a:ext cx="2525628" cy="446276"/>
          </a:xfrm>
          <a:prstGeom prst="rect">
            <a:avLst/>
          </a:prstGeom>
        </p:spPr>
        <p:txBody>
          <a:bodyPr wrap="none">
            <a:spAutoFit/>
          </a:bodyPr>
          <a:lstStyle/>
          <a:p>
            <a:r>
              <a:rPr lang="ru-RU" sz="2300" b="1" dirty="0" smtClean="0">
                <a:solidFill>
                  <a:srgbClr val="FFFF00"/>
                </a:solidFill>
                <a:latin typeface="Times New Roman" panose="02020603050405020304" pitchFamily="18" charset="0"/>
                <a:cs typeface="Times New Roman" panose="02020603050405020304" pitchFamily="18" charset="0"/>
              </a:rPr>
              <a:t>Вилюйское </a:t>
            </a:r>
            <a:r>
              <a:rPr lang="ru-RU" sz="2300" b="1" dirty="0">
                <a:solidFill>
                  <a:srgbClr val="FFFF00"/>
                </a:solidFill>
                <a:latin typeface="Times New Roman" panose="02020603050405020304" pitchFamily="18" charset="0"/>
                <a:cs typeface="Times New Roman" panose="02020603050405020304" pitchFamily="18" charset="0"/>
              </a:rPr>
              <a:t>плато</a:t>
            </a:r>
            <a:endParaRPr lang="ru-RU" b="1" dirty="0">
              <a:solidFill>
                <a:srgbClr val="FFFF00"/>
              </a:solidFill>
            </a:endParaRPr>
          </a:p>
        </p:txBody>
      </p:sp>
      <p:sp>
        <p:nvSpPr>
          <p:cNvPr id="23" name="Прямоугольник 22"/>
          <p:cNvSpPr/>
          <p:nvPr/>
        </p:nvSpPr>
        <p:spPr>
          <a:xfrm>
            <a:off x="9666372" y="822094"/>
            <a:ext cx="1544846" cy="446276"/>
          </a:xfrm>
          <a:prstGeom prst="rect">
            <a:avLst/>
          </a:prstGeom>
        </p:spPr>
        <p:txBody>
          <a:bodyPr wrap="none">
            <a:spAutoFit/>
          </a:bodyPr>
          <a:lstStyle/>
          <a:p>
            <a:r>
              <a:rPr lang="ru-RU" sz="2300" b="1" dirty="0" smtClean="0">
                <a:solidFill>
                  <a:srgbClr val="FFFF00"/>
                </a:solidFill>
                <a:latin typeface="Times New Roman" panose="02020603050405020304" pitchFamily="18" charset="0"/>
                <a:cs typeface="Times New Roman" panose="02020603050405020304" pitchFamily="18" charset="0"/>
              </a:rPr>
              <a:t>Река Лена</a:t>
            </a:r>
            <a:endParaRPr lang="ru-RU" b="1" dirty="0">
              <a:solidFill>
                <a:srgbClr val="FFFF00"/>
              </a:solidFill>
            </a:endParaRPr>
          </a:p>
        </p:txBody>
      </p:sp>
      <p:sp>
        <p:nvSpPr>
          <p:cNvPr id="24" name="Прямоугольник 23"/>
          <p:cNvSpPr/>
          <p:nvPr/>
        </p:nvSpPr>
        <p:spPr>
          <a:xfrm>
            <a:off x="11211218" y="1328042"/>
            <a:ext cx="723275" cy="523220"/>
          </a:xfrm>
          <a:prstGeom prst="rect">
            <a:avLst/>
          </a:prstGeom>
        </p:spPr>
        <p:txBody>
          <a:bodyPr wrap="none">
            <a:spAutoFit/>
          </a:bodyPr>
          <a:lstStyle/>
          <a:p>
            <a:r>
              <a:rPr lang="ru-RU" sz="2800" b="1" dirty="0" smtClean="0">
                <a:solidFill>
                  <a:srgbClr val="FFFF00"/>
                </a:solidFill>
                <a:latin typeface="Times New Roman" panose="02020603050405020304" pitchFamily="18" charset="0"/>
                <a:cs typeface="Times New Roman" panose="02020603050405020304" pitchFamily="18" charset="0"/>
              </a:rPr>
              <a:t>520</a:t>
            </a:r>
            <a:endParaRPr lang="ru-RU" sz="2800" b="1" dirty="0">
              <a:solidFill>
                <a:srgbClr val="FFFF00"/>
              </a:solidFill>
              <a:latin typeface="Times New Roman" panose="02020603050405020304" pitchFamily="18" charset="0"/>
              <a:cs typeface="Times New Roman" panose="02020603050405020304" pitchFamily="18" charset="0"/>
            </a:endParaRPr>
          </a:p>
        </p:txBody>
      </p:sp>
      <p:sp>
        <p:nvSpPr>
          <p:cNvPr id="25" name="Прямоугольник 24"/>
          <p:cNvSpPr/>
          <p:nvPr/>
        </p:nvSpPr>
        <p:spPr>
          <a:xfrm>
            <a:off x="10122030" y="4084982"/>
            <a:ext cx="2017263" cy="523220"/>
          </a:xfrm>
          <a:prstGeom prst="rect">
            <a:avLst/>
          </a:prstGeom>
        </p:spPr>
        <p:txBody>
          <a:bodyPr wrap="square">
            <a:spAutoFit/>
          </a:bodyPr>
          <a:lstStyle/>
          <a:p>
            <a:r>
              <a:rPr lang="ru-RU" sz="2800" b="1" dirty="0" smtClean="0">
                <a:solidFill>
                  <a:srgbClr val="FFFF00"/>
                </a:solidFill>
                <a:latin typeface="Times New Roman" panose="02020603050405020304" pitchFamily="18" charset="0"/>
                <a:cs typeface="Times New Roman" panose="02020603050405020304" pitchFamily="18" charset="0"/>
              </a:rPr>
              <a:t>Равнинная</a:t>
            </a:r>
            <a:endParaRPr lang="ru-RU" sz="2800" b="1" dirty="0">
              <a:solidFill>
                <a:srgbClr val="FFFF00"/>
              </a:solidFill>
              <a:latin typeface="Times New Roman" panose="02020603050405020304" pitchFamily="18" charset="0"/>
              <a:cs typeface="Times New Roman" panose="02020603050405020304" pitchFamily="18" charset="0"/>
            </a:endParaRPr>
          </a:p>
        </p:txBody>
      </p:sp>
      <p:sp>
        <p:nvSpPr>
          <p:cNvPr id="26" name="Прямоугольник 25"/>
          <p:cNvSpPr/>
          <p:nvPr/>
        </p:nvSpPr>
        <p:spPr>
          <a:xfrm>
            <a:off x="11211217" y="1958984"/>
            <a:ext cx="543739" cy="523220"/>
          </a:xfrm>
          <a:prstGeom prst="rect">
            <a:avLst/>
          </a:prstGeom>
        </p:spPr>
        <p:txBody>
          <a:bodyPr wrap="none">
            <a:spAutoFit/>
          </a:bodyPr>
          <a:lstStyle/>
          <a:p>
            <a:r>
              <a:rPr lang="ru-RU" sz="2800" b="1" dirty="0" smtClean="0">
                <a:solidFill>
                  <a:srgbClr val="FFFF00"/>
                </a:solidFill>
                <a:latin typeface="Times New Roman" panose="02020603050405020304" pitchFamily="18" charset="0"/>
                <a:cs typeface="Times New Roman" panose="02020603050405020304" pitchFamily="18" charset="0"/>
              </a:rPr>
              <a:t>54</a:t>
            </a:r>
            <a:endParaRPr lang="ru-RU" sz="2800" b="1" dirty="0">
              <a:solidFill>
                <a:srgbClr val="FFFF00"/>
              </a:solidFill>
              <a:latin typeface="Times New Roman" panose="02020603050405020304" pitchFamily="18" charset="0"/>
              <a:cs typeface="Times New Roman" panose="02020603050405020304" pitchFamily="18" charset="0"/>
            </a:endParaRPr>
          </a:p>
        </p:txBody>
      </p:sp>
      <p:sp>
        <p:nvSpPr>
          <p:cNvPr id="27" name="Прямоугольник 26"/>
          <p:cNvSpPr/>
          <p:nvPr/>
        </p:nvSpPr>
        <p:spPr>
          <a:xfrm>
            <a:off x="10227851" y="2457842"/>
            <a:ext cx="902811" cy="523220"/>
          </a:xfrm>
          <a:prstGeom prst="rect">
            <a:avLst/>
          </a:prstGeom>
        </p:spPr>
        <p:txBody>
          <a:bodyPr wrap="none">
            <a:spAutoFit/>
          </a:bodyPr>
          <a:lstStyle/>
          <a:p>
            <a:r>
              <a:rPr lang="ru-RU" sz="2800" b="1" dirty="0" smtClean="0">
                <a:solidFill>
                  <a:srgbClr val="FFFF00"/>
                </a:solidFill>
                <a:latin typeface="Times New Roman" panose="02020603050405020304" pitchFamily="18" charset="0"/>
                <a:cs typeface="Times New Roman" panose="02020603050405020304" pitchFamily="18" charset="0"/>
              </a:rPr>
              <a:t>2650</a:t>
            </a:r>
            <a:endParaRPr lang="ru-RU" sz="2800" b="1" dirty="0">
              <a:solidFill>
                <a:srgbClr val="FFFF00"/>
              </a:solidFill>
              <a:latin typeface="Times New Roman" panose="02020603050405020304" pitchFamily="18" charset="0"/>
              <a:cs typeface="Times New Roman" panose="02020603050405020304" pitchFamily="18" charset="0"/>
            </a:endParaRPr>
          </a:p>
        </p:txBody>
      </p:sp>
      <p:sp>
        <p:nvSpPr>
          <p:cNvPr id="28" name="Прямоугольник 27"/>
          <p:cNvSpPr/>
          <p:nvPr/>
        </p:nvSpPr>
        <p:spPr>
          <a:xfrm>
            <a:off x="10241299" y="3001407"/>
            <a:ext cx="723275" cy="523220"/>
          </a:xfrm>
          <a:prstGeom prst="rect">
            <a:avLst/>
          </a:prstGeom>
        </p:spPr>
        <p:txBody>
          <a:bodyPr wrap="none">
            <a:spAutoFit/>
          </a:bodyPr>
          <a:lstStyle/>
          <a:p>
            <a:r>
              <a:rPr lang="ru-RU" sz="2800" b="1" dirty="0" smtClean="0">
                <a:solidFill>
                  <a:srgbClr val="FFFF00"/>
                </a:solidFill>
                <a:latin typeface="Times New Roman" panose="02020603050405020304" pitchFamily="18" charset="0"/>
                <a:cs typeface="Times New Roman" panose="02020603050405020304" pitchFamily="18" charset="0"/>
              </a:rPr>
              <a:t>466</a:t>
            </a:r>
            <a:endParaRPr lang="ru-RU" sz="2800" b="1" dirty="0">
              <a:solidFill>
                <a:srgbClr val="FFFF00"/>
              </a:solidFill>
              <a:latin typeface="Times New Roman" panose="02020603050405020304" pitchFamily="18" charset="0"/>
              <a:cs typeface="Times New Roman" panose="02020603050405020304" pitchFamily="18" charset="0"/>
            </a:endParaRPr>
          </a:p>
        </p:txBody>
      </p:sp>
      <p:sp>
        <p:nvSpPr>
          <p:cNvPr id="29" name="Прямоугольник 28"/>
          <p:cNvSpPr/>
          <p:nvPr/>
        </p:nvSpPr>
        <p:spPr>
          <a:xfrm>
            <a:off x="10438795" y="3494941"/>
            <a:ext cx="543739" cy="523220"/>
          </a:xfrm>
          <a:prstGeom prst="rect">
            <a:avLst/>
          </a:prstGeom>
        </p:spPr>
        <p:txBody>
          <a:bodyPr wrap="none">
            <a:spAutoFit/>
          </a:bodyPr>
          <a:lstStyle/>
          <a:p>
            <a:r>
              <a:rPr lang="ru-RU" sz="2800" b="1" dirty="0" smtClean="0">
                <a:solidFill>
                  <a:srgbClr val="FFFF00"/>
                </a:solidFill>
                <a:latin typeface="Times New Roman" panose="02020603050405020304" pitchFamily="18" charset="0"/>
                <a:cs typeface="Times New Roman" panose="02020603050405020304" pitchFamily="18" charset="0"/>
              </a:rPr>
              <a:t>18</a:t>
            </a:r>
            <a:endParaRPr lang="ru-RU" sz="2800" b="1" dirty="0">
              <a:solidFill>
                <a:srgbClr val="FFFF00"/>
              </a:solidFill>
              <a:latin typeface="Times New Roman" panose="02020603050405020304" pitchFamily="18" charset="0"/>
              <a:cs typeface="Times New Roman" panose="02020603050405020304" pitchFamily="18" charset="0"/>
            </a:endParaRPr>
          </a:p>
        </p:txBody>
      </p:sp>
      <p:sp>
        <p:nvSpPr>
          <p:cNvPr id="31" name="Прямоугольник 30"/>
          <p:cNvSpPr/>
          <p:nvPr/>
        </p:nvSpPr>
        <p:spPr>
          <a:xfrm>
            <a:off x="298687" y="945300"/>
            <a:ext cx="2524146" cy="36953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418085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5" grpId="0" animBg="1"/>
      <p:bldP spid="16" grpId="0" animBg="1"/>
      <p:bldP spid="22" grpId="0"/>
      <p:bldP spid="23" grpId="0"/>
      <p:bldP spid="24" grpId="0"/>
      <p:bldP spid="25" grpId="0"/>
      <p:bldP spid="26" grpId="0"/>
      <p:bldP spid="27" grpId="0"/>
      <p:bldP spid="3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06019" y="357669"/>
            <a:ext cx="7792278" cy="6863417"/>
          </a:xfrm>
          <a:prstGeom prst="rect">
            <a:avLst/>
          </a:prstGeom>
        </p:spPr>
        <p:txBody>
          <a:bodyPr wrap="square">
            <a:spAutoFit/>
          </a:bodyPr>
          <a:lstStyle/>
          <a:p>
            <a:pPr algn="ctr"/>
            <a:r>
              <a:rPr lang="ru-RU" sz="2000" dirty="0" smtClean="0">
                <a:effectLst/>
                <a:latin typeface="Times New Roman" panose="02020603050405020304" pitchFamily="18" charset="0"/>
                <a:cs typeface="Times New Roman" panose="02020603050405020304" pitchFamily="18" charset="0"/>
              </a:rPr>
              <a:t>Река Ока — один из крупнейших притоков Волги. Расположена она в европейской части Российской Федерации и считается типично равнинной рекой, которая отличается довольно спокойным течением. Протяжённость реки составляет 1498 км. Средняя глубина 1−3 метра. Исток находится на Среднерусской возвышенности, в Орловской области, на высоте 226 метров над уровнем моря. Река течёт с юго-запада на северо-восток, впадая в Волгу в черте Нижнего Новгорода. Высота устья — 64 метра над уровнем моря. Река принадлежит к бассейну внутреннего стока, она впадает в реку Волгу, которая в свою очередь впадает в Каспийское море. Питание реки обычно дождевое и снеговое. Местный климат характеризируется относительно мягкими зимами и сухим, жарким летом. Здесь не наблюдаются большие перепады температур. В конце ноября − в начале декабря на Оке начинается ледостав (так называется тот период, когда река находится подо льдом). Весенний ледоход или вскрытие льда происходит в начале апреля, а к середине месяца наступает уже пик половодья, так как обильно тает снег. В весенний период уровень воды может подняться до 10 метров. На реке развито судоходство, вода используется для орошения сельскохозяйственных полей и питья.</a:t>
            </a:r>
          </a:p>
          <a:p>
            <a:r>
              <a:rPr lang="ru-RU" sz="2000" dirty="0" smtClean="0">
                <a:effectLst/>
                <a:latin typeface="Times New Roman" panose="02020603050405020304" pitchFamily="18" charset="0"/>
                <a:cs typeface="Times New Roman" panose="02020603050405020304" pitchFamily="18" charset="0"/>
              </a:rPr>
              <a:t/>
            </a:r>
            <a:br>
              <a:rPr lang="ru-RU" sz="2000" dirty="0" smtClean="0">
                <a:effectLst/>
                <a:latin typeface="Times New Roman" panose="02020603050405020304" pitchFamily="18"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725829074"/>
              </p:ext>
            </p:extLst>
          </p:nvPr>
        </p:nvGraphicFramePr>
        <p:xfrm>
          <a:off x="7949343" y="296214"/>
          <a:ext cx="4118161" cy="6009501"/>
        </p:xfrm>
        <a:graphic>
          <a:graphicData uri="http://schemas.openxmlformats.org/drawingml/2006/table">
            <a:tbl>
              <a:tblPr firstRow="1" bandRow="1">
                <a:tableStyleId>{5C22544A-7EE6-4342-B048-85BDC9FD1C3A}</a:tableStyleId>
              </a:tblPr>
              <a:tblGrid>
                <a:gridCol w="3203761"/>
                <a:gridCol w="914400"/>
              </a:tblGrid>
              <a:tr h="466866">
                <a:tc>
                  <a:txBody>
                    <a:bodyPr/>
                    <a:lstStyle/>
                    <a:p>
                      <a:r>
                        <a:rPr lang="ru-RU" sz="2800" b="1" dirty="0" smtClean="0">
                          <a:solidFill>
                            <a:schemeClr val="tx1"/>
                          </a:solidFill>
                          <a:latin typeface="Times New Roman" panose="02020603050405020304" pitchFamily="18" charset="0"/>
                          <a:cs typeface="Times New Roman" panose="02020603050405020304" pitchFamily="18" charset="0"/>
                        </a:rPr>
                        <a:t>Исток</a:t>
                      </a:r>
                      <a:endParaRPr lang="ru-RU" sz="2800" b="1" dirty="0">
                        <a:solidFill>
                          <a:schemeClr val="tx1"/>
                        </a:solidFill>
                        <a:latin typeface="Times New Roman" panose="02020603050405020304" pitchFamily="18" charset="0"/>
                        <a:cs typeface="Times New Roman" panose="02020603050405020304" pitchFamily="18" charset="0"/>
                      </a:endParaRPr>
                    </a:p>
                  </a:txBody>
                  <a:tcPr/>
                </a:tc>
                <a:tc>
                  <a:txBody>
                    <a:bodyPr/>
                    <a:lstStyle/>
                    <a:p>
                      <a:endParaRPr lang="ru-RU" b="1">
                        <a:latin typeface="Times New Roman" panose="02020603050405020304" pitchFamily="18" charset="0"/>
                        <a:cs typeface="Times New Roman" panose="02020603050405020304" pitchFamily="18" charset="0"/>
                      </a:endParaRPr>
                    </a:p>
                  </a:txBody>
                  <a:tcPr/>
                </a:tc>
              </a:tr>
              <a:tr h="466866">
                <a:tc>
                  <a:txBody>
                    <a:bodyPr/>
                    <a:lstStyle/>
                    <a:p>
                      <a:r>
                        <a:rPr lang="ru-RU" sz="2800" b="1" dirty="0" smtClean="0">
                          <a:latin typeface="Times New Roman" panose="02020603050405020304" pitchFamily="18" charset="0"/>
                          <a:cs typeface="Times New Roman" panose="02020603050405020304" pitchFamily="18" charset="0"/>
                        </a:rPr>
                        <a:t>Устье</a:t>
                      </a:r>
                      <a:endParaRPr lang="ru-RU" sz="2800" b="1" dirty="0">
                        <a:latin typeface="Times New Roman" panose="02020603050405020304" pitchFamily="18" charset="0"/>
                        <a:cs typeface="Times New Roman" panose="02020603050405020304" pitchFamily="18" charset="0"/>
                      </a:endParaRPr>
                    </a:p>
                  </a:txBody>
                  <a:tcPr/>
                </a:tc>
                <a:tc>
                  <a:txBody>
                    <a:bodyPr/>
                    <a:lstStyle/>
                    <a:p>
                      <a:endParaRPr lang="ru-RU" b="1" dirty="0">
                        <a:latin typeface="Times New Roman" panose="02020603050405020304" pitchFamily="18" charset="0"/>
                        <a:cs typeface="Times New Roman" panose="02020603050405020304" pitchFamily="18" charset="0"/>
                      </a:endParaRPr>
                    </a:p>
                  </a:txBody>
                  <a:tcPr/>
                </a:tc>
              </a:tr>
              <a:tr h="650369">
                <a:tc>
                  <a:txBody>
                    <a:bodyPr/>
                    <a:lstStyle/>
                    <a:p>
                      <a:r>
                        <a:rPr lang="ru-RU" sz="2800" b="1" dirty="0" smtClean="0">
                          <a:latin typeface="Times New Roman" panose="02020603050405020304" pitchFamily="18" charset="0"/>
                          <a:cs typeface="Times New Roman" panose="02020603050405020304" pitchFamily="18" charset="0"/>
                        </a:rPr>
                        <a:t>Высота истока, м</a:t>
                      </a:r>
                      <a:endParaRPr lang="ru-RU" sz="2800" b="1" dirty="0">
                        <a:latin typeface="Times New Roman" panose="02020603050405020304" pitchFamily="18" charset="0"/>
                        <a:cs typeface="Times New Roman" panose="02020603050405020304" pitchFamily="18" charset="0"/>
                      </a:endParaRPr>
                    </a:p>
                  </a:txBody>
                  <a:tcPr/>
                </a:tc>
                <a:tc>
                  <a:txBody>
                    <a:bodyPr/>
                    <a:lstStyle/>
                    <a:p>
                      <a:endParaRPr lang="ru-RU" b="1" dirty="0">
                        <a:latin typeface="Times New Roman" panose="02020603050405020304" pitchFamily="18" charset="0"/>
                        <a:cs typeface="Times New Roman" panose="02020603050405020304" pitchFamily="18" charset="0"/>
                      </a:endParaRPr>
                    </a:p>
                  </a:txBody>
                  <a:tcPr/>
                </a:tc>
              </a:tr>
              <a:tr h="466866">
                <a:tc>
                  <a:txBody>
                    <a:bodyPr/>
                    <a:lstStyle/>
                    <a:p>
                      <a:r>
                        <a:rPr lang="ru-RU" sz="2800" b="1" dirty="0" smtClean="0">
                          <a:latin typeface="Times New Roman" panose="02020603050405020304" pitchFamily="18" charset="0"/>
                          <a:cs typeface="Times New Roman" panose="02020603050405020304" pitchFamily="18" charset="0"/>
                        </a:rPr>
                        <a:t>Высота устья, м</a:t>
                      </a:r>
                      <a:endParaRPr lang="ru-RU" sz="2800" b="1" dirty="0">
                        <a:latin typeface="Times New Roman" panose="02020603050405020304" pitchFamily="18" charset="0"/>
                        <a:cs typeface="Times New Roman" panose="02020603050405020304" pitchFamily="18" charset="0"/>
                      </a:endParaRPr>
                    </a:p>
                  </a:txBody>
                  <a:tcPr/>
                </a:tc>
                <a:tc>
                  <a:txBody>
                    <a:bodyPr/>
                    <a:lstStyle/>
                    <a:p>
                      <a:endParaRPr lang="ru-RU" b="1" dirty="0">
                        <a:latin typeface="Times New Roman" panose="02020603050405020304" pitchFamily="18" charset="0"/>
                        <a:cs typeface="Times New Roman" panose="02020603050405020304" pitchFamily="18" charset="0"/>
                      </a:endParaRPr>
                    </a:p>
                  </a:txBody>
                  <a:tcPr/>
                </a:tc>
              </a:tr>
              <a:tr h="466866">
                <a:tc>
                  <a:txBody>
                    <a:bodyPr/>
                    <a:lstStyle/>
                    <a:p>
                      <a:r>
                        <a:rPr lang="ru-RU" sz="2800" b="1" dirty="0" smtClean="0">
                          <a:latin typeface="Times New Roman" panose="02020603050405020304" pitchFamily="18" charset="0"/>
                          <a:cs typeface="Times New Roman" panose="02020603050405020304" pitchFamily="18" charset="0"/>
                        </a:rPr>
                        <a:t>Длина, км</a:t>
                      </a:r>
                      <a:endParaRPr lang="ru-RU" sz="2800" b="1" dirty="0">
                        <a:latin typeface="Times New Roman" panose="02020603050405020304" pitchFamily="18" charset="0"/>
                        <a:cs typeface="Times New Roman" panose="02020603050405020304" pitchFamily="18" charset="0"/>
                      </a:endParaRPr>
                    </a:p>
                  </a:txBody>
                  <a:tcPr/>
                </a:tc>
                <a:tc>
                  <a:txBody>
                    <a:bodyPr/>
                    <a:lstStyle/>
                    <a:p>
                      <a:endParaRPr lang="ru-RU" b="1" dirty="0">
                        <a:latin typeface="Times New Roman" panose="02020603050405020304" pitchFamily="18" charset="0"/>
                        <a:cs typeface="Times New Roman" panose="02020603050405020304" pitchFamily="18" charset="0"/>
                      </a:endParaRPr>
                    </a:p>
                  </a:txBody>
                  <a:tcPr/>
                </a:tc>
              </a:tr>
              <a:tr h="466866">
                <a:tc>
                  <a:txBody>
                    <a:bodyPr/>
                    <a:lstStyle/>
                    <a:p>
                      <a:r>
                        <a:rPr lang="ru-RU" sz="2800" b="1" dirty="0" smtClean="0">
                          <a:latin typeface="Times New Roman" panose="02020603050405020304" pitchFamily="18" charset="0"/>
                          <a:cs typeface="Times New Roman" panose="02020603050405020304" pitchFamily="18" charset="0"/>
                        </a:rPr>
                        <a:t>Падение, м</a:t>
                      </a:r>
                      <a:endParaRPr lang="ru-RU" sz="2800" b="1" dirty="0">
                        <a:latin typeface="Times New Roman" panose="02020603050405020304" pitchFamily="18" charset="0"/>
                        <a:cs typeface="Times New Roman" panose="02020603050405020304" pitchFamily="18" charset="0"/>
                      </a:endParaRPr>
                    </a:p>
                  </a:txBody>
                  <a:tcPr/>
                </a:tc>
                <a:tc>
                  <a:txBody>
                    <a:bodyPr/>
                    <a:lstStyle/>
                    <a:p>
                      <a:endParaRPr lang="ru-RU" b="1" dirty="0">
                        <a:latin typeface="Times New Roman" panose="02020603050405020304" pitchFamily="18" charset="0"/>
                        <a:cs typeface="Times New Roman" panose="02020603050405020304" pitchFamily="18" charset="0"/>
                      </a:endParaRPr>
                    </a:p>
                  </a:txBody>
                  <a:tcPr/>
                </a:tc>
              </a:tr>
              <a:tr h="466866">
                <a:tc>
                  <a:txBody>
                    <a:bodyPr/>
                    <a:lstStyle/>
                    <a:p>
                      <a:r>
                        <a:rPr lang="ru-RU" sz="2800" b="1" dirty="0" smtClean="0">
                          <a:latin typeface="Times New Roman" panose="02020603050405020304" pitchFamily="18" charset="0"/>
                          <a:cs typeface="Times New Roman" panose="02020603050405020304" pitchFamily="18" charset="0"/>
                        </a:rPr>
                        <a:t>Уклон, см/км</a:t>
                      </a:r>
                      <a:endParaRPr lang="ru-RU" sz="2800" b="1" dirty="0">
                        <a:latin typeface="Times New Roman" panose="02020603050405020304" pitchFamily="18" charset="0"/>
                        <a:cs typeface="Times New Roman" panose="02020603050405020304" pitchFamily="18" charset="0"/>
                      </a:endParaRPr>
                    </a:p>
                  </a:txBody>
                  <a:tcPr/>
                </a:tc>
                <a:tc>
                  <a:txBody>
                    <a:bodyPr/>
                    <a:lstStyle/>
                    <a:p>
                      <a:endParaRPr lang="ru-RU" b="1" dirty="0">
                        <a:latin typeface="Times New Roman" panose="02020603050405020304" pitchFamily="18" charset="0"/>
                        <a:cs typeface="Times New Roman" panose="02020603050405020304" pitchFamily="18" charset="0"/>
                      </a:endParaRPr>
                    </a:p>
                  </a:txBody>
                  <a:tcPr/>
                </a:tc>
              </a:tr>
              <a:tr h="1213852">
                <a:tc>
                  <a:txBody>
                    <a:bodyPr/>
                    <a:lstStyle/>
                    <a:p>
                      <a:r>
                        <a:rPr lang="ru-RU" sz="2800" b="1" dirty="0" smtClean="0">
                          <a:latin typeface="Times New Roman" panose="02020603050405020304" pitchFamily="18" charset="0"/>
                          <a:cs typeface="Times New Roman" panose="02020603050405020304" pitchFamily="18" charset="0"/>
                        </a:rPr>
                        <a:t>Тип реки по характеру течения</a:t>
                      </a:r>
                    </a:p>
                  </a:txBody>
                  <a:tcPr/>
                </a:tc>
                <a:tc>
                  <a:txBody>
                    <a:bodyPr/>
                    <a:lstStyle/>
                    <a:p>
                      <a:endParaRPr lang="ru-RU" b="1" dirty="0">
                        <a:latin typeface="Times New Roman" panose="02020603050405020304" pitchFamily="18" charset="0"/>
                        <a:cs typeface="Times New Roman" panose="02020603050405020304" pitchFamily="18" charset="0"/>
                      </a:endParaRPr>
                    </a:p>
                  </a:txBody>
                  <a:tcPr/>
                </a:tc>
              </a:tr>
              <a:tr h="466866">
                <a:tc>
                  <a:txBody>
                    <a:bodyPr/>
                    <a:lstStyle/>
                    <a:p>
                      <a:r>
                        <a:rPr lang="ru-RU" sz="2800" b="1" dirty="0" smtClean="0">
                          <a:latin typeface="Times New Roman" panose="02020603050405020304" pitchFamily="18" charset="0"/>
                          <a:cs typeface="Times New Roman" panose="02020603050405020304" pitchFamily="18" charset="0"/>
                        </a:rPr>
                        <a:t>Тип питания</a:t>
                      </a:r>
                    </a:p>
                  </a:txBody>
                  <a:tcPr/>
                </a:tc>
                <a:tc>
                  <a:txBody>
                    <a:bodyPr/>
                    <a:lstStyle/>
                    <a:p>
                      <a:endParaRPr lang="ru-RU" b="1" dirty="0">
                        <a:latin typeface="Times New Roman" panose="02020603050405020304" pitchFamily="18" charset="0"/>
                        <a:cs typeface="Times New Roman" panose="02020603050405020304" pitchFamily="18" charset="0"/>
                      </a:endParaRPr>
                    </a:p>
                  </a:txBody>
                  <a:tcPr/>
                </a:tc>
              </a:tr>
              <a:tr h="466866">
                <a:tc>
                  <a:txBody>
                    <a:bodyPr/>
                    <a:lstStyle/>
                    <a:p>
                      <a:r>
                        <a:rPr lang="ru-RU" sz="2800" b="1" dirty="0" smtClean="0">
                          <a:latin typeface="Times New Roman" panose="02020603050405020304" pitchFamily="18" charset="0"/>
                          <a:cs typeface="Times New Roman" panose="02020603050405020304" pitchFamily="18" charset="0"/>
                        </a:rPr>
                        <a:t>Режим реки</a:t>
                      </a:r>
                    </a:p>
                  </a:txBody>
                  <a:tcPr/>
                </a:tc>
                <a:tc>
                  <a:txBody>
                    <a:bodyPr/>
                    <a:lstStyle/>
                    <a:p>
                      <a:endParaRPr lang="ru-RU" b="1" dirty="0">
                        <a:latin typeface="Times New Roman" panose="02020603050405020304" pitchFamily="18" charset="0"/>
                        <a:cs typeface="Times New Roman" panose="02020603050405020304" pitchFamily="18" charset="0"/>
                      </a:endParaRPr>
                    </a:p>
                  </a:txBody>
                  <a:tcPr/>
                </a:tc>
              </a:tr>
            </a:tbl>
          </a:graphicData>
        </a:graphic>
      </p:graphicFrame>
      <p:sp>
        <p:nvSpPr>
          <p:cNvPr id="5" name="Прямоугольник 4"/>
          <p:cNvSpPr/>
          <p:nvPr/>
        </p:nvSpPr>
        <p:spPr>
          <a:xfrm>
            <a:off x="106019" y="1058711"/>
            <a:ext cx="2093842" cy="30626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2410985" y="1908313"/>
            <a:ext cx="1339380" cy="41081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2642898" y="1616766"/>
            <a:ext cx="3479606" cy="29154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3750365" y="1364976"/>
            <a:ext cx="980660" cy="25179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3750366" y="2237021"/>
            <a:ext cx="914398" cy="33390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343645" y="2570922"/>
            <a:ext cx="2929641" cy="23853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691610" y="3487888"/>
            <a:ext cx="2475660" cy="26247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6373384" y="4040450"/>
            <a:ext cx="1392389" cy="34840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456745" y="4370620"/>
            <a:ext cx="4936890" cy="34840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5048166" y="4660705"/>
            <a:ext cx="2121260" cy="34840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3378392" y="4990875"/>
            <a:ext cx="2015243" cy="34840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268203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ext uri="{D42A27DB-BD31-4B8C-83A1-F6EECF244321}">
                <p14:modId xmlns:p14="http://schemas.microsoft.com/office/powerpoint/2010/main" val="1365766142"/>
              </p:ext>
            </p:extLst>
          </p:nvPr>
        </p:nvGraphicFramePr>
        <p:xfrm>
          <a:off x="244699" y="172591"/>
          <a:ext cx="11681138" cy="6459170"/>
        </p:xfrm>
        <a:graphic>
          <a:graphicData uri="http://schemas.openxmlformats.org/drawingml/2006/table">
            <a:tbl>
              <a:tblPr firstRow="1" bandRow="1">
                <a:tableStyleId>{5C22544A-7EE6-4342-B048-85BDC9FD1C3A}</a:tableStyleId>
              </a:tblPr>
              <a:tblGrid>
                <a:gridCol w="5911402"/>
                <a:gridCol w="5769736"/>
              </a:tblGrid>
              <a:tr h="466866">
                <a:tc>
                  <a:txBody>
                    <a:bodyPr/>
                    <a:lstStyle/>
                    <a:p>
                      <a:r>
                        <a:rPr lang="ru-RU" sz="2800" b="1" dirty="0" smtClean="0">
                          <a:solidFill>
                            <a:schemeClr val="tx1"/>
                          </a:solidFill>
                          <a:latin typeface="Times New Roman" panose="02020603050405020304" pitchFamily="18" charset="0"/>
                          <a:cs typeface="Times New Roman" panose="02020603050405020304" pitchFamily="18" charset="0"/>
                        </a:rPr>
                        <a:t>Исток</a:t>
                      </a:r>
                      <a:endParaRPr lang="ru-RU" sz="2800" b="1"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ru-RU" b="1" dirty="0" smtClean="0">
                          <a:latin typeface="Times New Roman" panose="02020603050405020304" pitchFamily="18" charset="0"/>
                          <a:cs typeface="Times New Roman" panose="02020603050405020304" pitchFamily="18" charset="0"/>
                        </a:rPr>
                        <a:t>Среднерусская возвышенность</a:t>
                      </a:r>
                      <a:endParaRPr lang="ru-RU" b="1" dirty="0">
                        <a:latin typeface="Times New Roman" panose="02020603050405020304" pitchFamily="18" charset="0"/>
                        <a:cs typeface="Times New Roman" panose="02020603050405020304" pitchFamily="18" charset="0"/>
                      </a:endParaRPr>
                    </a:p>
                  </a:txBody>
                  <a:tcPr/>
                </a:tc>
              </a:tr>
              <a:tr h="466866">
                <a:tc>
                  <a:txBody>
                    <a:bodyPr/>
                    <a:lstStyle/>
                    <a:p>
                      <a:r>
                        <a:rPr lang="ru-RU" sz="2800" b="1" dirty="0" smtClean="0">
                          <a:latin typeface="Times New Roman" panose="02020603050405020304" pitchFamily="18" charset="0"/>
                          <a:cs typeface="Times New Roman" panose="02020603050405020304" pitchFamily="18" charset="0"/>
                        </a:rPr>
                        <a:t>Устье</a:t>
                      </a:r>
                      <a:endParaRPr lang="ru-RU" sz="2800" b="1" dirty="0">
                        <a:latin typeface="Times New Roman" panose="02020603050405020304" pitchFamily="18" charset="0"/>
                        <a:cs typeface="Times New Roman" panose="02020603050405020304" pitchFamily="18" charset="0"/>
                      </a:endParaRPr>
                    </a:p>
                  </a:txBody>
                  <a:tcPr/>
                </a:tc>
                <a:tc>
                  <a:txBody>
                    <a:bodyPr/>
                    <a:lstStyle/>
                    <a:p>
                      <a:r>
                        <a:rPr lang="ru-RU" sz="2400" b="1" dirty="0" smtClean="0">
                          <a:latin typeface="Times New Roman" panose="02020603050405020304" pitchFamily="18" charset="0"/>
                          <a:cs typeface="Times New Roman" panose="02020603050405020304" pitchFamily="18" charset="0"/>
                        </a:rPr>
                        <a:t>Река Волга</a:t>
                      </a:r>
                      <a:endParaRPr lang="ru-RU" sz="2400" b="1" dirty="0">
                        <a:latin typeface="Times New Roman" panose="02020603050405020304" pitchFamily="18" charset="0"/>
                        <a:cs typeface="Times New Roman" panose="02020603050405020304" pitchFamily="18" charset="0"/>
                      </a:endParaRPr>
                    </a:p>
                  </a:txBody>
                  <a:tcPr/>
                </a:tc>
              </a:tr>
              <a:tr h="650369">
                <a:tc>
                  <a:txBody>
                    <a:bodyPr/>
                    <a:lstStyle/>
                    <a:p>
                      <a:r>
                        <a:rPr lang="ru-RU" sz="2800" b="1" dirty="0" smtClean="0">
                          <a:latin typeface="Times New Roman" panose="02020603050405020304" pitchFamily="18" charset="0"/>
                          <a:cs typeface="Times New Roman" panose="02020603050405020304" pitchFamily="18" charset="0"/>
                        </a:rPr>
                        <a:t>Высота истока, м</a:t>
                      </a:r>
                      <a:endParaRPr lang="ru-RU" sz="2800" b="1" dirty="0">
                        <a:latin typeface="Times New Roman" panose="02020603050405020304" pitchFamily="18" charset="0"/>
                        <a:cs typeface="Times New Roman" panose="02020603050405020304" pitchFamily="18" charset="0"/>
                      </a:endParaRPr>
                    </a:p>
                  </a:txBody>
                  <a:tcPr/>
                </a:tc>
                <a:tc>
                  <a:txBody>
                    <a:bodyPr/>
                    <a:lstStyle/>
                    <a:p>
                      <a:r>
                        <a:rPr lang="ru-RU" sz="2400" b="1" dirty="0" smtClean="0">
                          <a:latin typeface="Times New Roman" panose="02020603050405020304" pitchFamily="18" charset="0"/>
                          <a:cs typeface="Times New Roman" panose="02020603050405020304" pitchFamily="18" charset="0"/>
                        </a:rPr>
                        <a:t>226</a:t>
                      </a:r>
                      <a:endParaRPr lang="ru-RU" sz="2400" b="1" dirty="0">
                        <a:latin typeface="Times New Roman" panose="02020603050405020304" pitchFamily="18" charset="0"/>
                        <a:cs typeface="Times New Roman" panose="02020603050405020304" pitchFamily="18" charset="0"/>
                      </a:endParaRPr>
                    </a:p>
                  </a:txBody>
                  <a:tcPr/>
                </a:tc>
              </a:tr>
              <a:tr h="466866">
                <a:tc>
                  <a:txBody>
                    <a:bodyPr/>
                    <a:lstStyle/>
                    <a:p>
                      <a:r>
                        <a:rPr lang="ru-RU" sz="2800" b="1" dirty="0" smtClean="0">
                          <a:latin typeface="Times New Roman" panose="02020603050405020304" pitchFamily="18" charset="0"/>
                          <a:cs typeface="Times New Roman" panose="02020603050405020304" pitchFamily="18" charset="0"/>
                        </a:rPr>
                        <a:t>Высота устья, м</a:t>
                      </a:r>
                      <a:endParaRPr lang="ru-RU" sz="2800" b="1" dirty="0">
                        <a:latin typeface="Times New Roman" panose="02020603050405020304" pitchFamily="18" charset="0"/>
                        <a:cs typeface="Times New Roman" panose="02020603050405020304" pitchFamily="18" charset="0"/>
                      </a:endParaRPr>
                    </a:p>
                  </a:txBody>
                  <a:tcPr/>
                </a:tc>
                <a:tc>
                  <a:txBody>
                    <a:bodyPr/>
                    <a:lstStyle/>
                    <a:p>
                      <a:r>
                        <a:rPr lang="ru-RU" sz="2400" b="1" dirty="0" smtClean="0">
                          <a:latin typeface="Times New Roman" panose="02020603050405020304" pitchFamily="18" charset="0"/>
                          <a:cs typeface="Times New Roman" panose="02020603050405020304" pitchFamily="18" charset="0"/>
                        </a:rPr>
                        <a:t>64</a:t>
                      </a:r>
                      <a:endParaRPr lang="ru-RU" sz="2400" b="1" dirty="0">
                        <a:latin typeface="Times New Roman" panose="02020603050405020304" pitchFamily="18" charset="0"/>
                        <a:cs typeface="Times New Roman" panose="02020603050405020304" pitchFamily="18" charset="0"/>
                      </a:endParaRPr>
                    </a:p>
                  </a:txBody>
                  <a:tcPr/>
                </a:tc>
              </a:tr>
              <a:tr h="466866">
                <a:tc>
                  <a:txBody>
                    <a:bodyPr/>
                    <a:lstStyle/>
                    <a:p>
                      <a:r>
                        <a:rPr lang="ru-RU" sz="2800" b="1" dirty="0" smtClean="0">
                          <a:latin typeface="Times New Roman" panose="02020603050405020304" pitchFamily="18" charset="0"/>
                          <a:cs typeface="Times New Roman" panose="02020603050405020304" pitchFamily="18" charset="0"/>
                        </a:rPr>
                        <a:t>Длина, км</a:t>
                      </a:r>
                      <a:endParaRPr lang="ru-RU" sz="2800" b="1" dirty="0">
                        <a:latin typeface="Times New Roman" panose="02020603050405020304" pitchFamily="18" charset="0"/>
                        <a:cs typeface="Times New Roman" panose="02020603050405020304" pitchFamily="18" charset="0"/>
                      </a:endParaRPr>
                    </a:p>
                  </a:txBody>
                  <a:tcPr/>
                </a:tc>
                <a:tc>
                  <a:txBody>
                    <a:bodyPr/>
                    <a:lstStyle/>
                    <a:p>
                      <a:r>
                        <a:rPr lang="ru-RU" sz="2400" b="1" dirty="0" smtClean="0">
                          <a:latin typeface="Times New Roman" panose="02020603050405020304" pitchFamily="18" charset="0"/>
                          <a:cs typeface="Times New Roman" panose="02020603050405020304" pitchFamily="18" charset="0"/>
                        </a:rPr>
                        <a:t>1498</a:t>
                      </a:r>
                      <a:endParaRPr lang="ru-RU" sz="2400" b="1" dirty="0">
                        <a:latin typeface="Times New Roman" panose="02020603050405020304" pitchFamily="18" charset="0"/>
                        <a:cs typeface="Times New Roman" panose="02020603050405020304" pitchFamily="18" charset="0"/>
                      </a:endParaRPr>
                    </a:p>
                  </a:txBody>
                  <a:tcPr/>
                </a:tc>
              </a:tr>
              <a:tr h="466866">
                <a:tc>
                  <a:txBody>
                    <a:bodyPr/>
                    <a:lstStyle/>
                    <a:p>
                      <a:r>
                        <a:rPr lang="ru-RU" sz="2800" b="1" dirty="0" smtClean="0">
                          <a:latin typeface="Times New Roman" panose="02020603050405020304" pitchFamily="18" charset="0"/>
                          <a:cs typeface="Times New Roman" panose="02020603050405020304" pitchFamily="18" charset="0"/>
                        </a:rPr>
                        <a:t>Падение, м</a:t>
                      </a:r>
                      <a:endParaRPr lang="ru-RU" sz="2800" b="1" dirty="0">
                        <a:latin typeface="Times New Roman" panose="02020603050405020304" pitchFamily="18" charset="0"/>
                        <a:cs typeface="Times New Roman" panose="02020603050405020304" pitchFamily="18" charset="0"/>
                      </a:endParaRPr>
                    </a:p>
                  </a:txBody>
                  <a:tcPr/>
                </a:tc>
                <a:tc>
                  <a:txBody>
                    <a:bodyPr/>
                    <a:lstStyle/>
                    <a:p>
                      <a:r>
                        <a:rPr lang="ru-RU" sz="2400" b="1" i="0" kern="1200" dirty="0" smtClean="0">
                          <a:solidFill>
                            <a:schemeClr val="dk1"/>
                          </a:solidFill>
                          <a:effectLst/>
                          <a:latin typeface="Times New Roman" panose="02020603050405020304" pitchFamily="18" charset="0"/>
                          <a:ea typeface="+mn-ea"/>
                          <a:cs typeface="Times New Roman" panose="02020603050405020304" pitchFamily="18" charset="0"/>
                        </a:rPr>
                        <a:t>226 − 64 = 162</a:t>
                      </a:r>
                      <a:endParaRPr lang="ru-RU" sz="2400" b="1" dirty="0">
                        <a:latin typeface="Times New Roman" panose="02020603050405020304" pitchFamily="18" charset="0"/>
                        <a:cs typeface="Times New Roman" panose="02020603050405020304" pitchFamily="18" charset="0"/>
                      </a:endParaRPr>
                    </a:p>
                  </a:txBody>
                  <a:tcPr/>
                </a:tc>
              </a:tr>
              <a:tr h="466866">
                <a:tc>
                  <a:txBody>
                    <a:bodyPr/>
                    <a:lstStyle/>
                    <a:p>
                      <a:r>
                        <a:rPr lang="ru-RU" sz="2800" b="1" dirty="0" smtClean="0">
                          <a:latin typeface="Times New Roman" panose="02020603050405020304" pitchFamily="18" charset="0"/>
                          <a:cs typeface="Times New Roman" panose="02020603050405020304" pitchFamily="18" charset="0"/>
                        </a:rPr>
                        <a:t>Уклон, см/км</a:t>
                      </a:r>
                      <a:endParaRPr lang="ru-RU" sz="2800" b="1" dirty="0">
                        <a:latin typeface="Times New Roman" panose="02020603050405020304" pitchFamily="18" charset="0"/>
                        <a:cs typeface="Times New Roman" panose="02020603050405020304" pitchFamily="18" charset="0"/>
                      </a:endParaRPr>
                    </a:p>
                  </a:txBody>
                  <a:tcPr/>
                </a:tc>
                <a:tc>
                  <a:txBody>
                    <a:bodyPr/>
                    <a:lstStyle/>
                    <a:p>
                      <a:r>
                        <a:rPr lang="ru-RU" sz="2400" b="1" i="0" kern="1200" dirty="0" smtClean="0">
                          <a:solidFill>
                            <a:schemeClr val="dk1"/>
                          </a:solidFill>
                          <a:effectLst/>
                          <a:latin typeface="Times New Roman" panose="02020603050405020304" pitchFamily="18" charset="0"/>
                          <a:ea typeface="+mn-ea"/>
                          <a:cs typeface="Times New Roman" panose="02020603050405020304" pitchFamily="18" charset="0"/>
                        </a:rPr>
                        <a:t>16200 : 1498 = 10,8</a:t>
                      </a:r>
                      <a:endParaRPr lang="ru-RU" sz="2400" b="1" dirty="0">
                        <a:latin typeface="Times New Roman" panose="02020603050405020304" pitchFamily="18" charset="0"/>
                        <a:cs typeface="Times New Roman" panose="02020603050405020304" pitchFamily="18" charset="0"/>
                      </a:endParaRPr>
                    </a:p>
                  </a:txBody>
                  <a:tcPr/>
                </a:tc>
              </a:tr>
              <a:tr h="627201">
                <a:tc>
                  <a:txBody>
                    <a:bodyPr/>
                    <a:lstStyle/>
                    <a:p>
                      <a:r>
                        <a:rPr lang="ru-RU" sz="2800" b="1" dirty="0" smtClean="0">
                          <a:latin typeface="Times New Roman" panose="02020603050405020304" pitchFamily="18" charset="0"/>
                          <a:cs typeface="Times New Roman" panose="02020603050405020304" pitchFamily="18" charset="0"/>
                        </a:rPr>
                        <a:t>Тип реки по характеру течения</a:t>
                      </a:r>
                    </a:p>
                  </a:txBody>
                  <a:tcPr/>
                </a:tc>
                <a:tc>
                  <a:txBody>
                    <a:bodyPr/>
                    <a:lstStyle/>
                    <a:p>
                      <a:r>
                        <a:rPr lang="ru-RU" sz="2400" b="1" i="0" kern="1200" dirty="0" smtClean="0">
                          <a:solidFill>
                            <a:schemeClr val="dk1"/>
                          </a:solidFill>
                          <a:effectLst/>
                          <a:latin typeface="Times New Roman" panose="02020603050405020304" pitchFamily="18" charset="0"/>
                          <a:ea typeface="+mn-ea"/>
                          <a:cs typeface="Times New Roman" panose="02020603050405020304" pitchFamily="18" charset="0"/>
                        </a:rPr>
                        <a:t>Равнинная река</a:t>
                      </a:r>
                      <a:endParaRPr lang="ru-RU" sz="2400" b="1" dirty="0">
                        <a:latin typeface="Times New Roman" panose="02020603050405020304" pitchFamily="18" charset="0"/>
                        <a:cs typeface="Times New Roman" panose="02020603050405020304" pitchFamily="18" charset="0"/>
                      </a:endParaRPr>
                    </a:p>
                  </a:txBody>
                  <a:tcPr/>
                </a:tc>
              </a:tr>
              <a:tr h="466866">
                <a:tc>
                  <a:txBody>
                    <a:bodyPr/>
                    <a:lstStyle/>
                    <a:p>
                      <a:r>
                        <a:rPr lang="ru-RU" sz="2800" b="1" dirty="0" smtClean="0">
                          <a:latin typeface="Times New Roman" panose="02020603050405020304" pitchFamily="18" charset="0"/>
                          <a:cs typeface="Times New Roman" panose="02020603050405020304" pitchFamily="18" charset="0"/>
                        </a:rPr>
                        <a:t>Тип питания</a:t>
                      </a:r>
                    </a:p>
                  </a:txBody>
                  <a:tcPr/>
                </a:tc>
                <a:tc>
                  <a:txBody>
                    <a:bodyPr/>
                    <a:lstStyle/>
                    <a:p>
                      <a:r>
                        <a:rPr lang="ru-RU" sz="2400" b="1" i="0" kern="1200" dirty="0" smtClean="0">
                          <a:solidFill>
                            <a:schemeClr val="dk1"/>
                          </a:solidFill>
                          <a:effectLst/>
                          <a:latin typeface="Times New Roman" panose="02020603050405020304" pitchFamily="18" charset="0"/>
                          <a:ea typeface="+mn-ea"/>
                          <a:cs typeface="Times New Roman" panose="02020603050405020304" pitchFamily="18" charset="0"/>
                        </a:rPr>
                        <a:t>Дождевое и снеговое</a:t>
                      </a:r>
                      <a:endParaRPr lang="ru-RU" sz="2400" b="1" dirty="0">
                        <a:latin typeface="Times New Roman" panose="02020603050405020304" pitchFamily="18" charset="0"/>
                        <a:cs typeface="Times New Roman" panose="02020603050405020304" pitchFamily="18" charset="0"/>
                      </a:endParaRPr>
                    </a:p>
                  </a:txBody>
                  <a:tcPr/>
                </a:tc>
              </a:tr>
              <a:tr h="466866">
                <a:tc>
                  <a:txBody>
                    <a:bodyPr/>
                    <a:lstStyle/>
                    <a:p>
                      <a:r>
                        <a:rPr lang="ru-RU" sz="2800" b="1" dirty="0" smtClean="0">
                          <a:latin typeface="Times New Roman" panose="02020603050405020304" pitchFamily="18" charset="0"/>
                          <a:cs typeface="Times New Roman" panose="02020603050405020304" pitchFamily="18" charset="0"/>
                        </a:rPr>
                        <a:t>Режим реки</a:t>
                      </a:r>
                    </a:p>
                  </a:txBody>
                  <a:tcPr/>
                </a:tc>
                <a:tc>
                  <a:txBody>
                    <a:bodyPr/>
                    <a:lstStyle/>
                    <a:p>
                      <a:r>
                        <a:rPr lang="ru-RU" sz="2400" b="1" i="0" kern="1200" dirty="0" smtClean="0">
                          <a:solidFill>
                            <a:schemeClr val="dk1"/>
                          </a:solidFill>
                          <a:effectLst/>
                          <a:latin typeface="Times New Roman" panose="02020603050405020304" pitchFamily="18" charset="0"/>
                          <a:ea typeface="+mn-ea"/>
                          <a:cs typeface="Times New Roman" panose="02020603050405020304" pitchFamily="18" charset="0"/>
                        </a:rPr>
                        <a:t>В конце ноября − в начале декабря начинается ледостав. Весенний ледоход в начале апреля, а к середине месяца</a:t>
                      </a:r>
                      <a:r>
                        <a:rPr lang="ru-RU" sz="2400" b="1" i="0" kern="1200" baseline="0" dirty="0" smtClean="0">
                          <a:solidFill>
                            <a:schemeClr val="dk1"/>
                          </a:solidFill>
                          <a:effectLst/>
                          <a:latin typeface="Times New Roman" panose="02020603050405020304" pitchFamily="18" charset="0"/>
                          <a:ea typeface="+mn-ea"/>
                          <a:cs typeface="Times New Roman" panose="02020603050405020304" pitchFamily="18" charset="0"/>
                        </a:rPr>
                        <a:t> </a:t>
                      </a:r>
                      <a:r>
                        <a:rPr lang="ru-RU" sz="2400" b="1" i="0" kern="1200" dirty="0" smtClean="0">
                          <a:solidFill>
                            <a:schemeClr val="dk1"/>
                          </a:solidFill>
                          <a:effectLst/>
                          <a:latin typeface="Times New Roman" panose="02020603050405020304" pitchFamily="18" charset="0"/>
                          <a:ea typeface="+mn-ea"/>
                          <a:cs typeface="Times New Roman" panose="02020603050405020304" pitchFamily="18" charset="0"/>
                        </a:rPr>
                        <a:t>наступает уже пик половодья.</a:t>
                      </a:r>
                    </a:p>
                  </a:txBody>
                  <a:tcPr/>
                </a:tc>
              </a:tr>
            </a:tbl>
          </a:graphicData>
        </a:graphic>
      </p:graphicFrame>
    </p:spTree>
    <p:extLst>
      <p:ext uri="{BB962C8B-B14F-4D97-AF65-F5344CB8AC3E}">
        <p14:creationId xmlns:p14="http://schemas.microsoft.com/office/powerpoint/2010/main" val="34914801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50761" y="258366"/>
            <a:ext cx="11513713" cy="6924973"/>
          </a:xfrm>
          <a:prstGeom prst="rect">
            <a:avLst/>
          </a:prstGeom>
        </p:spPr>
        <p:txBody>
          <a:bodyPr wrap="square">
            <a:spAutoFit/>
          </a:bodyPr>
          <a:lstStyle/>
          <a:p>
            <a:r>
              <a:rPr lang="ru-RU" sz="2400" dirty="0" smtClean="0">
                <a:effectLst/>
                <a:latin typeface="Times New Roman" panose="02020603050405020304" pitchFamily="18" charset="0"/>
                <a:cs typeface="Times New Roman" panose="02020603050405020304" pitchFamily="18" charset="0"/>
              </a:rPr>
              <a:t>Река Кама — главная река Пермского края и одна из крупнейших в Европейской России. Длина Камы составляет 1805 км (из них 910 км течет по Пермскому краю). Кама является крупнейшим левым притоком Волги. Река берет начало на покрытых лесом увалах Верхнекамской возвышенности, на высоте 331 м. Река впадает в Камский залив Куйбышевского водохранилища на реке Волге в Республике Татарстан. Урез устья 36 м. На своем пути от истока Кама несколько раз меняет направление, образуя дугу, похожую на карте на большой вопросительный знак. Всего Кама принимает 74 718 притоков (из них 94,5 % составляют мелкие реки длиной менее 10 км). Площадь ее водосборного бассейна более 507 000 км². Питание преимущественно снеговое, а также подземное и дождевое; за весеннее половодье (март—июнь) проходит более 62,6 % годового стока, летом и осенью — 28,3 %, зимой — 9,1 %. Река покрывается льдом в ноябре (начало ноября в верховьях и конец ноября в нижнем течении), лед держится до апреля. Река протекает по равнине, поэтому характер течения реки равнинный. На реке создано три водохранилища, это: Камское, Нижнекамское и </a:t>
            </a:r>
            <a:r>
              <a:rPr lang="ru-RU" sz="2400" dirty="0" err="1" smtClean="0">
                <a:effectLst/>
                <a:latin typeface="Times New Roman" panose="02020603050405020304" pitchFamily="18" charset="0"/>
                <a:cs typeface="Times New Roman" panose="02020603050405020304" pitchFamily="18" charset="0"/>
              </a:rPr>
              <a:t>Воткинское</a:t>
            </a:r>
            <a:r>
              <a:rPr lang="ru-RU" sz="2400" dirty="0" smtClean="0">
                <a:effectLst/>
                <a:latin typeface="Times New Roman" panose="02020603050405020304" pitchFamily="18" charset="0"/>
                <a:cs typeface="Times New Roman" panose="02020603050405020304" pitchFamily="18" charset="0"/>
              </a:rPr>
              <a:t> водохранилища. На берегах реки построено большое количество заводов, поэтому экологическая ситуация в среднем течении реки и ниже оставляет желать лучшего.</a:t>
            </a:r>
          </a:p>
          <a:p>
            <a:r>
              <a:rPr lang="ru-RU" dirty="0" smtClean="0">
                <a:effectLst/>
              </a:rPr>
              <a:t/>
            </a:r>
            <a:br>
              <a:rPr lang="ru-RU" dirty="0" smtClean="0">
                <a:effectLst/>
              </a:rPr>
            </a:br>
            <a:endParaRPr lang="ru-RU" dirty="0"/>
          </a:p>
        </p:txBody>
      </p:sp>
    </p:spTree>
    <p:extLst>
      <p:ext uri="{BB962C8B-B14F-4D97-AF65-F5344CB8AC3E}">
        <p14:creationId xmlns:p14="http://schemas.microsoft.com/office/powerpoint/2010/main" val="29396090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1789227511"/>
              </p:ext>
            </p:extLst>
          </p:nvPr>
        </p:nvGraphicFramePr>
        <p:xfrm>
          <a:off x="748048" y="296471"/>
          <a:ext cx="10515600" cy="5882640"/>
        </p:xfrm>
        <a:graphic>
          <a:graphicData uri="http://schemas.openxmlformats.org/drawingml/2006/table">
            <a:tbl>
              <a:tblPr/>
              <a:tblGrid>
                <a:gridCol w="4648200"/>
                <a:gridCol w="5867400"/>
              </a:tblGrid>
              <a:tr h="0">
                <a:tc>
                  <a:txBody>
                    <a:bodyPr/>
                    <a:lstStyle/>
                    <a:p>
                      <a:pPr algn="l"/>
                      <a:r>
                        <a:rPr lang="ru-RU" sz="2400" dirty="0" smtClean="0">
                          <a:solidFill>
                            <a:srgbClr val="000000"/>
                          </a:solidFill>
                          <a:effectLst/>
                          <a:latin typeface="Times New Roman" panose="02020603050405020304" pitchFamily="18" charset="0"/>
                          <a:cs typeface="Times New Roman" panose="02020603050405020304" pitchFamily="18" charset="0"/>
                        </a:rPr>
                        <a:t>Исток</a:t>
                      </a:r>
                      <a:endParaRPr lang="ru-RU" sz="2400" dirty="0">
                        <a:solidFill>
                          <a:srgbClr val="000000"/>
                        </a:solidFill>
                        <a:effectLst/>
                        <a:latin typeface="Times New Roman" panose="02020603050405020304" pitchFamily="18" charset="0"/>
                        <a:cs typeface="Times New Roman" panose="02020603050405020304" pitchFamily="18" charset="0"/>
                      </a:endParaRP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a:r>
                        <a:rPr lang="ru-RU" sz="2400">
                          <a:solidFill>
                            <a:srgbClr val="000000"/>
                          </a:solidFill>
                          <a:effectLst/>
                          <a:latin typeface="Times New Roman" panose="02020603050405020304" pitchFamily="18" charset="0"/>
                          <a:cs typeface="Times New Roman" panose="02020603050405020304" pitchFamily="18" charset="0"/>
                        </a:rPr>
                        <a:t>Верхнекамская возвышенность</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0">
                <a:tc>
                  <a:txBody>
                    <a:bodyPr/>
                    <a:lstStyle/>
                    <a:p>
                      <a:pPr algn="l"/>
                      <a:r>
                        <a:rPr lang="ru-RU" sz="2400" dirty="0">
                          <a:solidFill>
                            <a:srgbClr val="000000"/>
                          </a:solidFill>
                          <a:effectLst/>
                          <a:latin typeface="Times New Roman" panose="02020603050405020304" pitchFamily="18" charset="0"/>
                          <a:cs typeface="Times New Roman" panose="02020603050405020304" pitchFamily="18" charset="0"/>
                        </a:rPr>
                        <a:t>Устье</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a:r>
                        <a:rPr lang="ru-RU" sz="2400">
                          <a:solidFill>
                            <a:srgbClr val="000000"/>
                          </a:solidFill>
                          <a:effectLst/>
                          <a:latin typeface="Times New Roman" panose="02020603050405020304" pitchFamily="18" charset="0"/>
                          <a:cs typeface="Times New Roman" panose="02020603050405020304" pitchFamily="18" charset="0"/>
                        </a:rPr>
                        <a:t>Камский залив Куйбышевского водохранилища на реке Волге</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0">
                <a:tc>
                  <a:txBody>
                    <a:bodyPr/>
                    <a:lstStyle/>
                    <a:p>
                      <a:pPr algn="l"/>
                      <a:r>
                        <a:rPr lang="ru-RU" sz="2400" dirty="0">
                          <a:solidFill>
                            <a:srgbClr val="000000"/>
                          </a:solidFill>
                          <a:effectLst/>
                          <a:latin typeface="Times New Roman" panose="02020603050405020304" pitchFamily="18" charset="0"/>
                          <a:cs typeface="Times New Roman" panose="02020603050405020304" pitchFamily="18" charset="0"/>
                        </a:rPr>
                        <a:t>Высота истока, м</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a:r>
                        <a:rPr lang="ru-RU" sz="2400">
                          <a:solidFill>
                            <a:srgbClr val="000000"/>
                          </a:solidFill>
                          <a:effectLst/>
                          <a:latin typeface="Times New Roman" panose="02020603050405020304" pitchFamily="18" charset="0"/>
                          <a:cs typeface="Times New Roman" panose="02020603050405020304" pitchFamily="18" charset="0"/>
                        </a:rPr>
                        <a:t>331</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0">
                <a:tc>
                  <a:txBody>
                    <a:bodyPr/>
                    <a:lstStyle/>
                    <a:p>
                      <a:pPr algn="l"/>
                      <a:r>
                        <a:rPr lang="ru-RU" sz="2400" dirty="0">
                          <a:solidFill>
                            <a:srgbClr val="000000"/>
                          </a:solidFill>
                          <a:effectLst/>
                          <a:latin typeface="Times New Roman" panose="02020603050405020304" pitchFamily="18" charset="0"/>
                          <a:cs typeface="Times New Roman" panose="02020603050405020304" pitchFamily="18" charset="0"/>
                        </a:rPr>
                        <a:t>Высота устья, м</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a:r>
                        <a:rPr lang="ru-RU" sz="2400">
                          <a:solidFill>
                            <a:srgbClr val="000000"/>
                          </a:solidFill>
                          <a:effectLst/>
                          <a:latin typeface="Times New Roman" panose="02020603050405020304" pitchFamily="18" charset="0"/>
                          <a:cs typeface="Times New Roman" panose="02020603050405020304" pitchFamily="18" charset="0"/>
                        </a:rPr>
                        <a:t>36</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0">
                <a:tc>
                  <a:txBody>
                    <a:bodyPr/>
                    <a:lstStyle/>
                    <a:p>
                      <a:pPr algn="l"/>
                      <a:r>
                        <a:rPr lang="ru-RU" sz="2400" dirty="0">
                          <a:solidFill>
                            <a:srgbClr val="000000"/>
                          </a:solidFill>
                          <a:effectLst/>
                          <a:latin typeface="Times New Roman" panose="02020603050405020304" pitchFamily="18" charset="0"/>
                          <a:cs typeface="Times New Roman" panose="02020603050405020304" pitchFamily="18" charset="0"/>
                        </a:rPr>
                        <a:t>Длина, км</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a:r>
                        <a:rPr lang="ru-RU" sz="2400">
                          <a:solidFill>
                            <a:srgbClr val="000000"/>
                          </a:solidFill>
                          <a:effectLst/>
                          <a:latin typeface="Times New Roman" panose="02020603050405020304" pitchFamily="18" charset="0"/>
                          <a:cs typeface="Times New Roman" panose="02020603050405020304" pitchFamily="18" charset="0"/>
                        </a:rPr>
                        <a:t>1805</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0">
                <a:tc>
                  <a:txBody>
                    <a:bodyPr/>
                    <a:lstStyle/>
                    <a:p>
                      <a:pPr algn="l"/>
                      <a:r>
                        <a:rPr lang="ru-RU" sz="2400" dirty="0">
                          <a:solidFill>
                            <a:srgbClr val="000000"/>
                          </a:solidFill>
                          <a:effectLst/>
                          <a:latin typeface="Times New Roman" panose="02020603050405020304" pitchFamily="18" charset="0"/>
                          <a:cs typeface="Times New Roman" panose="02020603050405020304" pitchFamily="18" charset="0"/>
                        </a:rPr>
                        <a:t>Падение, м</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a:r>
                        <a:rPr lang="ru-RU" sz="2400">
                          <a:solidFill>
                            <a:srgbClr val="000000"/>
                          </a:solidFill>
                          <a:effectLst/>
                          <a:latin typeface="Times New Roman" panose="02020603050405020304" pitchFamily="18" charset="0"/>
                          <a:cs typeface="Times New Roman" panose="02020603050405020304" pitchFamily="18" charset="0"/>
                        </a:rPr>
                        <a:t>331 − 36 = 295</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0">
                <a:tc>
                  <a:txBody>
                    <a:bodyPr/>
                    <a:lstStyle/>
                    <a:p>
                      <a:pPr algn="l"/>
                      <a:r>
                        <a:rPr lang="ru-RU" sz="2400" dirty="0">
                          <a:solidFill>
                            <a:srgbClr val="000000"/>
                          </a:solidFill>
                          <a:effectLst/>
                          <a:latin typeface="Times New Roman" panose="02020603050405020304" pitchFamily="18" charset="0"/>
                          <a:cs typeface="Times New Roman" panose="02020603050405020304" pitchFamily="18" charset="0"/>
                        </a:rPr>
                        <a:t>Уклон, см/км</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a:r>
                        <a:rPr lang="ru-RU" sz="2400" dirty="0">
                          <a:solidFill>
                            <a:srgbClr val="000000"/>
                          </a:solidFill>
                          <a:effectLst/>
                          <a:latin typeface="Times New Roman" panose="02020603050405020304" pitchFamily="18" charset="0"/>
                          <a:cs typeface="Times New Roman" panose="02020603050405020304" pitchFamily="18" charset="0"/>
                        </a:rPr>
                        <a:t>29500 : 1805 = 16,3</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0">
                <a:tc>
                  <a:txBody>
                    <a:bodyPr/>
                    <a:lstStyle/>
                    <a:p>
                      <a:pPr algn="l"/>
                      <a:r>
                        <a:rPr lang="ru-RU" sz="2400" dirty="0">
                          <a:solidFill>
                            <a:srgbClr val="000000"/>
                          </a:solidFill>
                          <a:effectLst/>
                          <a:latin typeface="Times New Roman" panose="02020603050405020304" pitchFamily="18" charset="0"/>
                          <a:cs typeface="Times New Roman" panose="02020603050405020304" pitchFamily="18" charset="0"/>
                        </a:rPr>
                        <a:t>Тип реки по характеру течения</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a:r>
                        <a:rPr lang="ru-RU" sz="2400" dirty="0">
                          <a:solidFill>
                            <a:srgbClr val="000000"/>
                          </a:solidFill>
                          <a:effectLst/>
                          <a:latin typeface="Times New Roman" panose="02020603050405020304" pitchFamily="18" charset="0"/>
                          <a:cs typeface="Times New Roman" panose="02020603050405020304" pitchFamily="18" charset="0"/>
                        </a:rPr>
                        <a:t>Равнинная</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0">
                <a:tc>
                  <a:txBody>
                    <a:bodyPr/>
                    <a:lstStyle/>
                    <a:p>
                      <a:pPr algn="l"/>
                      <a:r>
                        <a:rPr lang="ru-RU" sz="2400">
                          <a:solidFill>
                            <a:srgbClr val="000000"/>
                          </a:solidFill>
                          <a:effectLst/>
                          <a:latin typeface="Times New Roman" panose="02020603050405020304" pitchFamily="18" charset="0"/>
                          <a:cs typeface="Times New Roman" panose="02020603050405020304" pitchFamily="18" charset="0"/>
                        </a:rPr>
                        <a:t>Тип питания</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a:r>
                        <a:rPr lang="ru-RU" sz="2400" dirty="0">
                          <a:solidFill>
                            <a:srgbClr val="000000"/>
                          </a:solidFill>
                          <a:effectLst/>
                          <a:latin typeface="Times New Roman" panose="02020603050405020304" pitchFamily="18" charset="0"/>
                          <a:cs typeface="Times New Roman" panose="02020603050405020304" pitchFamily="18" charset="0"/>
                        </a:rPr>
                        <a:t>Питание преимущественно снеговое, а также подземное и дождевое</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r h="0">
                <a:tc>
                  <a:txBody>
                    <a:bodyPr/>
                    <a:lstStyle/>
                    <a:p>
                      <a:pPr algn="l"/>
                      <a:r>
                        <a:rPr lang="ru-RU" sz="2400">
                          <a:solidFill>
                            <a:srgbClr val="000000"/>
                          </a:solidFill>
                          <a:effectLst/>
                          <a:latin typeface="Times New Roman" panose="02020603050405020304" pitchFamily="18" charset="0"/>
                          <a:cs typeface="Times New Roman" panose="02020603050405020304" pitchFamily="18" charset="0"/>
                        </a:rPr>
                        <a:t>Режим реки</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a:r>
                        <a:rPr lang="ru-RU" sz="2400" dirty="0">
                          <a:solidFill>
                            <a:srgbClr val="000000"/>
                          </a:solidFill>
                          <a:effectLst/>
                          <a:latin typeface="Times New Roman" panose="02020603050405020304" pitchFamily="18" charset="0"/>
                          <a:cs typeface="Times New Roman" panose="02020603050405020304" pitchFamily="18" charset="0"/>
                        </a:rPr>
                        <a:t>Река покрывается льдом в ноябре (начало ноября в </a:t>
                      </a:r>
                      <a:r>
                        <a:rPr lang="ru-RU" sz="2400" dirty="0" smtClean="0">
                          <a:solidFill>
                            <a:srgbClr val="000000"/>
                          </a:solidFill>
                          <a:effectLst/>
                          <a:latin typeface="Times New Roman" panose="02020603050405020304" pitchFamily="18" charset="0"/>
                          <a:cs typeface="Times New Roman" panose="02020603050405020304" pitchFamily="18" charset="0"/>
                        </a:rPr>
                        <a:t>верховьях </a:t>
                      </a:r>
                      <a:r>
                        <a:rPr lang="ru-RU" sz="2400" dirty="0">
                          <a:solidFill>
                            <a:srgbClr val="000000"/>
                          </a:solidFill>
                          <a:effectLst/>
                          <a:latin typeface="Times New Roman" panose="02020603050405020304" pitchFamily="18" charset="0"/>
                          <a:cs typeface="Times New Roman" panose="02020603050405020304" pitchFamily="18" charset="0"/>
                        </a:rPr>
                        <a:t>конец ноября в нижнем течении), лед держится до апреля</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13780683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483817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980823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8378040"/>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911</TotalTime>
  <Words>224</Words>
  <Application>Microsoft Office PowerPoint</Application>
  <PresentationFormat>Широкоэкранный</PresentationFormat>
  <Paragraphs>74</Paragraphs>
  <Slides>10</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10</vt:i4>
      </vt:variant>
    </vt:vector>
  </HeadingPairs>
  <TitlesOfParts>
    <vt:vector size="15" baseType="lpstr">
      <vt:lpstr>Arial</vt:lpstr>
      <vt:lpstr>Calibri</vt:lpstr>
      <vt:lpstr>Calibri Light</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Татьяна</dc:creator>
  <cp:lastModifiedBy>Татьяна</cp:lastModifiedBy>
  <cp:revision>8</cp:revision>
  <dcterms:created xsi:type="dcterms:W3CDTF">2020-11-20T13:39:18Z</dcterms:created>
  <dcterms:modified xsi:type="dcterms:W3CDTF">2020-11-21T04:50:36Z</dcterms:modified>
</cp:coreProperties>
</file>