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sldIdLst>
    <p:sldId id="276" r:id="rId2"/>
    <p:sldId id="312" r:id="rId3"/>
    <p:sldId id="273" r:id="rId4"/>
    <p:sldId id="318" r:id="rId5"/>
  </p:sldIdLst>
  <p:sldSz cx="6858000" cy="9906000" type="A4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0066"/>
    <a:srgbClr val="FFFF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4660"/>
  </p:normalViewPr>
  <p:slideViewPr>
    <p:cSldViewPr>
      <p:cViewPr>
        <p:scale>
          <a:sx n="70" d="100"/>
          <a:sy n="70" d="100"/>
        </p:scale>
        <p:origin x="-1980" y="144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1" cy="493315"/>
          </a:xfrm>
          <a:prstGeom prst="rect">
            <a:avLst/>
          </a:prstGeom>
        </p:spPr>
        <p:txBody>
          <a:bodyPr vert="horz" lIns="90291" tIns="45145" rIns="90291" bIns="45145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7" y="1"/>
            <a:ext cx="2918831" cy="493315"/>
          </a:xfrm>
          <a:prstGeom prst="rect">
            <a:avLst/>
          </a:prstGeom>
        </p:spPr>
        <p:txBody>
          <a:bodyPr vert="horz" lIns="90291" tIns="45145" rIns="90291" bIns="45145" rtlCol="0"/>
          <a:lstStyle>
            <a:lvl1pPr algn="r">
              <a:defRPr sz="1100"/>
            </a:lvl1pPr>
          </a:lstStyle>
          <a:p>
            <a:fld id="{6211C2BA-A3C5-4383-A9D5-35581B6D6347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739775"/>
            <a:ext cx="256063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91" tIns="45145" rIns="90291" bIns="4514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501"/>
            <a:ext cx="5388610" cy="4439841"/>
          </a:xfrm>
          <a:prstGeom prst="rect">
            <a:avLst/>
          </a:prstGeom>
        </p:spPr>
        <p:txBody>
          <a:bodyPr vert="horz" lIns="90291" tIns="45145" rIns="90291" bIns="4514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8"/>
            <a:ext cx="2918831" cy="493315"/>
          </a:xfrm>
          <a:prstGeom prst="rect">
            <a:avLst/>
          </a:prstGeom>
        </p:spPr>
        <p:txBody>
          <a:bodyPr vert="horz" lIns="90291" tIns="45145" rIns="90291" bIns="45145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7" y="9371288"/>
            <a:ext cx="2918831" cy="493315"/>
          </a:xfrm>
          <a:prstGeom prst="rect">
            <a:avLst/>
          </a:prstGeom>
        </p:spPr>
        <p:txBody>
          <a:bodyPr vert="horz" lIns="90291" tIns="45145" rIns="90291" bIns="45145" rtlCol="0" anchor="b"/>
          <a:lstStyle>
            <a:lvl1pPr algn="r">
              <a:defRPr sz="1100"/>
            </a:lvl1pPr>
          </a:lstStyle>
          <a:p>
            <a:fld id="{2AA89DB6-381C-454D-B1E8-9F5BEFF2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315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491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06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59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71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03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189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40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367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80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229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176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27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6858000" cy="9906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5227" y="850323"/>
            <a:ext cx="5222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казённое общеобразовательное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учреждение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«Волжская школа - интернат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ле 10"/>
          <p:cNvSpPr txBox="1"/>
          <p:nvPr/>
        </p:nvSpPr>
        <p:spPr>
          <a:xfrm>
            <a:off x="920631" y="3008227"/>
            <a:ext cx="5741753" cy="278537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500" b="1" dirty="0" smtClean="0">
                <a:ln w="10541" cmpd="sng">
                  <a:solidFill>
                    <a:srgbClr val="006600"/>
                  </a:solidFill>
                  <a:prstDash val="solid"/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МЕТОДИЧЕСКАЯ ПАПКА</a:t>
            </a:r>
          </a:p>
          <a:p>
            <a:pPr algn="ctr">
              <a:spcAft>
                <a:spcPts val="0"/>
              </a:spcAft>
            </a:pPr>
            <a:r>
              <a:rPr lang="ru-RU" sz="3500" b="1" dirty="0">
                <a:ln w="10541" cmpd="sng">
                  <a:solidFill>
                    <a:srgbClr val="006600"/>
                  </a:solidFill>
                  <a:prstDash val="solid"/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н</a:t>
            </a:r>
            <a:r>
              <a:rPr lang="ru-RU" sz="3500" b="1" dirty="0" smtClean="0">
                <a:ln w="10541" cmpd="sng">
                  <a:solidFill>
                    <a:srgbClr val="006600"/>
                  </a:solidFill>
                  <a:prstDash val="solid"/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едели начальных классов</a:t>
            </a:r>
          </a:p>
          <a:p>
            <a:pPr algn="ctr">
              <a:spcAft>
                <a:spcPts val="0"/>
              </a:spcAft>
            </a:pPr>
            <a:r>
              <a:rPr lang="ru-RU" sz="3500" b="1" dirty="0" smtClean="0">
                <a:ln w="10541" cmpd="sng">
                  <a:solidFill>
                    <a:srgbClr val="006600"/>
                  </a:solidFill>
                  <a:prstDash val="solid"/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«ПАМЯТЬ СИЛЬНЕЕ ВРЕМЕНИ…»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700808" y="8913440"/>
            <a:ext cx="56200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Волжский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2019- 2020 уч. год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61" y="1762909"/>
            <a:ext cx="62338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УТВЕРЖДАЮ                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СОГЛАСОВАНО                              РАССМОТРЕНО                         </a:t>
            </a:r>
            <a:endParaRPr lang="ru-RU" sz="1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Директор _____ А.Е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Сазонов        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по УР       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методическом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заседании учителей </a:t>
            </a:r>
            <a:endParaRPr lang="ru-RU" sz="1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«___»_____________20</a:t>
            </a:r>
            <a:r>
              <a:rPr lang="ru-RU" sz="10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          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  Д.А. Долматова         Протокол </a:t>
            </a:r>
            <a:r>
              <a:rPr lang="ru-RU" sz="1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 1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0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____ </a:t>
            </a:r>
            <a:r>
              <a:rPr lang="ru-RU" sz="10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sz="1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«____» ___________20</a:t>
            </a:r>
            <a:r>
              <a:rPr lang="ru-RU" sz="10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           Руководитель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Е.Н. Сазонова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33504" y="5921906"/>
            <a:ext cx="22288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азработали: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чителя нач. классов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Долматова Д.А.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Корнеева Т.В.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Романова С.Ю.</a:t>
            </a:r>
          </a:p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Жиляева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Е.И.</a:t>
            </a:r>
          </a:p>
        </p:txBody>
      </p:sp>
    </p:spTree>
    <p:extLst>
      <p:ext uri="{BB962C8B-B14F-4D97-AF65-F5344CB8AC3E}">
        <p14:creationId xmlns:p14="http://schemas.microsoft.com/office/powerpoint/2010/main" val="418093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2" b="24557"/>
          <a:stretch/>
        </p:blipFill>
        <p:spPr>
          <a:xfrm>
            <a:off x="9309" y="0"/>
            <a:ext cx="6848692" cy="9906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324036" y="855047"/>
            <a:ext cx="685800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" b="1" cap="all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План </a:t>
            </a:r>
          </a:p>
          <a:p>
            <a:pPr algn="ctr"/>
            <a:r>
              <a:rPr lang="ru-RU" sz="25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проведения  мероприятий </a:t>
            </a:r>
          </a:p>
          <a:p>
            <a:pPr algn="ctr"/>
            <a:r>
              <a:rPr lang="ru-RU" sz="25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недели начальных классов </a:t>
            </a:r>
          </a:p>
          <a:p>
            <a:pPr algn="ctr"/>
            <a:r>
              <a:rPr lang="ru-RU" sz="25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«Память сильнее времени…»</a:t>
            </a:r>
            <a:endParaRPr lang="ru-RU" sz="25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619907"/>
              </p:ext>
            </p:extLst>
          </p:nvPr>
        </p:nvGraphicFramePr>
        <p:xfrm>
          <a:off x="188640" y="2483477"/>
          <a:ext cx="5832648" cy="7017181"/>
        </p:xfrm>
        <a:graphic>
          <a:graphicData uri="http://schemas.openxmlformats.org/drawingml/2006/table">
            <a:tbl>
              <a:tblPr firstRow="1" firstCol="1" bandRow="1"/>
              <a:tblGrid>
                <a:gridCol w="738522">
                  <a:extLst>
                    <a:ext uri="{9D8B030D-6E8A-4147-A177-3AD203B41FA5}">
                      <a16:colId xmlns="" xmlns:a16="http://schemas.microsoft.com/office/drawing/2014/main" val="3128575421"/>
                    </a:ext>
                  </a:extLst>
                </a:gridCol>
                <a:gridCol w="2286588">
                  <a:extLst>
                    <a:ext uri="{9D8B030D-6E8A-4147-A177-3AD203B41FA5}">
                      <a16:colId xmlns="" xmlns:a16="http://schemas.microsoft.com/office/drawing/2014/main" val="3428174439"/>
                    </a:ext>
                  </a:extLst>
                </a:gridCol>
                <a:gridCol w="1151354">
                  <a:extLst>
                    <a:ext uri="{9D8B030D-6E8A-4147-A177-3AD203B41FA5}">
                      <a16:colId xmlns="" xmlns:a16="http://schemas.microsoft.com/office/drawing/2014/main" val="1055512117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2602805"/>
                    </a:ext>
                  </a:extLst>
                </a:gridCol>
              </a:tblGrid>
              <a:tr h="561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Время, кабинет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73447401"/>
                  </a:ext>
                </a:extLst>
              </a:tr>
              <a:tr h="842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Оформление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информационно-развивающего стенда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Аты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-баты, шли солдаты»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-----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этаж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Корнеева Т.В.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Романова С.Ю.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Жиляева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Е.И.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Долматова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Д.А.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2645999"/>
                  </a:ext>
                </a:extLst>
              </a:tr>
              <a:tr h="561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-игра «Дорогами бессмертного полка»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14.40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этаж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Долматова Д.А.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828113529"/>
                  </a:ext>
                </a:extLst>
              </a:tr>
              <a:tr h="842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Открытый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урок по чтению «Папе на фронт»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11.00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каб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класса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Корнеева Т.В.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Жиляева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Е.И.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05920185"/>
                  </a:ext>
                </a:extLst>
              </a:tr>
              <a:tr h="842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рисунков «Есть такая профессия – Родину защищать!»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-----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этаж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Корнеева Т.В.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Романова С.Ю.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Жиляева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Е.И. 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33208942"/>
                  </a:ext>
                </a:extLst>
              </a:tr>
              <a:tr h="11230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Мастер-класс «Рефлексия как этап современного урока в условиях ФГОС».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09.10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каб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класса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Корнеева Т.В.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Романова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С.Ю.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26414968"/>
                  </a:ext>
                </a:extLst>
              </a:tr>
              <a:tr h="842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Викторина «Военные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профессии»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(2, 4 классы)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11.00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11.50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Корнеева Т.В.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Романова С.Ю.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48060524"/>
                  </a:ext>
                </a:extLst>
              </a:tr>
              <a:tr h="842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Интерактивный урок «Нам не нужна война!»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12.35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каб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класса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Долматова Д.А.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214842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98385" y="208716"/>
            <a:ext cx="3397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Утверждено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МО учителей _____ Е.Н. Сазонова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№ _____ от ______________________г.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89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8546"/>
          <a:stretch/>
        </p:blipFill>
        <p:spPr>
          <a:xfrm>
            <a:off x="0" y="0"/>
            <a:ext cx="6858000" cy="9905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1172" y="613244"/>
            <a:ext cx="6264696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" b="1" cap="all" dirty="0" smtClean="0">
                <a:ln w="10541" cmpd="sng">
                  <a:solidFill>
                    <a:srgbClr val="006600"/>
                  </a:solidFill>
                  <a:prstDash val="solid"/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ОТЧЁТ  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rgbClr val="006600"/>
                  </a:solidFill>
                  <a:prstDash val="solid"/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 итогам проведения недели начальных классов</a:t>
            </a:r>
          </a:p>
          <a:p>
            <a:pPr algn="ctr"/>
            <a:r>
              <a:rPr lang="ru-RU" sz="2500" b="1" dirty="0" smtClean="0">
                <a:ln w="10541" cmpd="sng">
                  <a:solidFill>
                    <a:srgbClr val="006600"/>
                  </a:solidFill>
                  <a:prstDash val="solid"/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«Память сильнее времени…»</a:t>
            </a:r>
            <a:endParaRPr lang="ru-RU" sz="2500" b="1" cap="all" dirty="0">
              <a:ln w="10541" cmpd="sng">
                <a:solidFill>
                  <a:srgbClr val="006600"/>
                </a:solidFill>
                <a:prstDash val="solid"/>
              </a:ln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6652" y="1782795"/>
            <a:ext cx="62646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25.02.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Линейка «Открытие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недели начальных классов»,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которой для обучающихся и педагогов был представлен план предстоящих мероприятий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фойе 2 этажа установили стенд «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Аты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-баты, шли солдаты!», где ребята могли прочитать об армии РФ, военной технике, а также посоревноваться в отгадывании увлекательных заданий на логику и внимание.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ходе недели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проведены и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внеклассные мероприятия: </a:t>
            </a: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7" r="15350"/>
          <a:stretch/>
        </p:blipFill>
        <p:spPr>
          <a:xfrm>
            <a:off x="3933056" y="2928083"/>
            <a:ext cx="2232248" cy="13221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7008" r="16401" b="12616"/>
          <a:stretch/>
        </p:blipFill>
        <p:spPr>
          <a:xfrm>
            <a:off x="3501008" y="4291627"/>
            <a:ext cx="2860235" cy="18086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0" t="11190" r="10101"/>
          <a:stretch/>
        </p:blipFill>
        <p:spPr>
          <a:xfrm>
            <a:off x="380148" y="6965774"/>
            <a:ext cx="2760456" cy="2163690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137972"/>
              </p:ext>
            </p:extLst>
          </p:nvPr>
        </p:nvGraphicFramePr>
        <p:xfrm>
          <a:off x="404664" y="2965747"/>
          <a:ext cx="309634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>
                  <a:extLst>
                    <a:ext uri="{9D8B030D-6E8A-4147-A177-3AD203B41FA5}">
                      <a16:colId xmlns="" xmlns:a16="http://schemas.microsoft.com/office/drawing/2014/main" val="1529799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и 27 февраля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прошли открытые уроки по чтению (3-4 </a:t>
                      </a: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 и русскому языку (2 </a:t>
                      </a: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военную тематику. В ходе этих встреч ребята узнали много о тяжёлых трудовых буднях в тылу, о том, как маленькие дети наравне со взрослыми ковали долгожданную победу. Помимо этого все задания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выполнялись правильно, четко, с большим интересом, широко применялся наглядный и дополнительный материал, ИКТ.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75289983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045716"/>
              </p:ext>
            </p:extLst>
          </p:nvPr>
        </p:nvGraphicFramePr>
        <p:xfrm>
          <a:off x="3212976" y="6165237"/>
          <a:ext cx="32760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000">
                  <a:extLst>
                    <a:ext uri="{9D8B030D-6E8A-4147-A177-3AD203B41FA5}">
                      <a16:colId xmlns="" xmlns:a16="http://schemas.microsoft.com/office/drawing/2014/main" val="498296865"/>
                    </a:ext>
                  </a:extLst>
                </a:gridCol>
              </a:tblGrid>
              <a:tr h="2028056">
                <a:tc>
                  <a:txBody>
                    <a:bodyPr/>
                    <a:lstStyle/>
                    <a:p>
                      <a:pPr algn="just"/>
                      <a:r>
                        <a:rPr lang="ru-RU" sz="1400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25-27 февраля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-игра «Дорогами бессмертного полка». Мальчишки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смогли почувствовать себя настоящими солдатами и посетили такие конкурсные объекты как «Штаб связи», «Полевая кухня». «Передовая» и др. Целью данного мероприятия являлось сближение учеников, умение работать в коллективе, слышать друг друга, договариваться друг с другом. Отдельно по классам провели викторину «Военная техника» и конкурс рисунков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«Есть такая профессия – Родину защищать!»,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которых дети активное участвовали, проявили большой интерес и фантазию. 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000138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47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8546"/>
          <a:stretch/>
        </p:blipFill>
        <p:spPr>
          <a:xfrm>
            <a:off x="0" y="0"/>
            <a:ext cx="6858000" cy="99059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2656" y="416496"/>
            <a:ext cx="6192688" cy="95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организованы выставки лучших творческих работ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награждены грамотами ученики, отличившиеся в результате проведения мероприятий: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-игра «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Дорогами бессмертного полка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(рук-ль Долматова Д.А.) </a:t>
            </a:r>
          </a:p>
          <a:p>
            <a:pPr algn="just"/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–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«Моряки» (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Жданкин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А., 4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.,Иванов С., 4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Аблясов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А., 3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Кащенко М, 2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место –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«Танкисты» (Грачев В., 4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Аблясов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Д., 4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Беседин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А., 3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Юдин А., 2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«Военные профессии» (рук-ли Корнеева Т.В., Романова С.Ю.)</a:t>
            </a:r>
          </a:p>
          <a:p>
            <a:pPr lvl="0" algn="just"/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место – 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Ермаков М., 4 </a:t>
            </a:r>
            <a:r>
              <a:rPr lang="ru-RU" sz="1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Кащенко М., 2 </a:t>
            </a:r>
            <a:r>
              <a:rPr lang="ru-RU" sz="1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место – 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Грачев В., 4 </a:t>
            </a:r>
            <a:r>
              <a:rPr lang="ru-RU" sz="1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Ткаленко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А., 2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место –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Жданкин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А., 4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Лобан А., 2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рисунков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«Есть такая профессия – Родину защищать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 algn="just"/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место 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Ермаков М, 4 </a:t>
            </a:r>
            <a:r>
              <a:rPr lang="ru-RU" sz="1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.(рук-ль Корнеева Т.В.), Медведева М,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(рук-ль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Жиляева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Е.И.), Казанцев В.,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(рук-ль Сидякина А.Н.);</a:t>
            </a:r>
          </a:p>
          <a:p>
            <a:pPr lvl="0" algn="just"/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–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Жданкин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А.,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(рук-ль Корнеева Т.В.),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Ткаленко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А., 2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(рук-ль Романова С.Ю.), Матвиенко С., 4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(рук-ль Долматова Д.А.);</a:t>
            </a:r>
          </a:p>
          <a:p>
            <a:pPr lvl="0" algn="just"/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место –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Одегова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В., 3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(рук-ль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Жиляева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Е.И.), Кащенко М., 2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(рук-ль Романова С.Ю.),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Ковшарев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Н., 2 </a:t>
            </a:r>
            <a:r>
              <a:rPr lang="ru-RU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(рук-ль Долматова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.А.).</a:t>
            </a:r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завершении недели был проведен интерактивный урок «Нам не нужна война!».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оворили о том, почему война так страшна и ужасна для всех людей на планете и что, нужно сделать, чтобы война никогда не повторилась. И как итог, ребята сделали бумажные самолетики с надписью «Нам не нужна война», как послание для всех людей на планете и запустили их.</a:t>
            </a:r>
          </a:p>
          <a:p>
            <a:pPr algn="just"/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Надеемся, что эта неделя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надолго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останется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потому что она была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очень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эмоциональной 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искренней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50" t="15000" r="34250" b="24801"/>
          <a:stretch/>
        </p:blipFill>
        <p:spPr>
          <a:xfrm>
            <a:off x="4732321" y="5395814"/>
            <a:ext cx="1659533" cy="209882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1" r="29537" b="9850"/>
          <a:stretch/>
        </p:blipFill>
        <p:spPr>
          <a:xfrm>
            <a:off x="4725144" y="7596905"/>
            <a:ext cx="1666710" cy="209882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01"/>
          <a:stretch/>
        </p:blipFill>
        <p:spPr>
          <a:xfrm>
            <a:off x="1257604" y="5369918"/>
            <a:ext cx="2542592" cy="162089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1" r="3800" b="15001"/>
          <a:stretch/>
        </p:blipFill>
        <p:spPr>
          <a:xfrm>
            <a:off x="695232" y="7009095"/>
            <a:ext cx="3667336" cy="184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12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2565</TotalTime>
  <Words>763</Words>
  <Application>Microsoft Office PowerPoint</Application>
  <PresentationFormat>Лист A4 (210x297 мм)</PresentationFormat>
  <Paragraphs>143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172</cp:revision>
  <cp:lastPrinted>2021-04-16T08:34:24Z</cp:lastPrinted>
  <dcterms:created xsi:type="dcterms:W3CDTF">2016-03-28T07:02:16Z</dcterms:created>
  <dcterms:modified xsi:type="dcterms:W3CDTF">2022-03-21T06:25:18Z</dcterms:modified>
</cp:coreProperties>
</file>