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96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286124"/>
            <a:ext cx="8215370" cy="1828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Преемственность в обучении и воспитании при переходе из начального звена в  старшее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5357826"/>
            <a:ext cx="7854696" cy="132397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РМЦ</a:t>
            </a:r>
          </a:p>
          <a:p>
            <a:r>
              <a:rPr lang="ru-RU" dirty="0" smtClean="0"/>
              <a:t>Семинар-практикум</a:t>
            </a:r>
          </a:p>
          <a:p>
            <a:r>
              <a:rPr lang="ru-RU" dirty="0" smtClean="0"/>
              <a:t>ГКОУ «</a:t>
            </a:r>
            <a:r>
              <a:rPr lang="ru-RU" dirty="0" err="1" smtClean="0"/>
              <a:t>Богородская</a:t>
            </a:r>
            <a:r>
              <a:rPr lang="ru-RU" dirty="0" smtClean="0"/>
              <a:t> школа №8»</a:t>
            </a:r>
          </a:p>
          <a:p>
            <a:r>
              <a:rPr lang="ru-RU" dirty="0" smtClean="0"/>
              <a:t>Томилова Е.О.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714356"/>
            <a:ext cx="9001156" cy="514353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ПРЕЕМСТВЕННОСТЬ-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sz="4400" dirty="0" smtClean="0">
                <a:solidFill>
                  <a:srgbClr val="7030A0"/>
                </a:solidFill>
              </a:rPr>
              <a:t>Переход от одного уровня образования к следующему,</a:t>
            </a:r>
            <a:br>
              <a:rPr lang="ru-RU" sz="4400" dirty="0" smtClean="0">
                <a:solidFill>
                  <a:srgbClr val="7030A0"/>
                </a:solidFill>
              </a:rPr>
            </a:br>
            <a:r>
              <a:rPr lang="ru-RU" sz="4400" dirty="0" smtClean="0">
                <a:solidFill>
                  <a:srgbClr val="7030A0"/>
                </a:solidFill>
              </a:rPr>
              <a:t>выражающийся в сохранении и постепенном изменении</a:t>
            </a:r>
            <a:br>
              <a:rPr lang="ru-RU" sz="4400" dirty="0" smtClean="0">
                <a:solidFill>
                  <a:srgbClr val="7030A0"/>
                </a:solidFill>
              </a:rPr>
            </a:br>
            <a:r>
              <a:rPr lang="ru-RU" sz="4400" dirty="0" smtClean="0">
                <a:solidFill>
                  <a:srgbClr val="7030A0"/>
                </a:solidFill>
              </a:rPr>
              <a:t>содержания, форм, методов, технологий обучения </a:t>
            </a:r>
            <a:r>
              <a:rPr lang="ru-RU" sz="4400" dirty="0" smtClean="0">
                <a:solidFill>
                  <a:srgbClr val="7030A0"/>
                </a:solidFill>
              </a:rPr>
              <a:t>и воспитания</a:t>
            </a:r>
            <a:r>
              <a:rPr lang="ru-RU" sz="4400" dirty="0" smtClean="0">
                <a:solidFill>
                  <a:srgbClr val="7030A0"/>
                </a:solidFill>
              </a:rPr>
              <a:t>.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472518" cy="56102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ФЗ- 273 «</a:t>
            </a:r>
            <a:r>
              <a:rPr lang="ru-RU" dirty="0" smtClean="0"/>
              <a:t>ОБ  ОБРАЗОВАНИИ  В  </a:t>
            </a:r>
            <a:r>
              <a:rPr lang="ru-RU" dirty="0" smtClean="0"/>
              <a:t>РФ» ОПРЕДЕЛЯЕТ </a:t>
            </a:r>
            <a:r>
              <a:rPr lang="ru-RU" dirty="0" smtClean="0"/>
              <a:t>ЗАДАЧИ  И  СТРУКТУРУ  СТАНДАРТОВ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ОБРАЗОВАТЕЛЬНЫЕ СТАНДАРТЫ ДОЛЖНЫ ОБЕСПЕЧИВАТЬ:</a:t>
            </a:r>
          </a:p>
          <a:p>
            <a:pPr lvl="2">
              <a:buNone/>
            </a:pPr>
            <a:r>
              <a:rPr lang="ru-RU" dirty="0" smtClean="0"/>
              <a:t>◼ </a:t>
            </a:r>
            <a:r>
              <a:rPr lang="ru-RU" dirty="0" smtClean="0"/>
              <a:t>ЕДИНСТВО ОБРАЗОВАТЕЛЬНОГО </a:t>
            </a:r>
            <a:r>
              <a:rPr lang="ru-RU" dirty="0" smtClean="0"/>
              <a:t>               ПРОСТРАНСТВА  РОССИЙСКОЙ  </a:t>
            </a:r>
            <a:r>
              <a:rPr lang="ru-RU" dirty="0" smtClean="0"/>
              <a:t>ФЕДЕРАЦИИ</a:t>
            </a:r>
          </a:p>
          <a:p>
            <a:pPr lvl="2">
              <a:buNone/>
            </a:pPr>
            <a:r>
              <a:rPr lang="ru-RU" dirty="0" smtClean="0"/>
              <a:t>◼ </a:t>
            </a:r>
            <a:r>
              <a:rPr lang="ru-RU" dirty="0" smtClean="0"/>
              <a:t>ПРЕЕМСТВЕННОСТЬ  </a:t>
            </a:r>
            <a:r>
              <a:rPr lang="ru-RU" dirty="0" smtClean="0"/>
              <a:t>ОСНОВНЫХ ОБРАЗОВАТЕЛЬНЫХ ПРОГРАММ:</a:t>
            </a:r>
          </a:p>
          <a:p>
            <a:pPr lvl="4">
              <a:buNone/>
            </a:pPr>
            <a:r>
              <a:rPr lang="ru-RU" dirty="0" smtClean="0"/>
              <a:t>- НАЧАЛЬНОГО ОБЩЕГО</a:t>
            </a:r>
          </a:p>
          <a:p>
            <a:pPr lvl="4">
              <a:buNone/>
            </a:pPr>
            <a:r>
              <a:rPr lang="ru-RU" dirty="0" smtClean="0"/>
              <a:t>- ОСНОВНОГО ОБЩЕГО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714356"/>
            <a:ext cx="8786874" cy="56102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600" dirty="0" smtClean="0"/>
              <a:t>ФГОС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Реализация  преемственности между начальной и основной школой должна обеспечить создание системы непрерывного образования с учетом сохранения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самоценности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каждого возрастного периода развития учащегося;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умения учиться;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Быть готовыми к будущей жизни!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Направленности на сохранение здоровья, эмоционального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благополучия и на развитие индивидуальности каждого учащегося.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1928794" y="857232"/>
            <a:ext cx="1071570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Преемственность между начальной школой и 5-м классом предполагает следующие направления</a:t>
            </a:r>
            <a:r>
              <a:rPr lang="ru-RU" sz="3200" b="1" dirty="0" smtClean="0">
                <a:solidFill>
                  <a:srgbClr val="7030A0"/>
                </a:solidFill>
              </a:rPr>
              <a:t>: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143116"/>
            <a:ext cx="8229600" cy="4389120"/>
          </a:xfrm>
        </p:spPr>
        <p:txBody>
          <a:bodyPr/>
          <a:lstStyle/>
          <a:p>
            <a:pPr lvl="0"/>
            <a:r>
              <a:rPr lang="ru-RU" dirty="0" smtClean="0"/>
              <a:t>образовательные программы; </a:t>
            </a:r>
            <a:endParaRPr lang="ru-RU" dirty="0" smtClean="0"/>
          </a:p>
          <a:p>
            <a:pPr lvl="0">
              <a:buNone/>
            </a:pPr>
            <a:endParaRPr lang="ru-RU" dirty="0" smtClean="0"/>
          </a:p>
          <a:p>
            <a:pPr lvl="0"/>
            <a:r>
              <a:rPr lang="ru-RU" dirty="0" smtClean="0"/>
              <a:t>организация учебного процесса; </a:t>
            </a:r>
            <a:endParaRPr lang="ru-RU" dirty="0" smtClean="0"/>
          </a:p>
          <a:p>
            <a:pPr lvl="0">
              <a:buNone/>
            </a:pPr>
            <a:endParaRPr lang="ru-RU" dirty="0" smtClean="0"/>
          </a:p>
          <a:p>
            <a:pPr lvl="0"/>
            <a:r>
              <a:rPr lang="ru-RU" sz="2800" b="1" i="1" dirty="0" smtClean="0">
                <a:latin typeface="Times New Roman"/>
                <a:cs typeface="Times New Roman"/>
              </a:rPr>
              <a:t>единые </a:t>
            </a:r>
            <a:r>
              <a:rPr lang="ru-RU" sz="2800" b="1" i="1" dirty="0" smtClean="0">
                <a:latin typeface="Times New Roman"/>
                <a:cs typeface="Times New Roman"/>
              </a:rPr>
              <a:t>требования к учащимся; </a:t>
            </a:r>
            <a:endParaRPr lang="ru-RU" sz="2800" b="1" i="1" dirty="0" smtClean="0">
              <a:latin typeface="Times New Roman"/>
              <a:cs typeface="Times New Roman"/>
            </a:endParaRPr>
          </a:p>
          <a:p>
            <a:pPr lvl="0">
              <a:buNone/>
            </a:pPr>
            <a:endParaRPr lang="ru-RU" dirty="0" smtClean="0">
              <a:cs typeface="Times New Roman"/>
            </a:endParaRPr>
          </a:p>
          <a:p>
            <a:pPr lvl="0"/>
            <a:r>
              <a:rPr lang="ru-RU" dirty="0" smtClean="0"/>
              <a:t>единые требования к структуре уроков</a:t>
            </a:r>
            <a:r>
              <a:rPr lang="ru-RU" dirty="0" smtClean="0"/>
              <a:t>.</a:t>
            </a:r>
            <a:endParaRPr lang="ru-RU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736"/>
            <a:ext cx="8515352" cy="1214446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>Некоторые </a:t>
            </a:r>
            <a:r>
              <a:rPr lang="ru-RU" sz="3600" dirty="0" smtClean="0">
                <a:solidFill>
                  <a:srgbClr val="7030A0"/>
                </a:solidFill>
              </a:rPr>
              <a:t>трудности, возникающие при переходе из начальной школы в основную</a:t>
            </a:r>
            <a:r>
              <a:rPr lang="ru-RU" sz="3600" dirty="0" smtClean="0">
                <a:solidFill>
                  <a:srgbClr val="7030A0"/>
                </a:solidFill>
              </a:rPr>
              <a:t>: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714620"/>
            <a:ext cx="8229600" cy="3357586"/>
          </a:xfrm>
        </p:spPr>
        <p:txBody>
          <a:bodyPr/>
          <a:lstStyle/>
          <a:p>
            <a:r>
              <a:rPr lang="ru-RU" b="1" dirty="0" smtClean="0"/>
              <a:t>Смена </a:t>
            </a:r>
            <a:r>
              <a:rPr lang="ru-RU" b="1" dirty="0" smtClean="0"/>
              <a:t>социальной обстановки</a:t>
            </a:r>
            <a:r>
              <a:rPr lang="ru-RU" dirty="0" smtClean="0"/>
              <a:t> </a:t>
            </a:r>
            <a:endParaRPr lang="ru-RU" dirty="0" smtClean="0"/>
          </a:p>
          <a:p>
            <a:r>
              <a:rPr lang="ru-RU" b="1" dirty="0" smtClean="0"/>
              <a:t>Изменение </a:t>
            </a:r>
            <a:r>
              <a:rPr lang="ru-RU" b="1" dirty="0" smtClean="0"/>
              <a:t>роли учащегося </a:t>
            </a:r>
            <a:endParaRPr lang="ru-RU" b="1" dirty="0" smtClean="0"/>
          </a:p>
          <a:p>
            <a:r>
              <a:rPr lang="ru-RU" b="1" dirty="0" smtClean="0"/>
              <a:t>Разность </a:t>
            </a:r>
            <a:r>
              <a:rPr lang="ru-RU" b="1" dirty="0" smtClean="0"/>
              <a:t>систем и форм </a:t>
            </a:r>
            <a:r>
              <a:rPr lang="ru-RU" b="1" dirty="0" smtClean="0"/>
              <a:t>обучения</a:t>
            </a:r>
          </a:p>
          <a:p>
            <a:pPr lvl="0"/>
            <a:r>
              <a:rPr lang="ru-RU" b="1" dirty="0" smtClean="0"/>
              <a:t>Недостаточная техника чтения</a:t>
            </a:r>
            <a:endParaRPr lang="ru-RU" dirty="0" smtClean="0"/>
          </a:p>
          <a:p>
            <a:pPr lvl="0"/>
            <a:r>
              <a:rPr lang="ru-RU" b="1" dirty="0" smtClean="0"/>
              <a:t>Недостаточная скорость письма</a:t>
            </a:r>
            <a:endParaRPr lang="ru-RU" dirty="0" smtClean="0"/>
          </a:p>
          <a:p>
            <a:pPr lvl="0"/>
            <a:r>
              <a:rPr lang="ru-RU" b="1" dirty="0" smtClean="0"/>
              <a:t>Неустойчивость внимания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Главная  задача 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smtClean="0">
                <a:solidFill>
                  <a:srgbClr val="7030A0"/>
                </a:solidFill>
              </a:rPr>
              <a:t>- </a:t>
            </a:r>
            <a:r>
              <a:rPr lang="ru-RU" b="1" dirty="0" smtClean="0">
                <a:solidFill>
                  <a:srgbClr val="7030A0"/>
                </a:solidFill>
              </a:rPr>
              <a:t>ЭТО НАУЧИТЬ РЕБЕНКА УЧИТЬСЯ</a:t>
            </a:r>
            <a:r>
              <a:rPr lang="ru-RU" b="1" dirty="0" smtClean="0">
                <a:solidFill>
                  <a:srgbClr val="7030A0"/>
                </a:solidFill>
              </a:rPr>
              <a:t>.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buNone/>
            </a:pPr>
            <a:r>
              <a:rPr lang="ru-RU" dirty="0" smtClean="0"/>
              <a:t>Через:</a:t>
            </a:r>
          </a:p>
          <a:p>
            <a:pPr lvl="0"/>
            <a:r>
              <a:rPr lang="ru-RU" dirty="0" smtClean="0"/>
              <a:t>организационная </a:t>
            </a:r>
            <a:r>
              <a:rPr lang="ru-RU" dirty="0" smtClean="0"/>
              <a:t>работа (проведение совместных заседаний МО учителей начального и среднего звена),</a:t>
            </a:r>
          </a:p>
          <a:p>
            <a:pPr lvl="0"/>
            <a:r>
              <a:rPr lang="ru-RU" dirty="0" smtClean="0"/>
              <a:t>педагогическая и психологическая диагностика,</a:t>
            </a:r>
          </a:p>
          <a:p>
            <a:pPr lvl="0"/>
            <a:r>
              <a:rPr lang="ru-RU" dirty="0" smtClean="0"/>
              <a:t>консультативная работа педагогов начального и среднего звена с учащимися и их родителями,</a:t>
            </a:r>
          </a:p>
          <a:p>
            <a:pPr lvl="0"/>
            <a:r>
              <a:rPr lang="ru-RU" dirty="0" smtClean="0"/>
              <a:t>коррекционно-развивающая и аналитическая работа.</a:t>
            </a:r>
          </a:p>
          <a:p>
            <a:pPr lvl="0"/>
            <a:r>
              <a:rPr lang="ru-RU" dirty="0" smtClean="0"/>
              <a:t>содержание материала, формы и методы обучения.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775542"/>
          </a:xfrm>
        </p:spPr>
        <p:txBody>
          <a:bodyPr>
            <a:normAutofit fontScale="90000"/>
          </a:bodyPr>
          <a:lstStyle/>
          <a:p>
            <a:r>
              <a:rPr lang="ru-RU" smtClean="0">
                <a:solidFill>
                  <a:srgbClr val="7030A0"/>
                </a:solidFill>
              </a:rPr>
              <a:t>Вывод: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643182"/>
            <a:ext cx="8572560" cy="257174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b="1" dirty="0" smtClean="0"/>
              <a:t>Проблема преемственности разрешима даже </a:t>
            </a:r>
            <a:r>
              <a:rPr lang="ru-RU" sz="3200" b="1" dirty="0" smtClean="0"/>
              <a:t> с  </a:t>
            </a:r>
            <a:r>
              <a:rPr lang="ru-RU" sz="3200" b="1" dirty="0" smtClean="0"/>
              <a:t>теми </a:t>
            </a:r>
            <a:r>
              <a:rPr lang="ru-RU" sz="3200" b="1" dirty="0" smtClean="0"/>
              <a:t> объективными </a:t>
            </a:r>
            <a:r>
              <a:rPr lang="ru-RU" sz="3200" b="1" dirty="0" smtClean="0"/>
              <a:t>трудностями, которые </a:t>
            </a:r>
            <a:r>
              <a:rPr lang="ru-RU" sz="3200" b="1" dirty="0" smtClean="0"/>
              <a:t> испытывают </a:t>
            </a:r>
            <a:r>
              <a:rPr lang="ru-RU" sz="3200" b="1" dirty="0" smtClean="0"/>
              <a:t>учителя. Но </a:t>
            </a:r>
            <a:r>
              <a:rPr lang="ru-RU" sz="3200" b="1" dirty="0" smtClean="0"/>
              <a:t> разрешима  лишь  в  </a:t>
            </a:r>
            <a:r>
              <a:rPr lang="ru-RU" sz="3200" b="1" dirty="0" smtClean="0"/>
              <a:t>том </a:t>
            </a:r>
            <a:r>
              <a:rPr lang="ru-RU" sz="3200" b="1" dirty="0" smtClean="0"/>
              <a:t> случае</a:t>
            </a:r>
            <a:r>
              <a:rPr lang="ru-RU" sz="3200" b="1" dirty="0" smtClean="0"/>
              <a:t>, </a:t>
            </a:r>
            <a:r>
              <a:rPr lang="ru-RU" sz="3200" b="1" dirty="0" smtClean="0"/>
              <a:t> если  в  работе  над  </a:t>
            </a:r>
            <a:r>
              <a:rPr lang="ru-RU" sz="3200" b="1" dirty="0" smtClean="0"/>
              <a:t>ней </a:t>
            </a:r>
            <a:r>
              <a:rPr lang="ru-RU" sz="3200" b="1" dirty="0" smtClean="0"/>
              <a:t> будут  участвовать  и  начальная  и  </a:t>
            </a:r>
            <a:r>
              <a:rPr lang="ru-RU" sz="3200" b="1" dirty="0" smtClean="0"/>
              <a:t>средняя </a:t>
            </a:r>
            <a:r>
              <a:rPr lang="ru-RU" sz="3200" b="1" dirty="0" smtClean="0"/>
              <a:t>школа  </a:t>
            </a:r>
            <a:r>
              <a:rPr lang="ru-RU" sz="3200" b="1" dirty="0" smtClean="0"/>
              <a:t>в </a:t>
            </a:r>
            <a:r>
              <a:rPr lang="ru-RU" sz="3200" b="1" dirty="0" smtClean="0"/>
              <a:t> тесном  </a:t>
            </a:r>
            <a:r>
              <a:rPr lang="ru-RU" sz="3200" b="1" dirty="0" smtClean="0"/>
              <a:t>сотрудничестве.</a:t>
            </a:r>
            <a:r>
              <a:rPr lang="ru-RU" sz="3200" dirty="0" smtClean="0"/>
              <a:t> </a:t>
            </a:r>
            <a:endParaRPr lang="ru-RU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8">
      <a:dk1>
        <a:srgbClr val="00449E"/>
      </a:dk1>
      <a:lt1>
        <a:sysClr val="window" lastClr="FFFFFF"/>
      </a:lt1>
      <a:dk2>
        <a:srgbClr val="87BAFF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</TotalTime>
  <Words>261</Words>
  <PresentationFormat>Экран (4:3)</PresentationFormat>
  <Paragraphs>43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Преемственность в обучении и воспитании при переходе из начального звена в  старшее</vt:lpstr>
      <vt:lpstr>ПРЕЕМСТВЕННОСТЬ- Переход от одного уровня образования к следующему, выражающийся в сохранении и постепенном изменении содержания, форм, методов, технологий обучения и воспитания.</vt:lpstr>
      <vt:lpstr>Слайд 3</vt:lpstr>
      <vt:lpstr>Слайд 4</vt:lpstr>
      <vt:lpstr>Преемственность между начальной школой и 5-м классом предполагает следующие направления:</vt:lpstr>
      <vt:lpstr>Некоторые трудности, возникающие при переходе из начальной школы в основную:</vt:lpstr>
      <vt:lpstr>Главная  задача   - ЭТО НАУЧИТЬ РЕБЕНКА УЧИТЬСЯ.</vt:lpstr>
      <vt:lpstr>Вывод: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5</cp:revision>
  <dcterms:created xsi:type="dcterms:W3CDTF">2022-03-16T07:50:27Z</dcterms:created>
  <dcterms:modified xsi:type="dcterms:W3CDTF">2022-03-16T11:12:50Z</dcterms:modified>
</cp:coreProperties>
</file>