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7F0E-03DB-43FC-805F-EF18A87EE0A1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E8D26-94F2-483D-A830-B41EC342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7F0E-03DB-43FC-805F-EF18A87EE0A1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E8D26-94F2-483D-A830-B41EC342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7F0E-03DB-43FC-805F-EF18A87EE0A1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E8D26-94F2-483D-A830-B41EC342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7F0E-03DB-43FC-805F-EF18A87EE0A1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E8D26-94F2-483D-A830-B41EC342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7F0E-03DB-43FC-805F-EF18A87EE0A1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E8D26-94F2-483D-A830-B41EC342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7F0E-03DB-43FC-805F-EF18A87EE0A1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E8D26-94F2-483D-A830-B41EC342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7F0E-03DB-43FC-805F-EF18A87EE0A1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E8D26-94F2-483D-A830-B41EC342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7F0E-03DB-43FC-805F-EF18A87EE0A1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E8D26-94F2-483D-A830-B41EC342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7F0E-03DB-43FC-805F-EF18A87EE0A1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E8D26-94F2-483D-A830-B41EC342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7F0E-03DB-43FC-805F-EF18A87EE0A1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E8D26-94F2-483D-A830-B41EC342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D7F0E-03DB-43FC-805F-EF18A87EE0A1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E8D26-94F2-483D-A830-B41EC342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D7F0E-03DB-43FC-805F-EF18A87EE0A1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E8D26-94F2-483D-A830-B41EC3420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obaspect_img32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"/>
            <a:ext cx="9468544" cy="6831509"/>
          </a:xfrm>
          <a:prstGeom prst="rect">
            <a:avLst/>
          </a:prstGeo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9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4509120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Да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здравствуют артиллеристы-</a:t>
            </a:r>
          </a:p>
          <a:p>
            <a:pPr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Защитники наших земель!</a:t>
            </a:r>
          </a:p>
          <a:p>
            <a:pPr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Подносчики наших снарядов,</a:t>
            </a:r>
          </a:p>
          <a:p>
            <a:pPr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Наводчики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бьющие в цель!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188640"/>
            <a:ext cx="24625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  <a:latin typeface="+mn-lt"/>
                <a:cs typeface="+mn-cs"/>
              </a:rPr>
              <a:t>Артиллерист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433763" y="0"/>
            <a:ext cx="23034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4000" b="1" dirty="0">
                <a:solidFill>
                  <a:srgbClr val="C00000"/>
                </a:solidFill>
              </a:rPr>
              <a:t>Сапер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7530" y="3717032"/>
            <a:ext cx="6556718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Давно закончилась война,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Но след оставила она 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Бывает, среди грядок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Закопаны снаряды.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И с техникой придет сапер,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Чтоб обезвредить поле.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Не будет взрывов с этих пор,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Беды, и слез, и боли!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0072" y="112474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n w="12700">
                  <a:solidFill>
                    <a:srgbClr val="2F5897">
                      <a:lumMod val="50000"/>
                    </a:srgbClr>
                  </a:solidFill>
                  <a:prstDash val="solid"/>
                </a:ln>
                <a:solidFill>
                  <a:srgbClr val="E4E9EF">
                    <a:lumMod val="1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latino Linotype"/>
              </a:rPr>
              <a:t>Солдат </a:t>
            </a:r>
            <a:r>
              <a:rPr lang="ru-RU" sz="2000" dirty="0">
                <a:ln w="12700">
                  <a:solidFill>
                    <a:srgbClr val="2F5897">
                      <a:lumMod val="50000"/>
                    </a:srgbClr>
                  </a:solidFill>
                  <a:prstDash val="solid"/>
                </a:ln>
                <a:solidFill>
                  <a:srgbClr val="E4E9EF">
                    <a:lumMod val="1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latino Linotype"/>
              </a:rPr>
              <a:t>у вражеских высот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2700">
                  <a:solidFill>
                    <a:srgbClr val="2F5897">
                      <a:lumMod val="50000"/>
                    </a:srgbClr>
                  </a:solidFill>
                  <a:prstDash val="solid"/>
                </a:ln>
                <a:solidFill>
                  <a:srgbClr val="E4E9EF">
                    <a:lumMod val="1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latino Linotype"/>
              </a:rPr>
              <a:t>Был ранен утром рано.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2700">
                  <a:solidFill>
                    <a:srgbClr val="2F5897">
                      <a:lumMod val="50000"/>
                    </a:srgbClr>
                  </a:solidFill>
                  <a:prstDash val="solid"/>
                </a:ln>
                <a:solidFill>
                  <a:srgbClr val="E4E9EF">
                    <a:lumMod val="1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latino Linotype"/>
              </a:rPr>
              <a:t>Отважный военврач спасет,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2700">
                  <a:solidFill>
                    <a:srgbClr val="2F5897">
                      <a:lumMod val="50000"/>
                    </a:srgbClr>
                  </a:solidFill>
                  <a:prstDash val="solid"/>
                </a:ln>
                <a:solidFill>
                  <a:srgbClr val="E4E9EF">
                    <a:lumMod val="1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latino Linotype"/>
              </a:rPr>
              <a:t>Он перевяжет раны</a:t>
            </a:r>
            <a:r>
              <a:rPr lang="ru-RU" sz="2000" dirty="0" smtClean="0">
                <a:ln w="12700">
                  <a:solidFill>
                    <a:srgbClr val="2F5897">
                      <a:lumMod val="50000"/>
                    </a:srgbClr>
                  </a:solidFill>
                  <a:prstDash val="solid"/>
                </a:ln>
                <a:solidFill>
                  <a:srgbClr val="E4E9EF">
                    <a:lumMod val="1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latino Linotype"/>
              </a:rPr>
              <a:t>!</a:t>
            </a:r>
            <a:endParaRPr lang="ru-RU" sz="2000" dirty="0">
              <a:ln w="12700">
                <a:solidFill>
                  <a:srgbClr val="2F5897">
                    <a:lumMod val="50000"/>
                  </a:srgbClr>
                </a:solidFill>
                <a:prstDash val="solid"/>
              </a:ln>
              <a:solidFill>
                <a:srgbClr val="E4E9EF">
                  <a:lumMod val="1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latino Linotype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0"/>
            <a:ext cx="36065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200" b="1" dirty="0">
                <a:ln>
                  <a:solidFill>
                    <a:srgbClr val="C00000"/>
                  </a:solidFill>
                </a:ln>
                <a:solidFill>
                  <a:srgbClr val="2F5897">
                    <a:lumMod val="75000"/>
                  </a:srgbClr>
                </a:solidFill>
                <a:cs typeface="Arial" charset="0"/>
              </a:rPr>
              <a:t>Военный врач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581128"/>
            <a:ext cx="43729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ln w="12700">
                  <a:solidFill>
                    <a:prstClr val="black"/>
                  </a:solidFill>
                  <a:prstDash val="solid"/>
                </a:ln>
                <a:solidFill>
                  <a:srgbClr val="6076B4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latino Linotype"/>
              </a:rPr>
              <a:t>Врач извлечет</a:t>
            </a:r>
            <a:endParaRPr lang="en-US" sz="2000" dirty="0">
              <a:ln w="12700">
                <a:solidFill>
                  <a:prstClr val="black"/>
                </a:solidFill>
                <a:prstDash val="solid"/>
              </a:ln>
              <a:solidFill>
                <a:srgbClr val="6076B4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latino Linotype"/>
            </a:endParaRPr>
          </a:p>
          <a:p>
            <a:pPr lvl="0">
              <a:defRPr/>
            </a:pPr>
            <a:r>
              <a:rPr lang="ru-RU" sz="2000" dirty="0">
                <a:ln w="12700">
                  <a:solidFill>
                    <a:prstClr val="black"/>
                  </a:solidFill>
                  <a:prstDash val="solid"/>
                </a:ln>
                <a:solidFill>
                  <a:srgbClr val="6076B4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latino Linotype"/>
              </a:rPr>
              <a:t>из ран </a:t>
            </a:r>
            <a:r>
              <a:rPr lang="en-US" sz="2000" dirty="0">
                <a:ln w="12700">
                  <a:solidFill>
                    <a:prstClr val="black"/>
                  </a:solidFill>
                  <a:prstDash val="solid"/>
                </a:ln>
                <a:solidFill>
                  <a:srgbClr val="6076B4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latino Linotype"/>
              </a:rPr>
              <a:t> </a:t>
            </a:r>
            <a:r>
              <a:rPr lang="ru-RU" sz="2000" dirty="0">
                <a:ln w="12700">
                  <a:solidFill>
                    <a:prstClr val="black"/>
                  </a:solidFill>
                  <a:prstDash val="solid"/>
                </a:ln>
                <a:solidFill>
                  <a:srgbClr val="6076B4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latino Linotype"/>
              </a:rPr>
              <a:t>солдата</a:t>
            </a:r>
          </a:p>
          <a:p>
            <a:pPr lvl="0">
              <a:defRPr/>
            </a:pPr>
            <a:r>
              <a:rPr lang="ru-RU" sz="2000" dirty="0">
                <a:ln w="12700">
                  <a:solidFill>
                    <a:prstClr val="black"/>
                  </a:solidFill>
                  <a:prstDash val="solid"/>
                </a:ln>
                <a:solidFill>
                  <a:srgbClr val="6076B4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latino Linotype"/>
              </a:rPr>
              <a:t>Два небольших осколка</a:t>
            </a:r>
          </a:p>
          <a:p>
            <a:pPr lvl="0">
              <a:defRPr/>
            </a:pPr>
            <a:r>
              <a:rPr lang="ru-RU" sz="2000" dirty="0">
                <a:ln w="12700">
                  <a:solidFill>
                    <a:prstClr val="black"/>
                  </a:solidFill>
                  <a:prstDash val="solid"/>
                </a:ln>
                <a:solidFill>
                  <a:srgbClr val="6076B4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latino Linotype"/>
              </a:rPr>
              <a:t>И скажет: </a:t>
            </a:r>
            <a:endParaRPr lang="en-US" sz="2000" dirty="0">
              <a:ln w="12700">
                <a:solidFill>
                  <a:prstClr val="black"/>
                </a:solidFill>
                <a:prstDash val="solid"/>
              </a:ln>
              <a:solidFill>
                <a:srgbClr val="6076B4">
                  <a:lumMod val="50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alatino Linotype"/>
            </a:endParaRPr>
          </a:p>
          <a:p>
            <a:pPr lvl="0">
              <a:defRPr/>
            </a:pPr>
            <a:r>
              <a:rPr lang="ru-RU" sz="2000" dirty="0">
                <a:ln w="12700">
                  <a:solidFill>
                    <a:prstClr val="black"/>
                  </a:solidFill>
                  <a:prstDash val="solid"/>
                </a:ln>
                <a:solidFill>
                  <a:srgbClr val="6076B4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latino Linotype"/>
              </a:rPr>
              <a:t>"Унывать не надо!</a:t>
            </a:r>
          </a:p>
          <a:p>
            <a:pPr lvl="0">
              <a:defRPr/>
            </a:pPr>
            <a:r>
              <a:rPr lang="ru-RU" sz="2000" dirty="0">
                <a:ln w="12700">
                  <a:solidFill>
                    <a:prstClr val="black"/>
                  </a:solidFill>
                  <a:prstDash val="solid"/>
                </a:ln>
                <a:solidFill>
                  <a:srgbClr val="6076B4">
                    <a:lumMod val="50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alatino Linotype"/>
              </a:rPr>
              <a:t>Живи, братишка, долго!"</a:t>
            </a:r>
          </a:p>
        </p:txBody>
      </p:sp>
      <p:pic>
        <p:nvPicPr>
          <p:cNvPr id="5" name="Рисунок 4" descr="65bc637bbfa2db5923e4d2f1b2d02999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51920" y="2924944"/>
            <a:ext cx="4915952" cy="3566796"/>
          </a:xfrm>
          <a:prstGeom prst="rect">
            <a:avLst/>
          </a:prstGeom>
        </p:spPr>
      </p:pic>
      <p:pic>
        <p:nvPicPr>
          <p:cNvPr id="6" name="Рисунок 5" descr="Norwegian_medics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" y="548680"/>
            <a:ext cx="4716016" cy="3537012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64288" y="0"/>
            <a:ext cx="13684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11760" y="3933056"/>
            <a:ext cx="13684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908175" y="92075"/>
            <a:ext cx="561657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2060"/>
                </a:solidFill>
              </a:rPr>
              <a:t>Пехотинец</a:t>
            </a:r>
          </a:p>
          <a:p>
            <a:endParaRPr lang="ru-RU" b="1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076635"/>
            <a:ext cx="5256584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rgbClr val="17243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Пехота на любой войне</a:t>
            </a:r>
          </a:p>
          <a:p>
            <a:pPr>
              <a:defRPr/>
            </a:pPr>
            <a:r>
              <a:rPr lang="ru-RU" sz="2400" b="1" dirty="0"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rgbClr val="17243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Полей царица.</a:t>
            </a:r>
          </a:p>
          <a:p>
            <a:pPr>
              <a:defRPr/>
            </a:pPr>
            <a:r>
              <a:rPr lang="ru-RU" sz="2400" b="1" dirty="0"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rgbClr val="17243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хочется поздравить мне</a:t>
            </a:r>
          </a:p>
          <a:p>
            <a:pPr>
              <a:defRPr/>
            </a:pPr>
            <a:r>
              <a:rPr lang="ru-RU" sz="2400" b="1" dirty="0"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rgbClr val="17243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Всех пехотинцев!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1530" y="980728"/>
            <a:ext cx="4572470" cy="55092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ru-RU" sz="32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Пусть небо будет     </a:t>
            </a:r>
          </a:p>
          <a:p>
            <a:pPr algn="ctr">
              <a:defRPr/>
            </a:pPr>
            <a:r>
              <a:rPr lang="ru-RU" sz="32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голубым</a:t>
            </a:r>
          </a:p>
          <a:p>
            <a:pPr algn="ctr">
              <a:defRPr/>
            </a:pPr>
            <a:r>
              <a:rPr lang="ru-RU" sz="32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Пусть в небе </a:t>
            </a:r>
          </a:p>
          <a:p>
            <a:pPr algn="ctr">
              <a:defRPr/>
            </a:pPr>
            <a:r>
              <a:rPr lang="ru-RU" sz="32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не клубится дым,</a:t>
            </a:r>
          </a:p>
          <a:p>
            <a:pPr algn="ctr">
              <a:defRPr/>
            </a:pPr>
            <a:r>
              <a:rPr lang="ru-RU" sz="32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Пусть пушки </a:t>
            </a:r>
          </a:p>
          <a:p>
            <a:pPr algn="ctr">
              <a:defRPr/>
            </a:pPr>
            <a:r>
              <a:rPr lang="ru-RU" sz="32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грозные молчат,</a:t>
            </a:r>
          </a:p>
          <a:p>
            <a:pPr algn="ctr">
              <a:defRPr/>
            </a:pPr>
            <a:r>
              <a:rPr lang="ru-RU" sz="32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пулемёты не строчат,</a:t>
            </a:r>
          </a:p>
          <a:p>
            <a:pPr algn="ctr">
              <a:defRPr/>
            </a:pPr>
            <a:r>
              <a:rPr lang="ru-RU" sz="32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 жили люди, </a:t>
            </a:r>
          </a:p>
          <a:p>
            <a:pPr algn="ctr">
              <a:defRPr/>
            </a:pPr>
            <a:r>
              <a:rPr lang="ru-RU" sz="32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города…</a:t>
            </a:r>
          </a:p>
          <a:p>
            <a:pPr algn="ctr">
              <a:defRPr/>
            </a:pPr>
            <a:r>
              <a:rPr lang="ru-RU" sz="32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Мир нужен</a:t>
            </a:r>
          </a:p>
          <a:p>
            <a:pPr algn="ctr">
              <a:defRPr/>
            </a:pPr>
            <a:r>
              <a:rPr lang="ru-RU" sz="32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C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на земле всегда!</a:t>
            </a:r>
            <a:endParaRPr lang="ru-RU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C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d6f2f94567294e33a531ba11fee081e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823916" cy="6858000"/>
          </a:xfrm>
          <a:prstGeom prst="rect">
            <a:avLst/>
          </a:prstGeo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64088" y="1102578"/>
            <a:ext cx="439248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Папу поздравляю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 праздником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мужским: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юности, я знаю,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армии служил.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Значит, тоже воин,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Хоть не командир.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Праздника достоин, -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Охранял весь мир!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Для меня ты главный.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Мне не дашь пропасть: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 – Отчизны славной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Маленькая часть</a:t>
            </a:r>
          </a:p>
        </p:txBody>
      </p:sp>
      <p:pic>
        <p:nvPicPr>
          <p:cNvPr id="3" name="Рисунок 2" descr="hello_html_19b394b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836712"/>
            <a:ext cx="5148063" cy="5805264"/>
          </a:xfrm>
          <a:prstGeom prst="rect">
            <a:avLst/>
          </a:prstGeom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404664"/>
            <a:ext cx="13684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75575" y="2564904"/>
            <a:ext cx="13684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0"/>
            <a:ext cx="13684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Holidays___Army_A_beautiful_greeting_card__congratulations_on_the_Day_of_the_Defender_of_the_Fatherland_on_February_23_123099_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7" y="260648"/>
            <a:ext cx="4280875" cy="590465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19464" y="1484784"/>
            <a:ext cx="4824536" cy="50679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2F5897"/>
                </a:solidFill>
                <a:effectLst/>
                <a:latin typeface="Arial Narrow" pitchFamily="34" charset="0"/>
                <a:ea typeface="+mn-ea"/>
                <a:cs typeface="+mn-cs"/>
              </a:rPr>
              <a:t>Вверх орудия палят, всех салютом балуют.</a:t>
            </a:r>
            <a:br>
              <a:rPr lang="ru-RU" b="1" dirty="0" smtClean="0">
                <a:solidFill>
                  <a:srgbClr val="2F5897"/>
                </a:solidFill>
                <a:effectLst/>
                <a:latin typeface="Arial Narrow" pitchFamily="34" charset="0"/>
                <a:ea typeface="+mn-ea"/>
                <a:cs typeface="+mn-cs"/>
              </a:rPr>
            </a:br>
            <a:r>
              <a:rPr lang="ru-RU" b="1" dirty="0" smtClean="0">
                <a:solidFill>
                  <a:srgbClr val="2F5897"/>
                </a:solidFill>
                <a:effectLst/>
                <a:latin typeface="Arial Narrow" pitchFamily="34" charset="0"/>
                <a:ea typeface="+mn-ea"/>
                <a:cs typeface="+mn-cs"/>
              </a:rPr>
              <a:t>Шлют они от всей страны благодарность воинам,</a:t>
            </a:r>
            <a:br>
              <a:rPr lang="ru-RU" b="1" dirty="0" smtClean="0">
                <a:solidFill>
                  <a:srgbClr val="2F5897"/>
                </a:solidFill>
                <a:effectLst/>
                <a:latin typeface="Arial Narrow" pitchFamily="34" charset="0"/>
                <a:ea typeface="+mn-ea"/>
                <a:cs typeface="+mn-cs"/>
              </a:rPr>
            </a:br>
            <a:r>
              <a:rPr lang="ru-RU" b="1" dirty="0" smtClean="0">
                <a:solidFill>
                  <a:srgbClr val="2F5897"/>
                </a:solidFill>
                <a:effectLst/>
                <a:latin typeface="Arial Narrow" pitchFamily="34" charset="0"/>
                <a:ea typeface="+mn-ea"/>
                <a:cs typeface="+mn-cs"/>
              </a:rPr>
              <a:t>                                                         </a:t>
            </a:r>
            <a:br>
              <a:rPr lang="ru-RU" b="1" dirty="0" smtClean="0">
                <a:solidFill>
                  <a:srgbClr val="2F5897"/>
                </a:solidFill>
                <a:effectLst/>
                <a:latin typeface="Arial Narrow" pitchFamily="34" charset="0"/>
                <a:ea typeface="+mn-ea"/>
                <a:cs typeface="+mn-cs"/>
              </a:rPr>
            </a:br>
            <a:r>
              <a:rPr lang="ru-RU" b="1" dirty="0" smtClean="0">
                <a:solidFill>
                  <a:srgbClr val="2F5897"/>
                </a:solidFill>
                <a:effectLst/>
                <a:latin typeface="Arial Narrow" pitchFamily="34" charset="0"/>
                <a:ea typeface="+mn-ea"/>
                <a:cs typeface="+mn-cs"/>
              </a:rPr>
              <a:t>Что живём мы без войны, мирно и спокойно.</a:t>
            </a:r>
            <a:br>
              <a:rPr lang="ru-RU" b="1" dirty="0" smtClean="0">
                <a:solidFill>
                  <a:srgbClr val="2F5897"/>
                </a:solidFill>
                <a:effectLst/>
                <a:latin typeface="Arial Narrow" pitchFamily="34" charset="0"/>
                <a:ea typeface="+mn-ea"/>
                <a:cs typeface="+mn-cs"/>
              </a:rPr>
            </a:br>
            <a:r>
              <a:rPr lang="ru-RU" b="1" dirty="0" smtClean="0">
                <a:solidFill>
                  <a:srgbClr val="2F5897"/>
                </a:solidFill>
                <a:effectLst/>
                <a:latin typeface="Arial Narrow" pitchFamily="34" charset="0"/>
                <a:ea typeface="+mn-ea"/>
                <a:cs typeface="+mn-cs"/>
              </a:rPr>
              <a:t>Дед мой в армии служил. </a:t>
            </a:r>
            <a:br>
              <a:rPr lang="ru-RU" b="1" dirty="0" smtClean="0">
                <a:solidFill>
                  <a:srgbClr val="2F5897"/>
                </a:solidFill>
                <a:effectLst/>
                <a:latin typeface="Arial Narrow" pitchFamily="34" charset="0"/>
                <a:ea typeface="+mn-ea"/>
                <a:cs typeface="+mn-cs"/>
              </a:rPr>
            </a:br>
            <a:r>
              <a:rPr lang="ru-RU" b="1" dirty="0" smtClean="0">
                <a:solidFill>
                  <a:srgbClr val="2F5897"/>
                </a:solidFill>
                <a:effectLst/>
                <a:latin typeface="Arial Narrow" pitchFamily="34" charset="0"/>
                <a:ea typeface="+mn-ea"/>
                <a:cs typeface="+mn-cs"/>
              </a:rPr>
              <a:t>У отца - награды.</a:t>
            </a:r>
            <a:br>
              <a:rPr lang="ru-RU" b="1" dirty="0" smtClean="0">
                <a:solidFill>
                  <a:srgbClr val="2F5897"/>
                </a:solidFill>
                <a:effectLst/>
                <a:latin typeface="Arial Narrow" pitchFamily="34" charset="0"/>
                <a:ea typeface="+mn-ea"/>
                <a:cs typeface="+mn-cs"/>
              </a:rPr>
            </a:br>
            <a:r>
              <a:rPr lang="ru-RU" b="1" dirty="0" smtClean="0">
                <a:solidFill>
                  <a:srgbClr val="2F5897"/>
                </a:solidFill>
                <a:effectLst/>
                <a:latin typeface="Arial Narrow" pitchFamily="34" charset="0"/>
                <a:ea typeface="+mn-ea"/>
                <a:cs typeface="+mn-cs"/>
              </a:rPr>
              <a:t>Вот и я давно решил, что пойду в солдаты</a:t>
            </a:r>
            <a:r>
              <a:rPr lang="ru-RU" sz="2000" b="1" dirty="0" smtClean="0">
                <a:solidFill>
                  <a:srgbClr val="2F5897"/>
                </a:solidFill>
                <a:effectLst/>
                <a:latin typeface="Arial Narrow" pitchFamily="34" charset="0"/>
                <a:ea typeface="+mn-ea"/>
                <a:cs typeface="+mn-cs"/>
              </a:rPr>
              <a:t>!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33265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Arial Narrow" pitchFamily="34" charset="0"/>
              </a:rPr>
              <a:t>23 февраля – 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Arial Narrow" pitchFamily="34" charset="0"/>
              </a:rPr>
              <a:t>День   Российской       Армии!</a:t>
            </a:r>
            <a:endParaRPr lang="ru-RU" sz="2400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332656"/>
            <a:ext cx="13684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75575" y="0"/>
            <a:ext cx="13684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Знаю, надо подрасти...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Нужно стать взрослее...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Но ведь я себя вести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по-мужски умею!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Защищаю во дворе 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маленьких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и слабых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436510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И справляю в феврале День Армейской славы.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Я сумел бы выполнять, как солдат, задания.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Попрошу меня принять в армию заранее</a:t>
            </a:r>
          </a:p>
        </p:txBody>
      </p:sp>
      <p:pic>
        <p:nvPicPr>
          <p:cNvPr id="4" name="Рисунок 3" descr="82507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87459" y="0"/>
            <a:ext cx="5356541" cy="3501008"/>
          </a:xfrm>
          <a:prstGeom prst="rect">
            <a:avLst/>
          </a:prstGeom>
        </p:spPr>
      </p:pic>
      <p:pic>
        <p:nvPicPr>
          <p:cNvPr id="5" name="Объект 5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3656013"/>
            <a:ext cx="4897438" cy="32019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48264" y="3501008"/>
            <a:ext cx="13684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55776" y="0"/>
            <a:ext cx="13684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screen"/>
          <a:srcRect l="4422" t="10823" r="4054" b="715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851920" y="332656"/>
            <a:ext cx="14902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Летчик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436510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Он металлическую птицу</a:t>
            </a:r>
            <a:b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Поднимет в облака.</a:t>
            </a:r>
            <a:b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Теперь воздушная граница</a:t>
            </a:r>
            <a:b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Надежна и крепка</a:t>
            </a:r>
            <a:endParaRPr lang="ru-RU" sz="2400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15875" y="0"/>
            <a:ext cx="9159875" cy="72485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35896" y="0"/>
            <a:ext cx="24086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Десантник 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005064"/>
            <a:ext cx="4572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900" cmpd="sng">
                  <a:solidFill>
                    <a:prstClr val="black">
                      <a:alpha val="5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innerShdw blurRad="101600" dist="76200" dir="5400000">
                    <a:srgbClr val="6076B4">
                      <a:satMod val="190000"/>
                      <a:tint val="100000"/>
                      <a:alpha val="74000"/>
                    </a:srgbClr>
                  </a:innerShdw>
                </a:effectLst>
                <a:latin typeface="Arial Black" pitchFamily="34" charset="0"/>
              </a:rPr>
              <a:t>Десантники в минуты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900" cmpd="sng">
                  <a:solidFill>
                    <a:prstClr val="black">
                      <a:alpha val="5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innerShdw blurRad="101600" dist="76200" dir="5400000">
                    <a:srgbClr val="6076B4">
                      <a:satMod val="190000"/>
                      <a:tint val="100000"/>
                      <a:alpha val="74000"/>
                    </a:srgbClr>
                  </a:innerShdw>
                </a:effectLst>
                <a:latin typeface="Arial Black" pitchFamily="34" charset="0"/>
              </a:rPr>
              <a:t>Спускаются с небес</a:t>
            </a:r>
            <a:r>
              <a:rPr lang="ru-RU" sz="2400" b="1" dirty="0" smtClean="0">
                <a:ln w="900" cmpd="sng">
                  <a:solidFill>
                    <a:prstClr val="black">
                      <a:alpha val="5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innerShdw blurRad="101600" dist="76200" dir="5400000">
                    <a:srgbClr val="6076B4">
                      <a:satMod val="190000"/>
                      <a:tint val="100000"/>
                      <a:alpha val="74000"/>
                    </a:srgbClr>
                  </a:innerShdw>
                </a:effectLst>
                <a:latin typeface="Arial Black" pitchFamily="34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900" cmpd="sng">
                  <a:solidFill>
                    <a:prstClr val="black">
                      <a:alpha val="5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innerShdw blurRad="101600" dist="76200" dir="5400000">
                    <a:srgbClr val="6076B4">
                      <a:satMod val="190000"/>
                      <a:tint val="100000"/>
                      <a:alpha val="74000"/>
                    </a:srgbClr>
                  </a:innerShdw>
                </a:effectLst>
                <a:latin typeface="Arial Black" pitchFamily="34" charset="0"/>
              </a:rPr>
              <a:t> </a:t>
            </a:r>
            <a:r>
              <a:rPr lang="ru-RU" sz="2400" b="1" dirty="0">
                <a:ln w="900" cmpd="sng">
                  <a:solidFill>
                    <a:prstClr val="black">
                      <a:alpha val="5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innerShdw blurRad="101600" dist="76200" dir="5400000">
                    <a:srgbClr val="6076B4">
                      <a:satMod val="190000"/>
                      <a:tint val="100000"/>
                      <a:alpha val="74000"/>
                    </a:srgbClr>
                  </a:innerShdw>
                </a:effectLst>
                <a:latin typeface="Arial Black" pitchFamily="34" charset="0"/>
              </a:rPr>
              <a:t>Распутав парашюты,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900" cmpd="sng">
                  <a:solidFill>
                    <a:prstClr val="black">
                      <a:alpha val="5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innerShdw blurRad="101600" dist="76200" dir="5400000">
                    <a:srgbClr val="6076B4">
                      <a:satMod val="190000"/>
                      <a:tint val="100000"/>
                      <a:alpha val="74000"/>
                    </a:srgbClr>
                  </a:innerShdw>
                </a:effectLst>
                <a:latin typeface="Arial Black" pitchFamily="34" charset="0"/>
              </a:rPr>
              <a:t>Прочешут темный лес</a:t>
            </a:r>
            <a:r>
              <a:rPr lang="ru-RU" sz="2400" b="1" dirty="0" smtClean="0">
                <a:ln w="900" cmpd="sng">
                  <a:solidFill>
                    <a:prstClr val="black">
                      <a:alpha val="5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innerShdw blurRad="101600" dist="76200" dir="5400000">
                    <a:srgbClr val="6076B4">
                      <a:satMod val="190000"/>
                      <a:tint val="100000"/>
                      <a:alpha val="74000"/>
                    </a:srgbClr>
                  </a:innerShdw>
                </a:effectLst>
                <a:latin typeface="Arial Black" pitchFamily="34" charset="0"/>
              </a:rPr>
              <a:t>,</a:t>
            </a:r>
            <a:r>
              <a:rPr lang="ru-RU" sz="2400" b="1" dirty="0">
                <a:ln w="900" cmpd="sng">
                  <a:solidFill>
                    <a:prstClr val="black">
                      <a:alpha val="5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innerShdw blurRad="101600" dist="76200" dir="5400000">
                    <a:srgbClr val="6076B4">
                      <a:satMod val="190000"/>
                      <a:tint val="100000"/>
                      <a:alpha val="74000"/>
                    </a:srgbClr>
                  </a:innerShdw>
                </a:effectLst>
                <a:latin typeface="Arial Black" pitchFamily="34" charset="0"/>
              </a:rPr>
              <a:t> </a:t>
            </a:r>
            <a:endParaRPr lang="ru-RU" sz="2400" b="1" dirty="0" smtClean="0">
              <a:ln w="900" cmpd="sng">
                <a:solidFill>
                  <a:prstClr val="black">
                    <a:alpha val="55000"/>
                  </a:prstClr>
                </a:solidFill>
                <a:prstDash val="solid"/>
              </a:ln>
              <a:solidFill>
                <a:prstClr val="white"/>
              </a:solidFill>
              <a:effectLst>
                <a:innerShdw blurRad="101600" dist="76200" dir="5400000">
                  <a:srgbClr val="6076B4">
                    <a:satMod val="190000"/>
                    <a:tint val="100000"/>
                    <a:alpha val="74000"/>
                  </a:srgbClr>
                </a:innerShdw>
              </a:effectLst>
              <a:latin typeface="Arial Black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900" cmpd="sng">
                  <a:solidFill>
                    <a:prstClr val="black">
                      <a:alpha val="5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innerShdw blurRad="101600" dist="76200" dir="5400000">
                    <a:srgbClr val="6076B4">
                      <a:satMod val="190000"/>
                      <a:tint val="100000"/>
                      <a:alpha val="74000"/>
                    </a:srgbClr>
                  </a:innerShdw>
                </a:effectLst>
                <a:latin typeface="Arial Black" pitchFamily="34" charset="0"/>
              </a:rPr>
              <a:t>Овраги</a:t>
            </a:r>
            <a:r>
              <a:rPr lang="ru-RU" sz="2400" b="1" dirty="0">
                <a:ln w="900" cmpd="sng">
                  <a:solidFill>
                    <a:prstClr val="black">
                      <a:alpha val="5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innerShdw blurRad="101600" dist="76200" dir="5400000">
                    <a:srgbClr val="6076B4">
                      <a:satMod val="190000"/>
                      <a:tint val="100000"/>
                      <a:alpha val="74000"/>
                    </a:srgbClr>
                  </a:innerShdw>
                </a:effectLst>
                <a:latin typeface="Arial Black" pitchFamily="34" charset="0"/>
              </a:rPr>
              <a:t>, горы и луга.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900" cmpd="sng">
                  <a:solidFill>
                    <a:prstClr val="black">
                      <a:alpha val="5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innerShdw blurRad="101600" dist="76200" dir="5400000">
                    <a:srgbClr val="6076B4">
                      <a:satMod val="190000"/>
                      <a:tint val="100000"/>
                      <a:alpha val="74000"/>
                    </a:srgbClr>
                  </a:innerShdw>
                </a:effectLst>
                <a:latin typeface="Arial Black" pitchFamily="34" charset="0"/>
              </a:rPr>
              <a:t>Найдут опасного врага.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900" cmpd="sng">
                <a:solidFill>
                  <a:prstClr val="black">
                    <a:alpha val="55000"/>
                  </a:prstClr>
                </a:solidFill>
                <a:prstDash val="solid"/>
              </a:ln>
              <a:solidFill>
                <a:prstClr val="white"/>
              </a:solidFill>
              <a:effectLst>
                <a:innerShdw blurRad="101600" dist="76200" dir="5400000">
                  <a:srgbClr val="6076B4">
                    <a:satMod val="190000"/>
                    <a:tint val="100000"/>
                    <a:alpha val="74000"/>
                  </a:srgbClr>
                </a:innerShdw>
              </a:effectLst>
              <a:latin typeface="Arial Black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ln w="900" cmpd="sng">
                <a:solidFill>
                  <a:prstClr val="black">
                    <a:alpha val="55000"/>
                  </a:prstClr>
                </a:solidFill>
                <a:prstDash val="solid"/>
              </a:ln>
              <a:solidFill>
                <a:prstClr val="white"/>
              </a:solidFill>
              <a:effectLst>
                <a:innerShdw blurRad="101600" dist="76200" dir="5400000">
                  <a:srgbClr val="6076B4">
                    <a:satMod val="190000"/>
                    <a:tint val="100000"/>
                    <a:alpha val="74000"/>
                  </a:srgbClr>
                </a:innerShdw>
              </a:effectLst>
              <a:latin typeface="Arial Black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900" cmpd="sng">
                <a:solidFill>
                  <a:prstClr val="black">
                    <a:alpha val="55000"/>
                  </a:prstClr>
                </a:solidFill>
                <a:prstDash val="solid"/>
              </a:ln>
              <a:solidFill>
                <a:prstClr val="white"/>
              </a:solidFill>
              <a:effectLst>
                <a:innerShdw blurRad="101600" dist="76200" dir="5400000">
                  <a:srgbClr val="6076B4">
                    <a:satMod val="190000"/>
                    <a:tint val="100000"/>
                    <a:alpha val="74000"/>
                  </a:srgbClr>
                </a:innerShdw>
              </a:effectLst>
              <a:latin typeface="Arial Black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ln w="900" cmpd="sng">
                <a:solidFill>
                  <a:prstClr val="black">
                    <a:alpha val="55000"/>
                  </a:prstClr>
                </a:solidFill>
                <a:prstDash val="solid"/>
              </a:ln>
              <a:solidFill>
                <a:prstClr val="white"/>
              </a:solidFill>
              <a:effectLst>
                <a:innerShdw blurRad="101600" dist="76200" dir="5400000">
                  <a:srgbClr val="6076B4">
                    <a:satMod val="190000"/>
                    <a:tint val="100000"/>
                    <a:alpha val="74000"/>
                  </a:srgbClr>
                </a:innerShdw>
              </a:effectLst>
              <a:latin typeface="Arial Black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900" cmpd="sng">
                <a:solidFill>
                  <a:prstClr val="black">
                    <a:alpha val="55000"/>
                  </a:prstClr>
                </a:solidFill>
                <a:prstDash val="solid"/>
              </a:ln>
              <a:solidFill>
                <a:prstClr val="white"/>
              </a:solidFill>
              <a:effectLst>
                <a:innerShdw blurRad="101600" dist="76200" dir="5400000">
                  <a:srgbClr val="6076B4">
                    <a:satMod val="190000"/>
                    <a:tint val="100000"/>
                    <a:alpha val="74000"/>
                  </a:srgb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46038" y="0"/>
            <a:ext cx="91900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35896" y="404664"/>
            <a:ext cx="16561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Моряк</a:t>
            </a:r>
            <a:r>
              <a:rPr lang="ru-RU" b="1" dirty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23320" y="5657671"/>
            <a:ext cx="612068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Границы океанов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И днем, и ночью быть должны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Под бдительной охраной!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052736"/>
            <a:ext cx="612068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+mn-cs"/>
              </a:rPr>
              <a:t>На мачте наш трехцветный флаг,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+mn-cs"/>
              </a:rPr>
              <a:t>На палубе стоит моряк.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  <a:cs typeface="+mn-cs"/>
              </a:rPr>
              <a:t>И знает, что моря страны,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7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0" y="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Вот дивная картина 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Выходит из глубин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Стальная субмарина,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Как будто бы дельфин!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01317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Подводники в ней служат 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Они и там, и тут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 водной гладью кружат,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Границу берегут!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110"/>
            <a:ext cx="6336704" cy="707886"/>
          </a:xfrm>
          <a:prstGeom prst="rect">
            <a:avLst/>
          </a:prstGeom>
          <a:ln>
            <a:noFill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     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Пограничник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052736"/>
            <a:ext cx="4176465" cy="4154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На ветвях заснули птицы,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Звёзды в небе не горят.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Притаился у границы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Пограничников отряд.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Пограничники не дремлют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У родного рубежа: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Наше море, нашу землю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Наше небо сторожат!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4" name="Рисунок 3" descr="post-11471-0-02047000-14959555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139952" y="404664"/>
            <a:ext cx="4488942" cy="576064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692696"/>
            <a:ext cx="13684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-33338"/>
            <a:ext cx="9144000" cy="689133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0" y="454967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Arial Narrow" pitchFamily="34" charset="0"/>
                <a:cs typeface="Arial" pitchFamily="34" charset="0"/>
              </a:rPr>
              <a:t>Везде, как будто вездеход,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Arial Narrow" pitchFamily="34" charset="0"/>
                <a:cs typeface="Arial" pitchFamily="34" charset="0"/>
              </a:rPr>
              <a:t>На гусеницах танк пройдет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Arial Narrow" pitchFamily="34" charset="0"/>
                <a:cs typeface="Arial" pitchFamily="34" charset="0"/>
              </a:rPr>
              <a:t>Ствол орудийный впереди,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Arial Narrow" pitchFamily="34" charset="0"/>
                <a:cs typeface="Arial" pitchFamily="34" charset="0"/>
              </a:rPr>
              <a:t>Опасно, враг, не подходи!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Arial Narrow" pitchFamily="34" charset="0"/>
                <a:cs typeface="Arial" pitchFamily="34" charset="0"/>
              </a:rPr>
              <a:t>Танк прочной защищен броней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n>
                  <a:solidFill>
                    <a:schemeClr val="tx1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Arial Narrow" pitchFamily="34" charset="0"/>
                <a:cs typeface="Arial" pitchFamily="34" charset="0"/>
              </a:rPr>
              <a:t>И сможет встретить бой!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332656"/>
            <a:ext cx="15534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+mn-lt"/>
                <a:cs typeface="+mn-cs"/>
              </a:rPr>
              <a:t>Танкист</a:t>
            </a:r>
            <a:endParaRPr lang="ru-RU" sz="3200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418</Words>
  <Application>Microsoft Office PowerPoint</Application>
  <PresentationFormat>Экран (4:3)</PresentationFormat>
  <Paragraphs>112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Валерия</cp:lastModifiedBy>
  <cp:revision>3</cp:revision>
  <dcterms:created xsi:type="dcterms:W3CDTF">2019-02-22T02:56:58Z</dcterms:created>
  <dcterms:modified xsi:type="dcterms:W3CDTF">2019-02-22T04:49:01Z</dcterms:modified>
</cp:coreProperties>
</file>