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9" r:id="rId3"/>
    <p:sldId id="260" r:id="rId4"/>
    <p:sldId id="261" r:id="rId5"/>
    <p:sldId id="263" r:id="rId6"/>
    <p:sldId id="264" r:id="rId7"/>
    <p:sldId id="267" r:id="rId8"/>
    <p:sldId id="265" r:id="rId9"/>
    <p:sldId id="268"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D139"/>
    <a:srgbClr val="FADE34"/>
    <a:srgbClr val="F6F4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758" autoAdjust="0"/>
  </p:normalViewPr>
  <p:slideViewPr>
    <p:cSldViewPr>
      <p:cViewPr varScale="1">
        <p:scale>
          <a:sx n="64" d="100"/>
          <a:sy n="64" d="100"/>
        </p:scale>
        <p:origin x="134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DC1834-4C96-43F3-97F7-2A2E6E0525FC}" type="datetimeFigureOut">
              <a:rPr lang="ru-RU" smtClean="0"/>
              <a:pPr/>
              <a:t>28.03.2022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FAE3D5-2D9D-4030-B5B1-D402439515B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Мне</a:t>
            </a:r>
            <a:r>
              <a:rPr lang="ru-RU" baseline="0" dirty="0" smtClean="0"/>
              <a:t> пришла идея показать </a:t>
            </a:r>
            <a:r>
              <a:rPr lang="ru-RU" baseline="0" smtClean="0"/>
              <a:t>вам опасные, </a:t>
            </a:r>
            <a:r>
              <a:rPr lang="ru-RU" baseline="0" dirty="0" smtClean="0"/>
              <a:t>но довольно привлекательные цветы, которые можно встретить в нашем крае: в горах, лесах , на поляне, во </a:t>
            </a:r>
            <a:r>
              <a:rPr lang="ru-RU" baseline="0" smtClean="0"/>
              <a:t>дворе.</a:t>
            </a:r>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При правильном использовании таких растений они продлят жизнь человека, укрепляя его здоровье. Надо всего лишь быть внимательнее к окружающей среде, беречь ее, не рвать ничего без надобности, не засорять и тогда она ответит нам взаимностью. Надеюсь, что после этой информации отравлений этими растениями не будет, а отдых на Черноморском побережье Краснодарского края будет интересным и приятным как для детей, так и для взрослых.</a:t>
            </a:r>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10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Магнолия крупноцветковая — символ города Сочи, растёт практически вдоль всех центральных аллей	Адлерского района. Говорят, что её аромат негативно влияет на людей, а само растение является ядовитым. </a:t>
            </a:r>
          </a:p>
          <a:p>
            <a:r>
              <a:rPr lang="ru-RU" sz="1200" kern="1200" dirty="0" smtClean="0">
                <a:solidFill>
                  <a:schemeClr val="tx1"/>
                </a:solidFill>
                <a:latin typeface="+mn-lt"/>
                <a:ea typeface="+mn-ea"/>
                <a:cs typeface="+mn-cs"/>
              </a:rPr>
              <a:t>Магнолия крупноцветковая огромное, до 30 метров высоту красивое растение. Оно является обоеполым – на одном дереве мужские и женские цветы. Магнолия крупноцветковая - огромное, красивое растение радует всех своими большими белыми цветами (до 25 см в диаметре) с мая по </a:t>
            </a:r>
            <a:r>
              <a:rPr lang="ru-RU" sz="1200" kern="1200" dirty="0" err="1" smtClean="0">
                <a:solidFill>
                  <a:schemeClr val="tx1"/>
                </a:solidFill>
                <a:latin typeface="+mn-lt"/>
                <a:ea typeface="+mn-ea"/>
                <a:cs typeface="+mn-cs"/>
              </a:rPr>
              <a:t>сентябрь.Рука</a:t>
            </a:r>
            <a:r>
              <a:rPr lang="ru-RU" sz="1200" kern="1200" dirty="0" smtClean="0">
                <a:solidFill>
                  <a:schemeClr val="tx1"/>
                </a:solidFill>
                <a:latin typeface="+mn-lt"/>
                <a:ea typeface="+mn-ea"/>
                <a:cs typeface="+mn-cs"/>
              </a:rPr>
              <a:t> так и тянется сорвать огромные красивые, кажется вылепленные из воска, холодно-белые цветы. Но остановитесь.</a:t>
            </a:r>
          </a:p>
          <a:p>
            <a:r>
              <a:rPr lang="ru-RU" sz="1200" kern="1200" dirty="0" smtClean="0">
                <a:solidFill>
                  <a:schemeClr val="tx1"/>
                </a:solidFill>
                <a:latin typeface="+mn-lt"/>
                <a:ea typeface="+mn-ea"/>
                <a:cs typeface="+mn-cs"/>
              </a:rPr>
              <a:t>Во-первых, у вас может быть индивидуальная непереносимость растения.</a:t>
            </a:r>
          </a:p>
          <a:p>
            <a:r>
              <a:rPr lang="ru-RU" sz="1200" kern="1200" dirty="0" smtClean="0">
                <a:solidFill>
                  <a:schemeClr val="tx1"/>
                </a:solidFill>
                <a:latin typeface="+mn-lt"/>
                <a:ea typeface="+mn-ea"/>
                <a:cs typeface="+mn-cs"/>
              </a:rPr>
              <a:t>Во-вторых, все части этого дерева ядовиты.</a:t>
            </a:r>
          </a:p>
          <a:p>
            <a:r>
              <a:rPr lang="ru-RU" sz="1200" kern="1200" dirty="0" smtClean="0">
                <a:solidFill>
                  <a:schemeClr val="tx1"/>
                </a:solidFill>
                <a:latin typeface="+mn-lt"/>
                <a:ea typeface="+mn-ea"/>
                <a:cs typeface="+mn-cs"/>
              </a:rPr>
              <a:t>В-третьих, листья растения магнолия содержат эфирное масло, эфиры, спирты, смесь рутин и гликозиды. Цветы наполняют воздух пьянящим ароматом. Одних он успокаивает, умиротворяет, у других обостряет чувства, создает приподнятое настроение, и как поведете себя именно вы неизвестно.</a:t>
            </a:r>
          </a:p>
          <a:p>
            <a:r>
              <a:rPr lang="ru-RU" sz="1200" kern="1200" dirty="0" smtClean="0">
                <a:solidFill>
                  <a:schemeClr val="tx1"/>
                </a:solidFill>
                <a:latin typeface="+mn-lt"/>
                <a:ea typeface="+mn-ea"/>
                <a:cs typeface="+mn-cs"/>
              </a:rPr>
              <a:t>В-четвертых, букет цветов магнолии при длительном вдыхании аромата вызывает сильную головную боль, головокружение.</a:t>
            </a:r>
          </a:p>
          <a:p>
            <a:r>
              <a:rPr lang="ru-RU" sz="1200" kern="1200" dirty="0" smtClean="0">
                <a:solidFill>
                  <a:schemeClr val="tx1"/>
                </a:solidFill>
                <a:latin typeface="+mn-lt"/>
                <a:ea typeface="+mn-ea"/>
                <a:cs typeface="+mn-cs"/>
              </a:rPr>
              <a:t>В-пятых, если вас не останавливает головная боль, то вспомните, что появилась магнолия на земле около 1400 миллионов лет назад – это эпоха динозавров. Это реликтовое растение.</a:t>
            </a:r>
          </a:p>
          <a:p>
            <a:endParaRPr lang="ru-RU" baseline="0" dirty="0" smtClean="0"/>
          </a:p>
          <a:p>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Ландыш – нежный весенний цветок, который у многих ассоциируется с приходом тепла и таянием снегов.</a:t>
            </a:r>
          </a:p>
          <a:p>
            <a:r>
              <a:rPr lang="ru-RU" sz="1200" kern="1200" dirty="0" smtClean="0">
                <a:solidFill>
                  <a:schemeClr val="tx1"/>
                </a:solidFill>
                <a:latin typeface="+mn-lt"/>
                <a:ea typeface="+mn-ea"/>
                <a:cs typeface="+mn-cs"/>
              </a:rPr>
              <a:t>Своё название это дивное и привлекательное растение получило из-за гладких листьев, а точнее от слова «гладыш». Но есть версия, что ландыш стал так называться и из-за своего чудного аромата белых цветочков, который напоминает ладан.</a:t>
            </a:r>
          </a:p>
          <a:p>
            <a:r>
              <a:rPr lang="ru-RU" sz="1200" kern="1200" dirty="0" smtClean="0">
                <a:solidFill>
                  <a:schemeClr val="tx1"/>
                </a:solidFill>
                <a:latin typeface="+mn-lt"/>
                <a:ea typeface="+mn-ea"/>
                <a:cs typeface="+mn-cs"/>
              </a:rPr>
              <a:t>Однако сегодня мы говорим не о том, почему ландыш называется именно так. А том, что ландыш – это одно из самых ядовитых растений в России.</a:t>
            </a:r>
          </a:p>
          <a:p>
            <a:r>
              <a:rPr lang="ru-RU" sz="1200" kern="1200" dirty="0" smtClean="0">
                <a:solidFill>
                  <a:schemeClr val="tx1"/>
                </a:solidFill>
                <a:latin typeface="+mn-lt"/>
                <a:ea typeface="+mn-ea"/>
                <a:cs typeface="+mn-cs"/>
              </a:rPr>
              <a:t>Ягодки ландыша, которые напоминают крохотные кораллы, начинают созревать в июне. Употреблять их в пищу нельзя ни в коем случае. Впрочем, ядовиты и все остальные части этого растения. Они содержат яд под названием </a:t>
            </a:r>
            <a:r>
              <a:rPr lang="ru-RU" sz="1200" kern="1200" dirty="0" err="1" smtClean="0">
                <a:solidFill>
                  <a:schemeClr val="tx1"/>
                </a:solidFill>
                <a:latin typeface="+mn-lt"/>
                <a:ea typeface="+mn-ea"/>
                <a:cs typeface="+mn-cs"/>
              </a:rPr>
              <a:t>конваллятоксин</a:t>
            </a:r>
            <a:r>
              <a:rPr lang="ru-RU" sz="1200" kern="1200" dirty="0" smtClean="0">
                <a:solidFill>
                  <a:schemeClr val="tx1"/>
                </a:solidFill>
                <a:latin typeface="+mn-lt"/>
                <a:ea typeface="+mn-ea"/>
                <a:cs typeface="+mn-cs"/>
              </a:rPr>
              <a:t>.</a:t>
            </a:r>
          </a:p>
          <a:p>
            <a:r>
              <a:rPr lang="ru-RU" sz="1200" kern="1200" dirty="0" smtClean="0">
                <a:solidFill>
                  <a:schemeClr val="tx1"/>
                </a:solidFill>
                <a:latin typeface="+mn-lt"/>
                <a:ea typeface="+mn-ea"/>
                <a:cs typeface="+mn-cs"/>
              </a:rPr>
              <a:t>Это ядовитое вещество растительного происхождения (</a:t>
            </a:r>
            <a:r>
              <a:rPr lang="ru-RU" sz="1200" kern="1200" dirty="0" err="1" smtClean="0">
                <a:solidFill>
                  <a:schemeClr val="tx1"/>
                </a:solidFill>
                <a:latin typeface="+mn-lt"/>
                <a:ea typeface="+mn-ea"/>
                <a:cs typeface="+mn-cs"/>
              </a:rPr>
              <a:t>фитотоксин</a:t>
            </a:r>
            <a:r>
              <a:rPr lang="ru-RU" sz="1200" kern="1200" dirty="0" smtClean="0">
                <a:solidFill>
                  <a:schemeClr val="tx1"/>
                </a:solidFill>
                <a:latin typeface="+mn-lt"/>
                <a:ea typeface="+mn-ea"/>
                <a:cs typeface="+mn-cs"/>
              </a:rPr>
              <a:t>). Особенно оно ядовито для кошек.</a:t>
            </a:r>
          </a:p>
          <a:p>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Ясенец белый — многолетнее корневищное травянистое растение до 90 см высотой. Всё растение, а особенно плоды, при растирании издаёт аромат, напоминающий аромат лимона.</a:t>
            </a:r>
          </a:p>
          <a:p>
            <a:r>
              <a:rPr lang="ru-RU" sz="1200" kern="1200" dirty="0" smtClean="0">
                <a:solidFill>
                  <a:schemeClr val="tx1"/>
                </a:solidFill>
                <a:latin typeface="+mn-lt"/>
                <a:ea typeface="+mn-ea"/>
                <a:cs typeface="+mn-cs"/>
              </a:rPr>
              <a:t>Листья тёмно-зелёные непарноперистые, похожие на листья ясеня, отсюда его русское название. </a:t>
            </a:r>
          </a:p>
          <a:p>
            <a:r>
              <a:rPr lang="ru-RU" sz="1200" kern="1200" dirty="0" smtClean="0">
                <a:solidFill>
                  <a:schemeClr val="tx1"/>
                </a:solidFill>
                <a:latin typeface="+mn-lt"/>
                <a:ea typeface="+mn-ea"/>
                <a:cs typeface="+mn-cs"/>
              </a:rPr>
              <a:t>Цветки довольно крупные, до 2,5 см в диаметре, белые с пурпуровыми жилками или </a:t>
            </a:r>
            <a:r>
              <a:rPr lang="ru-RU" sz="1200" kern="1200" dirty="0" err="1" smtClean="0">
                <a:solidFill>
                  <a:schemeClr val="tx1"/>
                </a:solidFill>
                <a:latin typeface="+mn-lt"/>
                <a:ea typeface="+mn-ea"/>
                <a:cs typeface="+mn-cs"/>
              </a:rPr>
              <a:t>розовые</a:t>
            </a:r>
            <a:r>
              <a:rPr lang="ru-RU" sz="1200" kern="1200" dirty="0" smtClean="0">
                <a:solidFill>
                  <a:schemeClr val="tx1"/>
                </a:solidFill>
                <a:latin typeface="+mn-lt"/>
                <a:ea typeface="+mn-ea"/>
                <a:cs typeface="+mn-cs"/>
              </a:rPr>
              <a:t>, красноватые, сиреневые с тёмно-пурпуровыми жилками, зигоморфные; пять чашелистиков, пять лепестков, из которых четыре обращены вверх, а пятый вниз, тычинок десять, согнутых. Цветки собраны в кистевидные соцветия до 15 см длиной. Цветёт в июне—июле 40—45 дней.</a:t>
            </a:r>
          </a:p>
          <a:p>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Теперь о самом главном – опасности борщевика… Его листья и плоды также как и Неопалимая Купина содержат эфирные масла и при контакте с ними происходит ожог. Дело в том, что это растение помимо эфирных масел во всех своих частях имеет такие вещества как </a:t>
            </a:r>
            <a:r>
              <a:rPr lang="ru-RU" sz="1200" b="0" i="0" kern="1200" dirty="0" err="1" smtClean="0">
                <a:solidFill>
                  <a:schemeClr val="tx1"/>
                </a:solidFill>
                <a:latin typeface="+mn-lt"/>
                <a:ea typeface="+mn-ea"/>
                <a:cs typeface="+mn-cs"/>
              </a:rPr>
              <a:t>фуранокумарины</a:t>
            </a:r>
            <a:r>
              <a:rPr lang="ru-RU" sz="1200" b="0" i="0" kern="1200" dirty="0" smtClean="0">
                <a:solidFill>
                  <a:schemeClr val="tx1"/>
                </a:solidFill>
                <a:latin typeface="+mn-lt"/>
                <a:ea typeface="+mn-ea"/>
                <a:cs typeface="+mn-cs"/>
              </a:rPr>
              <a:t>. Они повышают в разы чувствительность организма к ультрафиолету (солнечному свету). И в следствии этого наиболее сильные ожоги от борщевика можно получить именно в солнечную погоду. Но надо сказать, что даже не в очень ясный день ожог тоже можно получить. Обычно такие ожоги имеют вторую степень, впоследствии образуются волдыри, наполненные жидкостью. Проявляться они от нескольких минут до нескольких часов и даже суток. Первое время после контакта с борщевиком может не быть никаких неприятных ощущений, но впоследствии результат будет, что называется на лицо. У борщевика тоже есть запах, он напоминает керосин и ощущается на расстоянии пяти метров от растения. От вдыхания этого аромата можно получить ожог слизистой и аллергическую реакцию. Это растение довольно быстро разрастается, а борются с ним с помощью ядохимикатов, но борьба эта довольно трудная. Борщевик не хочет сдавать своих позиций и в последнее время появляется даже рядом с домами в населенных пунктах, что очень опасно, ведь в его заросли могут угодить дети, а это грозит серьезными последствиями. </a:t>
            </a:r>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 Легенда Аконита связана с героем Древней Греции всем известным Гераклом. Она гласит, что когда Геракл исполнял свой двенадцатый подвиг и вывел из царства Аида трёхголового стража преисподней Цербера, чудовище, ослепленное солнечным светом стало вырываться и из его пасти потекла ядовитая слюна. Она залила всю землю и траву, в этих местах быстро вырастала ядовитая трава. А так как это все происходило около города </a:t>
            </a:r>
            <a:r>
              <a:rPr lang="ru-RU" dirty="0" err="1" smtClean="0"/>
              <a:t>Акони</a:t>
            </a:r>
            <a:r>
              <a:rPr lang="ru-RU" dirty="0" smtClean="0"/>
              <a:t>, то и траву назвали </a:t>
            </a:r>
            <a:r>
              <a:rPr lang="ru-RU" dirty="0" err="1" smtClean="0"/>
              <a:t>Аконитум</a:t>
            </a:r>
            <a:r>
              <a:rPr lang="ru-RU" dirty="0" smtClean="0"/>
              <a:t>. У нее есть разновидности, которые имеют свои названия – </a:t>
            </a:r>
            <a:r>
              <a:rPr lang="ru-RU" dirty="0" err="1" smtClean="0"/>
              <a:t>волкобой</a:t>
            </a:r>
            <a:r>
              <a:rPr lang="ru-RU" dirty="0" smtClean="0"/>
              <a:t>, </a:t>
            </a:r>
            <a:r>
              <a:rPr lang="ru-RU" dirty="0" err="1" smtClean="0"/>
              <a:t>голубой</a:t>
            </a:r>
            <a:r>
              <a:rPr lang="ru-RU" dirty="0" smtClean="0"/>
              <a:t> лютик, борец-корень, царь-зелье, черное зелье, </a:t>
            </a:r>
            <a:r>
              <a:rPr lang="ru-RU" dirty="0" err="1" smtClean="0"/>
              <a:t>прикрыш-трава</a:t>
            </a:r>
            <a:r>
              <a:rPr lang="ru-RU" dirty="0" smtClean="0"/>
              <a:t>, козья смерть, лошадка, туфелька, железный шлем, иссык-кульский корень, волчий корень, капюшон, каска, синеглазка, прострел-трава. Насчитывается около 60 видов этого растения и все они ядовитые. Высота Аконита достигает двух метров, оно имеет мощное корневище из сросшихся между собой клубней темно-бурого цвета. Цветки у него бывают фиолетового, желтого, белого и синего цвета. Форма неправильная, шлемовидная, за эту форму Борец и получил некоторые свои названия такие как капюшон или каска. Аконит растёт на влажных местах, у берегов рек, на обочинах дорог, на почве, которая богата перегноем, на горных лугах, в садах и оврагах, лесах и перелесках.</a:t>
            </a:r>
          </a:p>
          <a:p>
            <a:r>
              <a:rPr lang="ru-RU" dirty="0" smtClean="0"/>
              <a:t>Все части этого растения содержат яд аконитин, особенно ядовиты его корни. Молодые побеги Борца не так ядовиты, как в период цветения, к созреванию семян уровень яда снова снижается. Очень часто отравление этим растением получают животные, были случаи когда на горных пастбищах гибло несколько десятков голов крупного рогатого скота. Каждый год от яда аконита умирают овцы, которые срывают и съедают его молодые побеги. Все виды этого растения содержать ядовитое вещество, которое имеет острый, жгучий вкус, помимо этого оно считается одуряющим. Бытует преданье, что таким ядом был отравлен Тамерлан, соком Аконита была пропитана его тюбетейка. Люди обычно получают отравления, иногда даже с летальным исходом, в следствие случайного смешивания листьев Аконита с листьями зелени или салата. Из корней этого растения в Индии например добывают яд для стрел, там он считается одним из самых ужасных ядов. В медицине это ядовитое растение издавна используют в гомеопатии – при подагре, ревматизме, воспалении легких, астме, параличах и многих других заболеваниях. Яд проявляет себя жгучими болями во рут и на языке, после чего начинается сильное потоотделение, повышается пульс, расширяются зрачки больного, ему становится дурно, начинаются сильные головные боли. Затем наступает рвота, судороги, дрожь, ухудшение дыхания и при неоказании экстренной помощи наступает летальный исход.</a:t>
            </a:r>
          </a:p>
          <a:p>
            <a:r>
              <a:rPr lang="ru-RU" dirty="0" smtClean="0"/>
              <a:t/>
            </a:r>
            <a:br>
              <a:rPr lang="ru-RU" dirty="0" smtClean="0"/>
            </a:br>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Ломонос </a:t>
            </a:r>
            <a:r>
              <a:rPr lang="ru-RU" sz="1200" b="0" i="0" kern="1200" dirty="0" err="1" smtClean="0">
                <a:solidFill>
                  <a:schemeClr val="tx1"/>
                </a:solidFill>
                <a:latin typeface="+mn-lt"/>
                <a:ea typeface="+mn-ea"/>
                <a:cs typeface="+mn-cs"/>
              </a:rPr>
              <a:t>виноградолистный</a:t>
            </a:r>
            <a:r>
              <a:rPr lang="ru-RU" sz="1200" b="0" i="0" kern="1200" dirty="0" smtClean="0">
                <a:solidFill>
                  <a:schemeClr val="tx1"/>
                </a:solidFill>
                <a:latin typeface="+mn-lt"/>
                <a:ea typeface="+mn-ea"/>
                <a:cs typeface="+mn-cs"/>
              </a:rPr>
              <a:t> – еще один враг человека на природе. Хоть в его названии и присутствует всеми любимый виноград, однако ломонос к нему никакого отношения не имеет, разве что только косвенное. Просто растет он как виноград – это </a:t>
            </a:r>
            <a:r>
              <a:rPr lang="ru-RU" sz="1200" b="0" i="0" kern="1200" dirty="0" err="1" smtClean="0">
                <a:solidFill>
                  <a:schemeClr val="tx1"/>
                </a:solidFill>
                <a:latin typeface="+mn-lt"/>
                <a:ea typeface="+mn-ea"/>
                <a:cs typeface="+mn-cs"/>
              </a:rPr>
              <a:t>лиановидный</a:t>
            </a:r>
            <a:r>
              <a:rPr lang="ru-RU" sz="1200" b="0" i="0" kern="1200" dirty="0" smtClean="0">
                <a:solidFill>
                  <a:schemeClr val="tx1"/>
                </a:solidFill>
                <a:latin typeface="+mn-lt"/>
                <a:ea typeface="+mn-ea"/>
                <a:cs typeface="+mn-cs"/>
              </a:rPr>
              <a:t> кустарник. С помощью завивающихся черешков листьев он цепляется за все, что попадется ему под руку, завоевывая все большие и большие территории.</a:t>
            </a:r>
          </a:p>
          <a:p>
            <a:r>
              <a:rPr lang="ru-RU" sz="1200" b="0" i="0" kern="1200" dirty="0" smtClean="0">
                <a:solidFill>
                  <a:schemeClr val="tx1"/>
                </a:solidFill>
                <a:latin typeface="+mn-lt"/>
                <a:ea typeface="+mn-ea"/>
                <a:cs typeface="+mn-cs"/>
              </a:rPr>
              <a:t>Это растение рода ломонос семейства лютиковых. Листья у него яйцевидной формы, длиной до 10 сантиметров, шириной до 5 сантиметров, заостренные на длинных черешках. Цветы ломоноса белые, ароматные, в диаметре до 2 сантиметров. Цветков много и собраны они в соцветия, плоды-семянки длиной около 7 сантиметров, шириной 4, собраны в головки. Цветет ломонос с июня по июль. Растет в лесах, в зарослях кустарников, на опушках и каменистых горных склонах, легко поднимается в горы до 1200 метров над уровнем моря, оплетая все на своем пути. Попадание в организм человека ломонос вызывает сильное отравление, со всеми вытекающими последствиями. Поэтому отправляясь на прогулку в лес или горы будьте осторожны и внимательны, особенно если вы идете с детьми.</a:t>
            </a:r>
          </a:p>
          <a:p>
            <a:r>
              <a:rPr lang="ru-RU" sz="1200" b="0" i="0" kern="1200" dirty="0" smtClean="0">
                <a:solidFill>
                  <a:schemeClr val="tx1"/>
                </a:solidFill>
                <a:latin typeface="+mn-lt"/>
                <a:ea typeface="+mn-ea"/>
                <a:cs typeface="+mn-cs"/>
              </a:rPr>
              <a:t>Помимо того, что это растение ядовитое, он еще является и лекарственным. Его цветки и траву используют в медицинских целях для лечения таких заболеваний как костные опухоли, головная боль, язва желудка, венерические заболевания, используют как мочегонное, потогонное и слабительное средство. В гомеопатии ломонос используют для лечения цистита, малярии и </a:t>
            </a:r>
            <a:r>
              <a:rPr lang="ru-RU" sz="1200" b="0" i="0" kern="1200" dirty="0" err="1" smtClean="0">
                <a:solidFill>
                  <a:schemeClr val="tx1"/>
                </a:solidFill>
                <a:latin typeface="+mn-lt"/>
                <a:ea typeface="+mn-ea"/>
                <a:cs typeface="+mn-cs"/>
              </a:rPr>
              <a:t>конъюктивита</a:t>
            </a:r>
            <a:r>
              <a:rPr lang="ru-RU" sz="1200" b="0" i="0" kern="1200" dirty="0" smtClean="0">
                <a:solidFill>
                  <a:schemeClr val="tx1"/>
                </a:solidFill>
                <a:latin typeface="+mn-lt"/>
                <a:ea typeface="+mn-ea"/>
                <a:cs typeface="+mn-cs"/>
              </a:rPr>
              <a:t>.</a:t>
            </a:r>
          </a:p>
          <a:p>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Дурман обыкновенный или вонючий – это вид ядовитого травянистого растения семейства Пасленовых. Дурман однолетнее растение высотой до полутора метров с мощным корнем и прямыми стеблями. Листья яйцевидной формы, с зазубринами, темно-зеленого цвета. Цветки дурмана крупные, белого цвета, с дурманящим запахом, поэтому и назвали это растение дурманом. У дурмана тоже имеется плод – коробочка, которая покрыта шипами и раскрывается она только во время цветения. В коробочке находятся многочисленные семена черного цвета.</a:t>
            </a:r>
          </a:p>
          <a:p>
            <a:r>
              <a:rPr lang="ru-RU" sz="1200" b="0" i="0" kern="1200" dirty="0" smtClean="0">
                <a:solidFill>
                  <a:schemeClr val="tx1"/>
                </a:solidFill>
                <a:latin typeface="+mn-lt"/>
                <a:ea typeface="+mn-ea"/>
                <a:cs typeface="+mn-cs"/>
              </a:rPr>
              <a:t>Растет дурман обыкновенный рядом с жилищем человека, на свалках, вдоль обочин дорог, в огородах и на пустырях, очень любит влагу. Отравление его семенами также чаще всего получают дети, а симптомы отравления такие как при отравление беленой черной.</a:t>
            </a:r>
          </a:p>
          <a:p>
            <a:r>
              <a:rPr lang="ru-RU" sz="1200" b="0" i="0" kern="1200" dirty="0" smtClean="0">
                <a:solidFill>
                  <a:schemeClr val="tx1"/>
                </a:solidFill>
                <a:latin typeface="+mn-lt"/>
                <a:ea typeface="+mn-ea"/>
                <a:cs typeface="+mn-cs"/>
              </a:rPr>
              <a:t>Вот мы с вами и выяснили, что ядовитые растения могут быть нам как врагами, так и друзьями. Ничего в природе не бывает просто так или бесполезным. При правильном использовании таких растений они продляют жизнь человека, укрепляя его здоровье. Надо всего лишь быть внимательнее к окружающей среде, беречь ее, не рвать ничего без надобности, не засорять и тогда она ответит нам взаимностью</a:t>
            </a:r>
            <a:endParaRPr lang="ru-RU" baseline="0" dirty="0" smtClean="0"/>
          </a:p>
        </p:txBody>
      </p:sp>
      <p:sp>
        <p:nvSpPr>
          <p:cNvPr id="4" name="Номер слайда 3"/>
          <p:cNvSpPr>
            <a:spLocks noGrp="1"/>
          </p:cNvSpPr>
          <p:nvPr>
            <p:ph type="sldNum" sz="quarter" idx="10"/>
          </p:nvPr>
        </p:nvSpPr>
        <p:spPr/>
        <p:txBody>
          <a:bodyPr/>
          <a:lstStyle/>
          <a:p>
            <a:fld id="{28FAE3D5-2D9D-4030-B5B1-D402439515B3}"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28.03.2022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5572140"/>
            <a:ext cx="7786742" cy="923330"/>
          </a:xfrm>
          <a:prstGeom prst="rect">
            <a:avLst/>
          </a:prstGeom>
          <a:noFill/>
        </p:spPr>
        <p:txBody>
          <a:bodyPr wrap="square" rtlCol="0">
            <a:spAutoFit/>
          </a:bodyPr>
          <a:lstStyle/>
          <a:p>
            <a:pPr algn="ctr"/>
            <a:r>
              <a:rPr lang="ru-RU" sz="5400" b="1" i="1" dirty="0" smtClean="0">
                <a:solidFill>
                  <a:srgbClr val="FADE34"/>
                </a:solidFill>
                <a:effectLst>
                  <a:outerShdw blurRad="38100" dist="38100" dir="2700000" algn="tl">
                    <a:srgbClr val="000000">
                      <a:alpha val="43137"/>
                    </a:srgbClr>
                  </a:outerShdw>
                </a:effectLst>
              </a:rPr>
              <a:t>КРАСИВО, НО ОПАСНО!</a:t>
            </a:r>
            <a:endParaRPr lang="ru-RU" sz="5400" b="1" i="1" dirty="0">
              <a:solidFill>
                <a:srgbClr val="FADE34"/>
              </a:solidFill>
              <a:effectLst>
                <a:outerShdw blurRad="38100" dist="38100" dir="2700000" algn="tl">
                  <a:srgbClr val="000000">
                    <a:alpha val="43137"/>
                  </a:srgbClr>
                </a:outerShdw>
              </a:effectLst>
            </a:endParaRPr>
          </a:p>
        </p:txBody>
      </p:sp>
      <p:pic>
        <p:nvPicPr>
          <p:cNvPr id="15362" name="Picture 2" descr="https://wallbox.ru/wallpapers/main2/202030/15956704095f1bff89a34aa5.66915598.jpg"/>
          <p:cNvPicPr>
            <a:picLocks noChangeAspect="1" noChangeArrowheads="1"/>
          </p:cNvPicPr>
          <p:nvPr/>
        </p:nvPicPr>
        <p:blipFill>
          <a:blip r:embed="rId3" cstate="print"/>
          <a:srcRect/>
          <a:stretch>
            <a:fillRect/>
          </a:stretch>
        </p:blipFill>
        <p:spPr bwMode="auto">
          <a:xfrm>
            <a:off x="1643042" y="357166"/>
            <a:ext cx="6977290" cy="45720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571504" cy="6370975"/>
          </a:xfrm>
          <a:prstGeom prst="rect">
            <a:avLst/>
          </a:prstGeom>
          <a:noFill/>
        </p:spPr>
        <p:txBody>
          <a:bodyPr wrap="square" rtlCol="0">
            <a:spAutoFit/>
          </a:bodyPr>
          <a:lstStyle/>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К</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Р</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ИВО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ОПА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a:t>
            </a:r>
            <a:endParaRPr lang="ru-RU" sz="2800" b="1" dirty="0">
              <a:solidFill>
                <a:srgbClr val="F5D139"/>
              </a:solidFill>
              <a:effectLst>
                <a:outerShdw blurRad="38100" dist="38100" dir="2700000" algn="tl">
                  <a:srgbClr val="000000">
                    <a:alpha val="43137"/>
                  </a:srgbClr>
                </a:outerShdw>
              </a:effectLst>
              <a:latin typeface="Arial Black" pitchFamily="34" charset="0"/>
            </a:endParaRPr>
          </a:p>
        </p:txBody>
      </p:sp>
      <p:sp>
        <p:nvSpPr>
          <p:cNvPr id="4" name="Прямоугольник 3"/>
          <p:cNvSpPr/>
          <p:nvPr/>
        </p:nvSpPr>
        <p:spPr>
          <a:xfrm>
            <a:off x="1142976" y="428604"/>
            <a:ext cx="7144905" cy="769441"/>
          </a:xfrm>
          <a:prstGeom prst="rect">
            <a:avLst/>
          </a:prstGeom>
        </p:spPr>
        <p:txBody>
          <a:bodyPr wrap="none">
            <a:spAutoFit/>
          </a:bodyPr>
          <a:lstStyle/>
          <a:p>
            <a:r>
              <a:rPr lang="ru-RU" sz="4400" b="1" i="1" dirty="0" smtClean="0">
                <a:solidFill>
                  <a:srgbClr val="F5D139"/>
                </a:solidFill>
                <a:effectLst>
                  <a:outerShdw blurRad="38100" dist="38100" dir="2700000" algn="tl">
                    <a:srgbClr val="000000">
                      <a:alpha val="43137"/>
                    </a:srgbClr>
                  </a:outerShdw>
                </a:effectLst>
                <a:latin typeface="Arial Black" pitchFamily="34" charset="0"/>
              </a:rPr>
              <a:t>БЕРЕГИТЕ  ПРИРОДУ!</a:t>
            </a:r>
          </a:p>
        </p:txBody>
      </p:sp>
      <p:pic>
        <p:nvPicPr>
          <p:cNvPr id="31746" name="Picture 2" descr="https://img.youscreen.ru/wall/14977952237103/14977952237103_1920x1200.jpg"/>
          <p:cNvPicPr>
            <a:picLocks noChangeAspect="1" noChangeArrowheads="1"/>
          </p:cNvPicPr>
          <p:nvPr/>
        </p:nvPicPr>
        <p:blipFill>
          <a:blip r:embed="rId3" cstate="print"/>
          <a:srcRect/>
          <a:stretch>
            <a:fillRect/>
          </a:stretch>
        </p:blipFill>
        <p:spPr bwMode="auto">
          <a:xfrm>
            <a:off x="1214414" y="1428736"/>
            <a:ext cx="7658153" cy="47863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571504" cy="6370975"/>
          </a:xfrm>
          <a:prstGeom prst="rect">
            <a:avLst/>
          </a:prstGeom>
          <a:noFill/>
        </p:spPr>
        <p:txBody>
          <a:bodyPr wrap="square" rtlCol="0">
            <a:spAutoFit/>
          </a:bodyPr>
          <a:lstStyle/>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К</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Р</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ИВО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ОПА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a:t>
            </a:r>
            <a:endParaRPr lang="ru-RU" sz="2800" b="1" dirty="0">
              <a:solidFill>
                <a:srgbClr val="F5D139"/>
              </a:solidFill>
              <a:effectLst>
                <a:outerShdw blurRad="38100" dist="38100" dir="2700000" algn="tl">
                  <a:srgbClr val="000000">
                    <a:alpha val="43137"/>
                  </a:srgbClr>
                </a:outerShdw>
              </a:effectLst>
              <a:latin typeface="Arial Black" pitchFamily="34" charset="0"/>
            </a:endParaRPr>
          </a:p>
        </p:txBody>
      </p:sp>
      <p:pic>
        <p:nvPicPr>
          <p:cNvPr id="4" name="Рисунок 3" descr="https://topkin.ru/wp-content/uploads/2014/11/Magnolija.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3042" y="1785926"/>
            <a:ext cx="6715172" cy="45720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1857356" y="357166"/>
            <a:ext cx="6141425" cy="1323439"/>
          </a:xfrm>
          <a:prstGeom prst="rect">
            <a:avLst/>
          </a:prstGeom>
          <a:noFill/>
        </p:spPr>
        <p:txBody>
          <a:bodyPr wrap="none" rtlCol="0">
            <a:spAutoFit/>
          </a:bodyPr>
          <a:lstStyle/>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Магнолия </a:t>
            </a:r>
          </a:p>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крупноцветковая</a:t>
            </a: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571504" cy="6370975"/>
          </a:xfrm>
          <a:prstGeom prst="rect">
            <a:avLst/>
          </a:prstGeom>
          <a:noFill/>
        </p:spPr>
        <p:txBody>
          <a:bodyPr wrap="square" rtlCol="0">
            <a:spAutoFit/>
          </a:bodyPr>
          <a:lstStyle/>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К</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Р</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ИВО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ОПА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a:t>
            </a:r>
            <a:endParaRPr lang="ru-RU" sz="2800" b="1" dirty="0">
              <a:solidFill>
                <a:srgbClr val="F5D139"/>
              </a:solidFill>
              <a:effectLst>
                <a:outerShdw blurRad="38100" dist="38100" dir="2700000" algn="tl">
                  <a:srgbClr val="000000">
                    <a:alpha val="43137"/>
                  </a:srgbClr>
                </a:outerShdw>
              </a:effectLst>
              <a:latin typeface="Arial Black" pitchFamily="34" charset="0"/>
            </a:endParaRPr>
          </a:p>
        </p:txBody>
      </p:sp>
      <p:sp>
        <p:nvSpPr>
          <p:cNvPr id="5" name="TextBox 4"/>
          <p:cNvSpPr txBox="1"/>
          <p:nvPr/>
        </p:nvSpPr>
        <p:spPr>
          <a:xfrm>
            <a:off x="2000232" y="357166"/>
            <a:ext cx="6141425" cy="1323439"/>
          </a:xfrm>
          <a:prstGeom prst="rect">
            <a:avLst/>
          </a:prstGeom>
          <a:noFill/>
        </p:spPr>
        <p:txBody>
          <a:bodyPr wrap="none" rtlCol="0">
            <a:spAutoFit/>
          </a:bodyPr>
          <a:lstStyle/>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Магнолия </a:t>
            </a:r>
          </a:p>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крупноцветковая</a:t>
            </a:r>
          </a:p>
        </p:txBody>
      </p:sp>
      <p:pic>
        <p:nvPicPr>
          <p:cNvPr id="19458" name="Picture 2" descr="http://rasfokus.ru/images/photos/medium/1259550edaf551538f03c8116607b9cf.jpg"/>
          <p:cNvPicPr>
            <a:picLocks noChangeAspect="1" noChangeArrowheads="1"/>
          </p:cNvPicPr>
          <p:nvPr/>
        </p:nvPicPr>
        <p:blipFill>
          <a:blip r:embed="rId3"/>
          <a:srcRect b="6780"/>
          <a:stretch>
            <a:fillRect/>
          </a:stretch>
        </p:blipFill>
        <p:spPr bwMode="auto">
          <a:xfrm>
            <a:off x="1857356" y="1857364"/>
            <a:ext cx="6144806" cy="41434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571504" cy="6370975"/>
          </a:xfrm>
          <a:prstGeom prst="rect">
            <a:avLst/>
          </a:prstGeom>
          <a:noFill/>
        </p:spPr>
        <p:txBody>
          <a:bodyPr wrap="square" rtlCol="0">
            <a:spAutoFit/>
          </a:bodyPr>
          <a:lstStyle/>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К</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Р</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ИВО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ОПА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a:t>
            </a:r>
            <a:endParaRPr lang="ru-RU" sz="2800" b="1" dirty="0">
              <a:solidFill>
                <a:srgbClr val="F5D139"/>
              </a:solidFill>
              <a:effectLst>
                <a:outerShdw blurRad="38100" dist="38100" dir="2700000" algn="tl">
                  <a:srgbClr val="000000">
                    <a:alpha val="43137"/>
                  </a:srgbClr>
                </a:outerShdw>
              </a:effectLst>
              <a:latin typeface="Arial Black" pitchFamily="34" charset="0"/>
            </a:endParaRPr>
          </a:p>
        </p:txBody>
      </p:sp>
      <p:sp>
        <p:nvSpPr>
          <p:cNvPr id="5" name="TextBox 4"/>
          <p:cNvSpPr txBox="1"/>
          <p:nvPr/>
        </p:nvSpPr>
        <p:spPr>
          <a:xfrm>
            <a:off x="3214678" y="357166"/>
            <a:ext cx="2977097" cy="707886"/>
          </a:xfrm>
          <a:prstGeom prst="rect">
            <a:avLst/>
          </a:prstGeom>
          <a:noFill/>
        </p:spPr>
        <p:txBody>
          <a:bodyPr wrap="none" rtlCol="0">
            <a:spAutoFit/>
          </a:bodyPr>
          <a:lstStyle/>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Ландыш</a:t>
            </a:r>
          </a:p>
        </p:txBody>
      </p:sp>
      <p:pic>
        <p:nvPicPr>
          <p:cNvPr id="7" name="Рисунок 6" descr="Чем опасен ландыш"/>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1604" y="1428736"/>
            <a:ext cx="6667538" cy="49292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571504" cy="6370975"/>
          </a:xfrm>
          <a:prstGeom prst="rect">
            <a:avLst/>
          </a:prstGeom>
          <a:noFill/>
        </p:spPr>
        <p:txBody>
          <a:bodyPr wrap="square" rtlCol="0">
            <a:spAutoFit/>
          </a:bodyPr>
          <a:lstStyle/>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К</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Р</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ИВО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ОПА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a:t>
            </a:r>
            <a:endParaRPr lang="ru-RU" sz="2800" b="1" dirty="0">
              <a:solidFill>
                <a:srgbClr val="F5D139"/>
              </a:solidFill>
              <a:effectLst>
                <a:outerShdw blurRad="38100" dist="38100" dir="2700000" algn="tl">
                  <a:srgbClr val="000000">
                    <a:alpha val="43137"/>
                  </a:srgbClr>
                </a:outerShdw>
              </a:effectLst>
              <a:latin typeface="Arial Black" pitchFamily="34" charset="0"/>
            </a:endParaRPr>
          </a:p>
        </p:txBody>
      </p:sp>
      <p:sp>
        <p:nvSpPr>
          <p:cNvPr id="5" name="TextBox 4"/>
          <p:cNvSpPr txBox="1"/>
          <p:nvPr/>
        </p:nvSpPr>
        <p:spPr>
          <a:xfrm>
            <a:off x="1643042" y="285728"/>
            <a:ext cx="6867586" cy="707886"/>
          </a:xfrm>
          <a:prstGeom prst="rect">
            <a:avLst/>
          </a:prstGeom>
          <a:noFill/>
        </p:spPr>
        <p:txBody>
          <a:bodyPr wrap="none" rtlCol="0">
            <a:spAutoFit/>
          </a:bodyPr>
          <a:lstStyle/>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Ясенец кавказский </a:t>
            </a:r>
          </a:p>
        </p:txBody>
      </p:sp>
      <p:pic>
        <p:nvPicPr>
          <p:cNvPr id="7" name="Рисунок 6"/>
          <p:cNvPicPr/>
          <p:nvPr/>
        </p:nvPicPr>
        <p:blipFill>
          <a:blip r:embed="rId3">
            <a:extLst>
              <a:ext uri="{28A0092B-C50C-407E-A947-70E740481C1C}">
                <a14:useLocalDpi xmlns:a14="http://schemas.microsoft.com/office/drawing/2010/main" val="0"/>
              </a:ext>
            </a:extLst>
          </a:blip>
          <a:stretch>
            <a:fillRect/>
          </a:stretch>
        </p:blipFill>
        <p:spPr>
          <a:xfrm>
            <a:off x="2428860" y="1071546"/>
            <a:ext cx="5500726" cy="52149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571504" cy="6370975"/>
          </a:xfrm>
          <a:prstGeom prst="rect">
            <a:avLst/>
          </a:prstGeom>
          <a:noFill/>
        </p:spPr>
        <p:txBody>
          <a:bodyPr wrap="square" rtlCol="0">
            <a:spAutoFit/>
          </a:bodyPr>
          <a:lstStyle/>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К</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Р</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ИВО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ОПА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a:t>
            </a:r>
            <a:endParaRPr lang="ru-RU" sz="2800" b="1" dirty="0">
              <a:solidFill>
                <a:srgbClr val="F5D139"/>
              </a:solidFill>
              <a:effectLst>
                <a:outerShdw blurRad="38100" dist="38100" dir="2700000" algn="tl">
                  <a:srgbClr val="000000">
                    <a:alpha val="43137"/>
                  </a:srgbClr>
                </a:outerShdw>
              </a:effectLst>
              <a:latin typeface="Arial Black" pitchFamily="34" charset="0"/>
            </a:endParaRPr>
          </a:p>
        </p:txBody>
      </p:sp>
      <p:sp>
        <p:nvSpPr>
          <p:cNvPr id="5" name="TextBox 4"/>
          <p:cNvSpPr txBox="1"/>
          <p:nvPr/>
        </p:nvSpPr>
        <p:spPr>
          <a:xfrm>
            <a:off x="3071802" y="500042"/>
            <a:ext cx="3538148" cy="707886"/>
          </a:xfrm>
          <a:prstGeom prst="rect">
            <a:avLst/>
          </a:prstGeom>
          <a:noFill/>
        </p:spPr>
        <p:txBody>
          <a:bodyPr wrap="none" rtlCol="0">
            <a:spAutoFit/>
          </a:bodyPr>
          <a:lstStyle/>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Борщевик</a:t>
            </a:r>
          </a:p>
        </p:txBody>
      </p:sp>
      <p:pic>
        <p:nvPicPr>
          <p:cNvPr id="25602" name="Picture 2" descr="Опасные и ядовитые растения Краснодарского края Ядовитые растения, Краснодарский край, Опасность, Химический ожог, Длиннопост"/>
          <p:cNvPicPr>
            <a:picLocks noChangeAspect="1" noChangeArrowheads="1"/>
          </p:cNvPicPr>
          <p:nvPr/>
        </p:nvPicPr>
        <p:blipFill>
          <a:blip r:embed="rId3"/>
          <a:srcRect/>
          <a:stretch>
            <a:fillRect/>
          </a:stretch>
        </p:blipFill>
        <p:spPr bwMode="auto">
          <a:xfrm>
            <a:off x="1142976" y="1428736"/>
            <a:ext cx="7608147" cy="50720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571504" cy="6370975"/>
          </a:xfrm>
          <a:prstGeom prst="rect">
            <a:avLst/>
          </a:prstGeom>
          <a:noFill/>
        </p:spPr>
        <p:txBody>
          <a:bodyPr wrap="square" rtlCol="0">
            <a:spAutoFit/>
          </a:bodyPr>
          <a:lstStyle/>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К</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Р</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ИВО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ОПА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a:t>
            </a:r>
            <a:endParaRPr lang="ru-RU" sz="2800" b="1" dirty="0">
              <a:solidFill>
                <a:srgbClr val="F5D139"/>
              </a:solidFill>
              <a:effectLst>
                <a:outerShdw blurRad="38100" dist="38100" dir="2700000" algn="tl">
                  <a:srgbClr val="000000">
                    <a:alpha val="43137"/>
                  </a:srgbClr>
                </a:outerShdw>
              </a:effectLst>
              <a:latin typeface="Arial Black" pitchFamily="34" charset="0"/>
            </a:endParaRPr>
          </a:p>
        </p:txBody>
      </p:sp>
      <p:sp>
        <p:nvSpPr>
          <p:cNvPr id="5" name="TextBox 4"/>
          <p:cNvSpPr txBox="1"/>
          <p:nvPr/>
        </p:nvSpPr>
        <p:spPr>
          <a:xfrm>
            <a:off x="3000364" y="285728"/>
            <a:ext cx="2784737" cy="707886"/>
          </a:xfrm>
          <a:prstGeom prst="rect">
            <a:avLst/>
          </a:prstGeom>
          <a:noFill/>
        </p:spPr>
        <p:txBody>
          <a:bodyPr wrap="none" rtlCol="0">
            <a:spAutoFit/>
          </a:bodyPr>
          <a:lstStyle/>
          <a:p>
            <a:r>
              <a:rPr lang="ru-RU" sz="4000" b="1" i="1" dirty="0" smtClean="0">
                <a:solidFill>
                  <a:srgbClr val="F5D139"/>
                </a:solidFill>
                <a:effectLst>
                  <a:outerShdw blurRad="38100" dist="38100" dir="2700000" algn="tl">
                    <a:srgbClr val="000000">
                      <a:alpha val="43137"/>
                    </a:srgbClr>
                  </a:outerShdw>
                </a:effectLst>
                <a:latin typeface="Arial Black" pitchFamily="34" charset="0"/>
              </a:rPr>
              <a:t>А</a:t>
            </a:r>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конит</a:t>
            </a:r>
            <a:r>
              <a:rPr lang="ru-RU" sz="4000" b="1" i="1" dirty="0" smtClean="0">
                <a:solidFill>
                  <a:srgbClr val="F5D139"/>
                </a:solidFill>
                <a:effectLst>
                  <a:outerShdw blurRad="38100" dist="38100" dir="2700000" algn="tl">
                    <a:srgbClr val="000000">
                      <a:alpha val="43137"/>
                    </a:srgbClr>
                  </a:outerShdw>
                </a:effectLst>
                <a:latin typeface="Arial Black" pitchFamily="34" charset="0"/>
              </a:rPr>
              <a:t> </a:t>
            </a:r>
          </a:p>
        </p:txBody>
      </p:sp>
      <p:pic>
        <p:nvPicPr>
          <p:cNvPr id="29698" name="Picture 2" descr="Опасные и ядовитые растения Краснодарского края Ядовитые растения, Краснодарский край, Опасность, Химический ожог, Длиннопост"/>
          <p:cNvPicPr>
            <a:picLocks noChangeAspect="1" noChangeArrowheads="1"/>
          </p:cNvPicPr>
          <p:nvPr/>
        </p:nvPicPr>
        <p:blipFill>
          <a:blip r:embed="rId3"/>
          <a:srcRect/>
          <a:stretch>
            <a:fillRect/>
          </a:stretch>
        </p:blipFill>
        <p:spPr bwMode="auto">
          <a:xfrm>
            <a:off x="1857356" y="1285860"/>
            <a:ext cx="6215106" cy="4661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571504" cy="6370975"/>
          </a:xfrm>
          <a:prstGeom prst="rect">
            <a:avLst/>
          </a:prstGeom>
          <a:noFill/>
        </p:spPr>
        <p:txBody>
          <a:bodyPr wrap="square" rtlCol="0">
            <a:spAutoFit/>
          </a:bodyPr>
          <a:lstStyle/>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К</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Р</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ИВО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ОПА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a:t>
            </a:r>
            <a:endParaRPr lang="ru-RU" sz="2800" b="1" dirty="0">
              <a:solidFill>
                <a:srgbClr val="F5D139"/>
              </a:solidFill>
              <a:effectLst>
                <a:outerShdw blurRad="38100" dist="38100" dir="2700000" algn="tl">
                  <a:srgbClr val="000000">
                    <a:alpha val="43137"/>
                  </a:srgbClr>
                </a:outerShdw>
              </a:effectLst>
              <a:latin typeface="Arial Black" pitchFamily="34" charset="0"/>
            </a:endParaRPr>
          </a:p>
        </p:txBody>
      </p:sp>
      <p:sp>
        <p:nvSpPr>
          <p:cNvPr id="5" name="TextBox 4"/>
          <p:cNvSpPr txBox="1"/>
          <p:nvPr/>
        </p:nvSpPr>
        <p:spPr>
          <a:xfrm>
            <a:off x="1071538" y="0"/>
            <a:ext cx="10501386" cy="1323439"/>
          </a:xfrm>
          <a:prstGeom prst="rect">
            <a:avLst/>
          </a:prstGeom>
          <a:noFill/>
        </p:spPr>
        <p:txBody>
          <a:bodyPr wrap="square" rtlCol="0">
            <a:spAutoFit/>
          </a:bodyPr>
          <a:lstStyle/>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Ломонос </a:t>
            </a:r>
          </a:p>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винограднолистный</a:t>
            </a:r>
          </a:p>
        </p:txBody>
      </p:sp>
      <p:pic>
        <p:nvPicPr>
          <p:cNvPr id="23554" name="Picture 2" descr="Опасные и ядовитые растения Краснодарского края Ядовитые растения, Краснодарский край, Опасность, Химический ожог, Длиннопост"/>
          <p:cNvPicPr>
            <a:picLocks noChangeAspect="1" noChangeArrowheads="1"/>
          </p:cNvPicPr>
          <p:nvPr/>
        </p:nvPicPr>
        <p:blipFill>
          <a:blip r:embed="rId3"/>
          <a:srcRect b="11111"/>
          <a:stretch>
            <a:fillRect/>
          </a:stretch>
        </p:blipFill>
        <p:spPr bwMode="auto">
          <a:xfrm>
            <a:off x="1571604" y="1928802"/>
            <a:ext cx="6750846" cy="45005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571504" cy="6370975"/>
          </a:xfrm>
          <a:prstGeom prst="rect">
            <a:avLst/>
          </a:prstGeom>
          <a:noFill/>
        </p:spPr>
        <p:txBody>
          <a:bodyPr wrap="square" rtlCol="0">
            <a:spAutoFit/>
          </a:bodyPr>
          <a:lstStyle/>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К</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Р</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ИВО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 </a:t>
            </a:r>
          </a:p>
          <a:p>
            <a:pPr algn="ctr"/>
            <a:endParaRPr lang="ru-RU" sz="2400" b="1" dirty="0" smtClean="0">
              <a:solidFill>
                <a:srgbClr val="F5D139"/>
              </a:solidFill>
              <a:effectLst>
                <a:outerShdw blurRad="38100" dist="38100" dir="2700000" algn="tl">
                  <a:srgbClr val="000000">
                    <a:alpha val="43137"/>
                  </a:srgbClr>
                </a:outerShdw>
              </a:effectLst>
              <a:latin typeface="Arial Black" pitchFamily="34" charset="0"/>
            </a:endParaRP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ОПА</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С</a:t>
            </a:r>
          </a:p>
          <a:p>
            <a:pPr algn="ctr"/>
            <a:r>
              <a:rPr lang="ru-RU" sz="2400" b="1" dirty="0" smtClean="0">
                <a:solidFill>
                  <a:srgbClr val="F5D139"/>
                </a:solidFill>
                <a:effectLst>
                  <a:outerShdw blurRad="38100" dist="38100" dir="2700000" algn="tl">
                    <a:srgbClr val="000000">
                      <a:alpha val="43137"/>
                    </a:srgbClr>
                  </a:outerShdw>
                </a:effectLst>
                <a:latin typeface="Arial Black" pitchFamily="34" charset="0"/>
              </a:rPr>
              <a:t>НО</a:t>
            </a:r>
            <a:endParaRPr lang="ru-RU" sz="2800" b="1" dirty="0">
              <a:solidFill>
                <a:srgbClr val="F5D139"/>
              </a:solidFill>
              <a:effectLst>
                <a:outerShdw blurRad="38100" dist="38100" dir="2700000" algn="tl">
                  <a:srgbClr val="000000">
                    <a:alpha val="43137"/>
                  </a:srgbClr>
                </a:outerShdw>
              </a:effectLst>
              <a:latin typeface="Arial Black" pitchFamily="34" charset="0"/>
            </a:endParaRPr>
          </a:p>
        </p:txBody>
      </p:sp>
      <p:sp>
        <p:nvSpPr>
          <p:cNvPr id="5" name="TextBox 4"/>
          <p:cNvSpPr txBox="1"/>
          <p:nvPr/>
        </p:nvSpPr>
        <p:spPr>
          <a:xfrm>
            <a:off x="3500430" y="357166"/>
            <a:ext cx="2640466" cy="707886"/>
          </a:xfrm>
          <a:prstGeom prst="rect">
            <a:avLst/>
          </a:prstGeom>
          <a:noFill/>
        </p:spPr>
        <p:txBody>
          <a:bodyPr wrap="none" rtlCol="0">
            <a:spAutoFit/>
          </a:bodyPr>
          <a:lstStyle/>
          <a:p>
            <a:r>
              <a:rPr lang="ru-RU" sz="4000" b="1" i="1" cap="all" dirty="0" smtClean="0">
                <a:solidFill>
                  <a:srgbClr val="F5D139"/>
                </a:solidFill>
                <a:effectLst>
                  <a:outerShdw blurRad="38100" dist="38100" dir="2700000" algn="tl">
                    <a:srgbClr val="000000">
                      <a:alpha val="43137"/>
                    </a:srgbClr>
                  </a:outerShdw>
                </a:effectLst>
                <a:latin typeface="Arial Black" pitchFamily="34" charset="0"/>
              </a:rPr>
              <a:t>Дурман</a:t>
            </a:r>
          </a:p>
        </p:txBody>
      </p:sp>
      <p:pic>
        <p:nvPicPr>
          <p:cNvPr id="33794" name="Picture 2" descr="Опасные и ядовитые растения Краснодарского края Ядовитые растения, Краснодарский край, Опасность, Химический ожог, Длиннопост"/>
          <p:cNvPicPr>
            <a:picLocks noChangeAspect="1" noChangeArrowheads="1"/>
          </p:cNvPicPr>
          <p:nvPr/>
        </p:nvPicPr>
        <p:blipFill>
          <a:blip r:embed="rId3"/>
          <a:srcRect/>
          <a:stretch>
            <a:fillRect/>
          </a:stretch>
        </p:blipFill>
        <p:spPr bwMode="auto">
          <a:xfrm>
            <a:off x="1785917" y="1357298"/>
            <a:ext cx="6762795" cy="50720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Другая 2">
      <a:dk1>
        <a:srgbClr val="232D46"/>
      </a:dk1>
      <a:lt1>
        <a:srgbClr val="92D050"/>
      </a:lt1>
      <a:dk2>
        <a:srgbClr val="446E27"/>
      </a:dk2>
      <a:lt2>
        <a:srgbClr val="446E27"/>
      </a:lt2>
      <a:accent1>
        <a:srgbClr val="446E27"/>
      </a:accent1>
      <a:accent2>
        <a:srgbClr val="446E27"/>
      </a:accent2>
      <a:accent3>
        <a:srgbClr val="425519"/>
      </a:accent3>
      <a:accent4>
        <a:srgbClr val="425519"/>
      </a:accent4>
      <a:accent5>
        <a:srgbClr val="446E27"/>
      </a:accent5>
      <a:accent6>
        <a:srgbClr val="446E27"/>
      </a:accent6>
      <a:hlink>
        <a:srgbClr val="8DC765"/>
      </a:hlink>
      <a:folHlink>
        <a:srgbClr val="446E27"/>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258</TotalTime>
  <Words>1507</Words>
  <Application>Microsoft Office PowerPoint</Application>
  <PresentationFormat>Экран (4:3)</PresentationFormat>
  <Paragraphs>149</Paragraphs>
  <Slides>10</Slides>
  <Notes>10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10</vt:i4>
      </vt:variant>
    </vt:vector>
  </HeadingPairs>
  <TitlesOfParts>
    <vt:vector size="17" baseType="lpstr">
      <vt:lpstr>Arial Black</vt:lpstr>
      <vt:lpstr>Calibri</vt:lpstr>
      <vt:lpstr>Corbel</vt:lpstr>
      <vt:lpstr>Gill Sans MT</vt:lpstr>
      <vt:lpstr>Verdana</vt:lpstr>
      <vt:lpstr>Wingdings 2</vt:lpstr>
      <vt:lpstr>Солнцестояние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ТЦ Рубин</dc:creator>
  <cp:lastModifiedBy>Учитель</cp:lastModifiedBy>
  <cp:revision>14</cp:revision>
  <dcterms:created xsi:type="dcterms:W3CDTF">2022-03-06T08:22:13Z</dcterms:created>
  <dcterms:modified xsi:type="dcterms:W3CDTF">2022-03-28T07:48:36Z</dcterms:modified>
</cp:coreProperties>
</file>