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8" r:id="rId3"/>
    <p:sldId id="257" r:id="rId4"/>
    <p:sldId id="259" r:id="rId5"/>
    <p:sldId id="262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13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83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92" autoAdjust="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11" Type="http://schemas.openxmlformats.org/officeDocument/2006/relationships/image" Target="../media/image29.jpeg"/><Relationship Id="rId5" Type="http://schemas.openxmlformats.org/officeDocument/2006/relationships/image" Target="../media/image23.jpeg"/><Relationship Id="rId10" Type="http://schemas.openxmlformats.org/officeDocument/2006/relationships/image" Target="../media/image28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show_image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6858000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+mn-lt"/>
              </a:rPr>
              <a:t/>
            </a:r>
            <a:br>
              <a:rPr lang="ru-RU" sz="2000" b="1" dirty="0" smtClean="0">
                <a:solidFill>
                  <a:schemeClr val="bg1"/>
                </a:solidFill>
                <a:latin typeface="+mn-lt"/>
              </a:rPr>
            </a:br>
            <a:r>
              <a:rPr lang="ru-RU" sz="2000" b="1" dirty="0">
                <a:solidFill>
                  <a:schemeClr val="bg1"/>
                </a:solidFill>
                <a:latin typeface="+mn-lt"/>
              </a:rPr>
              <a:t/>
            </a:r>
            <a:br>
              <a:rPr lang="ru-RU" sz="2000" b="1" dirty="0">
                <a:solidFill>
                  <a:schemeClr val="bg1"/>
                </a:solidFill>
                <a:latin typeface="+mn-lt"/>
              </a:rPr>
            </a:br>
            <a:r>
              <a:rPr lang="ru-RU" sz="2000" b="1" dirty="0" smtClean="0">
                <a:solidFill>
                  <a:schemeClr val="bg1"/>
                </a:solidFill>
                <a:latin typeface="+mn-lt"/>
              </a:rPr>
              <a:t>Муниципальное казенное дошкольное образовательное учреждение Садовский детский сад общеразвивающего вида</a:t>
            </a:r>
            <a:r>
              <a:rPr lang="ru-RU" sz="5300" b="1" dirty="0" smtClean="0">
                <a:solidFill>
                  <a:schemeClr val="bg1"/>
                </a:solidFill>
              </a:rPr>
              <a:t/>
            </a:r>
            <a:br>
              <a:rPr lang="ru-RU" sz="5300" b="1" dirty="0" smtClean="0">
                <a:solidFill>
                  <a:schemeClr val="bg1"/>
                </a:solidFill>
              </a:rPr>
            </a:br>
            <a:r>
              <a:rPr lang="ru-RU" sz="5300" b="1" dirty="0">
                <a:solidFill>
                  <a:schemeClr val="bg1"/>
                </a:solidFill>
              </a:rPr>
              <a:t/>
            </a:r>
            <a:br>
              <a:rPr lang="ru-RU" sz="5300" b="1" dirty="0">
                <a:solidFill>
                  <a:schemeClr val="bg1"/>
                </a:solidFill>
              </a:rPr>
            </a:br>
            <a:r>
              <a:rPr lang="ru-RU" sz="5300" b="1" dirty="0" smtClean="0">
                <a:solidFill>
                  <a:schemeClr val="bg1"/>
                </a:solidFill>
              </a:rPr>
              <a:t/>
            </a:r>
            <a:br>
              <a:rPr lang="ru-RU" sz="5300" b="1" dirty="0" smtClean="0">
                <a:solidFill>
                  <a:schemeClr val="bg1"/>
                </a:solidFill>
              </a:rPr>
            </a:br>
            <a:r>
              <a:rPr lang="ru-RU" sz="5300" b="1" dirty="0" smtClean="0">
                <a:solidFill>
                  <a:schemeClr val="bg1"/>
                </a:solidFill>
              </a:rPr>
              <a:t>«Дикие животные</a:t>
            </a:r>
            <a:r>
              <a:rPr lang="ru-RU" b="1" dirty="0" smtClean="0">
                <a:solidFill>
                  <a:schemeClr val="bg1"/>
                </a:solidFill>
              </a:rPr>
              <a:t>»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                                       </a:t>
            </a:r>
            <a:r>
              <a:rPr lang="ru-RU" sz="2000" b="1" dirty="0" smtClean="0">
                <a:latin typeface="+mn-lt"/>
              </a:rPr>
              <a:t>Подготовила: </a:t>
            </a:r>
            <a:r>
              <a:rPr lang="ru-RU" sz="2000" b="1" dirty="0" err="1" smtClean="0">
                <a:latin typeface="+mn-lt"/>
              </a:rPr>
              <a:t>Демченкова</a:t>
            </a:r>
            <a:r>
              <a:rPr lang="ru-RU" sz="2000" b="1" dirty="0" smtClean="0">
                <a:latin typeface="+mn-lt"/>
              </a:rPr>
              <a:t> Светлана </a:t>
            </a:r>
            <a:br>
              <a:rPr lang="ru-RU" sz="2000" b="1" dirty="0" smtClean="0">
                <a:latin typeface="+mn-lt"/>
              </a:rPr>
            </a:br>
            <a:r>
              <a:rPr lang="ru-RU" sz="2000" b="1" dirty="0">
                <a:latin typeface="+mn-lt"/>
              </a:rPr>
              <a:t> </a:t>
            </a:r>
            <a:r>
              <a:rPr lang="ru-RU" sz="2000" b="1" dirty="0" smtClean="0">
                <a:latin typeface="+mn-lt"/>
              </a:rPr>
              <a:t>                                                                                                                 Семеновна, воспитатель </a:t>
            </a:r>
            <a:r>
              <a:rPr lang="en-US" sz="2000" b="1" dirty="0" smtClean="0">
                <a:latin typeface="+mn-lt"/>
              </a:rPr>
              <a:t>I </a:t>
            </a:r>
            <a:r>
              <a:rPr lang="ru-RU" sz="2000" b="1" dirty="0" smtClean="0">
                <a:latin typeface="+mn-lt"/>
              </a:rPr>
              <a:t>КК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</p:spTree>
  </p:cSld>
  <p:clrMapOvr>
    <a:masterClrMapping/>
  </p:clrMapOvr>
  <p:transition advTm="3884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36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Спит в берлоге косолапый, </a:t>
            </a:r>
            <a:br>
              <a:rPr lang="ru-RU" sz="3200" dirty="0" smtClean="0">
                <a:solidFill>
                  <a:schemeClr val="bg1"/>
                </a:solidFill>
              </a:rPr>
            </a:br>
            <a:r>
              <a:rPr lang="ru-RU" sz="3200" dirty="0" smtClean="0">
                <a:solidFill>
                  <a:schemeClr val="bg1"/>
                </a:solidFill>
              </a:rPr>
              <a:t>До весны сосет он лапу. 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3759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8134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354137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Ну, а где - же зайца дом? </a:t>
            </a:r>
            <a:br>
              <a:rPr lang="ru-RU" sz="3200" dirty="0" smtClean="0"/>
            </a:br>
            <a:r>
              <a:rPr lang="ru-RU" sz="3200" dirty="0" smtClean="0"/>
              <a:t>Живет зайчишка под кустом. </a:t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  <p:transition advTm="4072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832D">
            <a:alpha val="3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37.jpg"/>
          <p:cNvPicPr>
            <a:picLocks noGrp="1" noChangeAspect="1"/>
          </p:cNvPicPr>
          <p:nvPr>
            <p:ph sz="half"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680" y="214977"/>
            <a:ext cx="2996168" cy="1872208"/>
          </a:xfrm>
        </p:spPr>
      </p:pic>
      <p:pic>
        <p:nvPicPr>
          <p:cNvPr id="6" name="Содержимое 5" descr="2TnUnDsJ1QE.jpg"/>
          <p:cNvPicPr>
            <a:picLocks noGrp="1" noChangeAspect="1"/>
          </p:cNvPicPr>
          <p:nvPr>
            <p:ph sz="half" idx="4294967295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2492896"/>
            <a:ext cx="2880320" cy="2039578"/>
          </a:xfrm>
        </p:spPr>
      </p:pic>
      <p:sp>
        <p:nvSpPr>
          <p:cNvPr id="1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343672" y="2446803"/>
            <a:ext cx="2808287" cy="1943100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Д/и «Помоги животным найти свой домик» </a:t>
            </a:r>
            <a:endParaRPr lang="ru-RU" sz="3200" dirty="0"/>
          </a:p>
        </p:txBody>
      </p:sp>
      <p:pic>
        <p:nvPicPr>
          <p:cNvPr id="7" name="Содержимое 4" descr="post-24-1127382592_thum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71866" y="4621633"/>
            <a:ext cx="2442270" cy="1831703"/>
          </a:xfrm>
          <a:prstGeom prst="rect">
            <a:avLst/>
          </a:prstGeom>
        </p:spPr>
      </p:pic>
      <p:pic>
        <p:nvPicPr>
          <p:cNvPr id="8" name="Содержимое 5" descr="icon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1" y="2276872"/>
            <a:ext cx="3024337" cy="2016224"/>
          </a:xfrm>
          <a:prstGeom prst="rect">
            <a:avLst/>
          </a:prstGeom>
        </p:spPr>
      </p:pic>
      <p:pic>
        <p:nvPicPr>
          <p:cNvPr id="9" name="Содержимое 5" descr="11413723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188640"/>
            <a:ext cx="2880320" cy="2160240"/>
          </a:xfrm>
          <a:prstGeom prst="rect">
            <a:avLst/>
          </a:prstGeom>
        </p:spPr>
      </p:pic>
      <p:pic>
        <p:nvPicPr>
          <p:cNvPr id="11" name="Содержимое 4" descr="reWalls_com-4018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4005" y="4693640"/>
            <a:ext cx="2880320" cy="1687687"/>
          </a:xfrm>
          <a:prstGeom prst="rect">
            <a:avLst/>
          </a:prstGeom>
        </p:spPr>
      </p:pic>
      <p:pic>
        <p:nvPicPr>
          <p:cNvPr id="12" name="Содержимое 5" descr="b005.jp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604" y="4397055"/>
            <a:ext cx="3092152" cy="2056281"/>
          </a:xfrm>
          <a:prstGeom prst="rect">
            <a:avLst/>
          </a:prstGeom>
        </p:spPr>
      </p:pic>
      <p:pic>
        <p:nvPicPr>
          <p:cNvPr id="13" name="Содержимое 4" descr="Вейгела%20раняя,%20куст.jpg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1866" y="188640"/>
            <a:ext cx="2592288" cy="1944216"/>
          </a:xfrm>
          <a:prstGeom prst="rect">
            <a:avLst/>
          </a:prstGeom>
        </p:spPr>
      </p:pic>
    </p:spTree>
  </p:cSld>
  <p:clrMapOvr>
    <a:masterClrMapping/>
  </p:clrMapOvr>
  <p:transition advTm="4805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832D">
            <a:alpha val="3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555726" y="2662101"/>
            <a:ext cx="3600450" cy="2160587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Д/и «Поможем малышам найти свою маму».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5" name="Содержимое 4" descr="1.jpg"/>
          <p:cNvPicPr>
            <a:picLocks noGrp="1" noChangeAspect="1"/>
          </p:cNvPicPr>
          <p:nvPr>
            <p:ph sz="half"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6344" y="4945016"/>
            <a:ext cx="3133808" cy="1760776"/>
          </a:xfrm>
        </p:spPr>
      </p:pic>
      <p:pic>
        <p:nvPicPr>
          <p:cNvPr id="6" name="Содержимое 5" descr="37.jpg"/>
          <p:cNvPicPr>
            <a:picLocks noGrp="1" noChangeAspect="1"/>
          </p:cNvPicPr>
          <p:nvPr>
            <p:ph sz="half" idx="4294967295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8040" y="235183"/>
            <a:ext cx="2459607" cy="1537632"/>
          </a:xfrm>
        </p:spPr>
      </p:pic>
      <p:pic>
        <p:nvPicPr>
          <p:cNvPr id="7" name="Содержимое 4" descr="374020__squirrel-10126-2560x1600-jpg_p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950" y="162334"/>
            <a:ext cx="2264349" cy="1509566"/>
          </a:xfrm>
          <a:prstGeom prst="rect">
            <a:avLst/>
          </a:prstGeom>
        </p:spPr>
      </p:pic>
      <p:pic>
        <p:nvPicPr>
          <p:cNvPr id="8" name="Содержимое 5" descr="55ecdac138a03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6401" y="5122906"/>
            <a:ext cx="2419656" cy="1614840"/>
          </a:xfrm>
          <a:prstGeom prst="rect">
            <a:avLst/>
          </a:prstGeom>
        </p:spPr>
      </p:pic>
      <p:pic>
        <p:nvPicPr>
          <p:cNvPr id="9" name="Содержимое 4" descr="reWalls_com-4018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6402" y="3645024"/>
            <a:ext cx="2419656" cy="1417767"/>
          </a:xfrm>
          <a:prstGeom prst="rect">
            <a:avLst/>
          </a:prstGeom>
        </p:spPr>
      </p:pic>
      <p:pic>
        <p:nvPicPr>
          <p:cNvPr id="13" name="Содержимое 5" descr="320956__little-wolf_p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380941"/>
            <a:ext cx="2261770" cy="1509507"/>
          </a:xfrm>
          <a:prstGeom prst="rect">
            <a:avLst/>
          </a:prstGeom>
        </p:spPr>
      </p:pic>
      <p:pic>
        <p:nvPicPr>
          <p:cNvPr id="14" name="Содержимое 4" descr="1842.jp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4945016"/>
            <a:ext cx="2261771" cy="1792730"/>
          </a:xfrm>
          <a:prstGeom prst="rect">
            <a:avLst/>
          </a:prstGeom>
        </p:spPr>
      </p:pic>
      <p:pic>
        <p:nvPicPr>
          <p:cNvPr id="15" name="Содержимое 4" descr="357933__the-grey-wolf_p.jpg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178091"/>
            <a:ext cx="2730032" cy="1707327"/>
          </a:xfrm>
          <a:prstGeom prst="rect">
            <a:avLst/>
          </a:prstGeom>
        </p:spPr>
      </p:pic>
      <p:pic>
        <p:nvPicPr>
          <p:cNvPr id="16" name="Содержимое 5" descr="777739__european-rabbit_p.jpg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772815"/>
            <a:ext cx="2261770" cy="1507847"/>
          </a:xfrm>
          <a:prstGeom prst="rect">
            <a:avLst/>
          </a:prstGeom>
        </p:spPr>
      </p:pic>
      <p:pic>
        <p:nvPicPr>
          <p:cNvPr id="17" name="Содержимое 5" descr="b005.jpg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8821" y="1885418"/>
            <a:ext cx="2447236" cy="1627412"/>
          </a:xfrm>
          <a:prstGeom prst="rect">
            <a:avLst/>
          </a:prstGeom>
        </p:spPr>
      </p:pic>
    </p:spTree>
  </p:cSld>
  <p:clrMapOvr>
    <a:masterClrMapping/>
  </p:clrMapOvr>
  <p:transition advTm="4150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rew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4233862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Здравствуй лес, чудесный лес </a:t>
            </a:r>
            <a:br>
              <a:rPr lang="ru-RU" sz="3200" dirty="0" smtClean="0">
                <a:solidFill>
                  <a:schemeClr val="bg1"/>
                </a:solidFill>
              </a:rPr>
            </a:br>
            <a:r>
              <a:rPr lang="ru-RU" sz="3200" dirty="0" smtClean="0">
                <a:solidFill>
                  <a:schemeClr val="bg1"/>
                </a:solidFill>
              </a:rPr>
              <a:t>Полный сказок и чудес. </a:t>
            </a:r>
            <a:br>
              <a:rPr lang="ru-RU" sz="3200" dirty="0" smtClean="0">
                <a:solidFill>
                  <a:schemeClr val="bg1"/>
                </a:solidFill>
              </a:rPr>
            </a:br>
            <a:r>
              <a:rPr lang="ru-RU" sz="3200" dirty="0" smtClean="0">
                <a:solidFill>
                  <a:schemeClr val="bg1"/>
                </a:solidFill>
              </a:rPr>
              <a:t>Ты о чем шумишь листвою </a:t>
            </a:r>
            <a:br>
              <a:rPr lang="ru-RU" sz="3200" dirty="0" smtClean="0">
                <a:solidFill>
                  <a:schemeClr val="bg1"/>
                </a:solidFill>
              </a:rPr>
            </a:br>
            <a:r>
              <a:rPr lang="ru-RU" sz="3200" dirty="0" smtClean="0">
                <a:solidFill>
                  <a:schemeClr val="bg1"/>
                </a:solidFill>
              </a:rPr>
              <a:t>Темной ночью грозовою. </a:t>
            </a:r>
            <a:br>
              <a:rPr lang="ru-RU" sz="3200" dirty="0" smtClean="0">
                <a:solidFill>
                  <a:schemeClr val="bg1"/>
                </a:solidFill>
              </a:rPr>
            </a:br>
            <a:r>
              <a:rPr lang="ru-RU" sz="3200" dirty="0" smtClean="0">
                <a:solidFill>
                  <a:schemeClr val="bg1"/>
                </a:solidFill>
              </a:rPr>
              <a:t>Кто в глуши твоей таится, </a:t>
            </a:r>
            <a:br>
              <a:rPr lang="ru-RU" sz="3200" dirty="0" smtClean="0">
                <a:solidFill>
                  <a:schemeClr val="bg1"/>
                </a:solidFill>
              </a:rPr>
            </a:br>
            <a:r>
              <a:rPr lang="ru-RU" sz="3200" dirty="0" smtClean="0">
                <a:solidFill>
                  <a:schemeClr val="bg1"/>
                </a:solidFill>
              </a:rPr>
              <a:t>Что за зверь, какая птица? </a:t>
            </a:r>
            <a:br>
              <a:rPr lang="ru-RU" sz="3200" dirty="0" smtClean="0">
                <a:solidFill>
                  <a:schemeClr val="bg1"/>
                </a:solidFill>
              </a:rPr>
            </a:br>
            <a:r>
              <a:rPr lang="ru-RU" sz="3200" dirty="0" smtClean="0">
                <a:solidFill>
                  <a:schemeClr val="bg1"/>
                </a:solidFill>
              </a:rPr>
              <a:t>Все открой не утаи, </a:t>
            </a:r>
            <a:br>
              <a:rPr lang="ru-RU" sz="3200" dirty="0" smtClean="0">
                <a:solidFill>
                  <a:schemeClr val="bg1"/>
                </a:solidFill>
              </a:rPr>
            </a:br>
            <a:r>
              <a:rPr lang="ru-RU" sz="3200" dirty="0" smtClean="0">
                <a:solidFill>
                  <a:schemeClr val="bg1"/>
                </a:solidFill>
              </a:rPr>
              <a:t>Ты же видишь, мы пришли.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  <p:transition advTm="2730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5ecdac138a03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229600" cy="1844675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chemeClr val="bg1"/>
                </a:solidFill>
              </a:rPr>
              <a:t>Все в дупле её успехи-ягоды, грибы, орехи!</a:t>
            </a:r>
            <a:br>
              <a:rPr lang="ru-RU" sz="2700" dirty="0" smtClean="0">
                <a:solidFill>
                  <a:schemeClr val="bg1"/>
                </a:solidFill>
              </a:rPr>
            </a:br>
            <a:r>
              <a:rPr lang="ru-RU" sz="2700" dirty="0" smtClean="0">
                <a:solidFill>
                  <a:schemeClr val="bg1"/>
                </a:solidFill>
              </a:rPr>
              <a:t>В холод зимний, летнем зное так мелькает в пышной хвое!</a:t>
            </a:r>
            <a:br>
              <a:rPr lang="ru-RU" sz="2700" dirty="0" smtClean="0">
                <a:solidFill>
                  <a:schemeClr val="bg1"/>
                </a:solidFill>
              </a:rPr>
            </a:br>
            <a:r>
              <a:rPr lang="ru-RU" sz="2700" dirty="0" smtClean="0">
                <a:solidFill>
                  <a:schemeClr val="bg1"/>
                </a:solidFill>
              </a:rPr>
              <a:t>Что за рыжая там "стрелка“</a:t>
            </a:r>
            <a:r>
              <a:rPr lang="en-US" sz="2700" dirty="0" smtClean="0">
                <a:solidFill>
                  <a:schemeClr val="bg1"/>
                </a:solidFill>
              </a:rPr>
              <a:t>? </a:t>
            </a:r>
            <a:r>
              <a:rPr lang="ru-RU" sz="2700" dirty="0" smtClean="0">
                <a:solidFill>
                  <a:schemeClr val="bg1"/>
                </a:solidFill>
              </a:rPr>
              <a:t>Ну, конечно, это ...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</p:spTree>
  </p:cSld>
  <p:clrMapOvr>
    <a:masterClrMapping/>
  </p:clrMapOvr>
  <p:transition advTm="4524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7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5373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Лапу кто зимой сосет? А еще он любит мед, </a:t>
            </a:r>
            <a:br>
              <a:rPr lang="ru-RU" sz="3600" dirty="0" smtClean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</a:rPr>
              <a:t>Может громко зареветь. </a:t>
            </a:r>
            <a:r>
              <a:rPr lang="ru-RU" dirty="0" smtClean="0">
                <a:solidFill>
                  <a:schemeClr val="bg1"/>
                </a:solidFill>
              </a:rPr>
              <a:t>А зовут его… 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2948"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reWalls_com-4018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5445125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Хитрая плутовка, рыжая головка. </a:t>
            </a:r>
            <a:br>
              <a:rPr lang="ru-RU" sz="3200" dirty="0" smtClean="0">
                <a:solidFill>
                  <a:schemeClr val="bg1"/>
                </a:solidFill>
              </a:rPr>
            </a:br>
            <a:r>
              <a:rPr lang="ru-RU" sz="3200" dirty="0" smtClean="0">
                <a:solidFill>
                  <a:schemeClr val="bg1"/>
                </a:solidFill>
              </a:rPr>
              <a:t>Хвост пушистый – краса! А зовут ее …. 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2512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57933__the-grey-wolf_p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5300663"/>
            <a:ext cx="8229600" cy="1557337"/>
          </a:xfrm>
        </p:spPr>
        <p:txBody>
          <a:bodyPr>
            <a:noAutofit/>
          </a:bodyPr>
          <a:lstStyle/>
          <a:p>
            <a:r>
              <a:rPr lang="ru-RU" sz="2400" dirty="0" smtClean="0"/>
              <a:t>Злой и страшный серый зверь,</a:t>
            </a:r>
            <a:r>
              <a:rPr lang="en-US" sz="2400" dirty="0" smtClean="0"/>
              <a:t> </a:t>
            </a:r>
            <a:r>
              <a:rPr lang="ru-RU" sz="2400" dirty="0" smtClean="0"/>
              <a:t>Водится в лесу теперь,</a:t>
            </a:r>
            <a:br>
              <a:rPr lang="ru-RU" sz="2400" dirty="0" smtClean="0"/>
            </a:br>
            <a:r>
              <a:rPr lang="ru-RU" sz="2400" dirty="0" smtClean="0"/>
              <a:t>Всех зайчат перепугал,</a:t>
            </a:r>
            <a:r>
              <a:rPr lang="en-US" sz="2400" dirty="0" smtClean="0"/>
              <a:t> </a:t>
            </a:r>
            <a:r>
              <a:rPr lang="ru-RU" sz="2400" dirty="0" smtClean="0"/>
              <a:t>Также белок разогнал,</a:t>
            </a:r>
            <a:br>
              <a:rPr lang="ru-RU" sz="2400" dirty="0" smtClean="0"/>
            </a:br>
            <a:r>
              <a:rPr lang="ru-RU" sz="2400" dirty="0" smtClean="0"/>
              <a:t>Но он бедный и голодный,</a:t>
            </a:r>
            <a:r>
              <a:rPr lang="en-US" sz="2400" dirty="0" smtClean="0"/>
              <a:t> </a:t>
            </a:r>
            <a:r>
              <a:rPr lang="ru-RU" sz="2400" dirty="0" smtClean="0"/>
              <a:t>Хоть и страшный и проворный.</a:t>
            </a:r>
            <a:endParaRPr lang="ru-RU" sz="2400" dirty="0"/>
          </a:p>
        </p:txBody>
      </p:sp>
    </p:spTree>
  </p:cSld>
  <p:clrMapOvr>
    <a:masterClrMapping/>
  </p:clrMapOvr>
  <p:transition advTm="2153">
    <p:pull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005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r>
              <a:rPr lang="ru-RU" sz="3100" dirty="0" smtClean="0">
                <a:solidFill>
                  <a:schemeClr val="bg1"/>
                </a:solidFill>
              </a:rPr>
              <a:t>Комочек пуха, Длинное ухо. </a:t>
            </a:r>
            <a:br>
              <a:rPr lang="ru-RU" sz="3100" dirty="0" smtClean="0">
                <a:solidFill>
                  <a:schemeClr val="bg1"/>
                </a:solidFill>
              </a:rPr>
            </a:br>
            <a:r>
              <a:rPr lang="ru-RU" sz="3100" dirty="0" smtClean="0">
                <a:solidFill>
                  <a:schemeClr val="bg1"/>
                </a:solidFill>
              </a:rPr>
              <a:t>Прыгает ловко, Любит морковку</a:t>
            </a:r>
            <a:r>
              <a:rPr lang="ru-RU" sz="3100" dirty="0" smtClean="0"/>
              <a:t>. </a:t>
            </a:r>
            <a:endParaRPr lang="ru-RU" sz="3100" dirty="0"/>
          </a:p>
        </p:txBody>
      </p:sp>
    </p:spTree>
  </p:cSld>
  <p:clrMapOvr>
    <a:masterClrMapping/>
  </p:clrMapOvr>
  <p:transition advTm="3042"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168906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09075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476250"/>
            <a:ext cx="8229600" cy="1081088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Arial"/>
                <a:ea typeface="Calibri"/>
              </a:rPr>
              <a:t>У лисы в лесу глухом, </a:t>
            </a:r>
            <a:br>
              <a:rPr lang="ru-RU" sz="3600" dirty="0" smtClean="0">
                <a:solidFill>
                  <a:schemeClr val="bg1"/>
                </a:solidFill>
                <a:latin typeface="Arial"/>
                <a:ea typeface="Calibri"/>
              </a:rPr>
            </a:br>
            <a:r>
              <a:rPr lang="ru-RU" sz="3600" dirty="0" smtClean="0">
                <a:solidFill>
                  <a:schemeClr val="bg1"/>
                </a:solidFill>
                <a:latin typeface="Arial"/>
                <a:ea typeface="Calibri"/>
              </a:rPr>
              <a:t>Есть нора – надежный дом</a:t>
            </a:r>
            <a:r>
              <a:rPr lang="ru-RU" dirty="0" smtClean="0">
                <a:solidFill>
                  <a:schemeClr val="bg1"/>
                </a:solidFill>
                <a:latin typeface="Arial"/>
                <a:ea typeface="Calibri"/>
              </a:rPr>
              <a:t>. </a:t>
            </a:r>
            <a:r>
              <a:rPr lang="ru-RU" dirty="0" smtClean="0">
                <a:latin typeface="Arial"/>
                <a:ea typeface="Calibri"/>
              </a:rPr>
              <a:t/>
            </a:r>
            <a:br>
              <a:rPr lang="ru-RU" dirty="0" smtClean="0">
                <a:latin typeface="Arial"/>
                <a:ea typeface="Calibri"/>
              </a:rPr>
            </a:br>
            <a:endParaRPr lang="ru-RU" dirty="0"/>
          </a:p>
        </p:txBody>
      </p:sp>
    </p:spTree>
  </p:cSld>
  <p:clrMapOvr>
    <a:masterClrMapping/>
  </p:clrMapOvr>
  <p:transition advTm="3058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6[1]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354137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 </a:t>
            </a:r>
            <a:r>
              <a:rPr lang="ru-RU" sz="3200" dirty="0" smtClean="0">
                <a:solidFill>
                  <a:schemeClr val="bg1"/>
                </a:solidFill>
              </a:rPr>
              <a:t>Не страшны зимой метели </a:t>
            </a:r>
            <a:br>
              <a:rPr lang="ru-RU" sz="3200" dirty="0" smtClean="0">
                <a:solidFill>
                  <a:schemeClr val="bg1"/>
                </a:solidFill>
              </a:rPr>
            </a:br>
            <a:r>
              <a:rPr lang="ru-RU" sz="3200" dirty="0" smtClean="0">
                <a:solidFill>
                  <a:schemeClr val="bg1"/>
                </a:solidFill>
              </a:rPr>
              <a:t>Белочке, в дупле, на ели</a:t>
            </a:r>
            <a:r>
              <a:rPr lang="ru-RU" sz="3200" dirty="0" smtClean="0"/>
              <a:t>. </a:t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  <p:transition advTm="3495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90</Words>
  <Application>Microsoft Office PowerPoint</Application>
  <PresentationFormat>Экран (4:3)</PresentationFormat>
  <Paragraphs>13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  Муниципальное казенное дошкольное образовательное учреждение Садовский детский сад общеразвивающего вида   «Дикие животные»                                                    Подготовила: Демченкова Светлана                                                                                                                    Семеновна, воспитатель I КК </vt:lpstr>
      <vt:lpstr>Здравствуй лес, чудесный лес  Полный сказок и чудес.  Ты о чем шумишь листвою  Темной ночью грозовою.  Кто в глуши твоей таится,  Что за зверь, какая птица?  Все открой не утаи,  Ты же видишь, мы пришли. </vt:lpstr>
      <vt:lpstr>Все в дупле её успехи-ягоды, грибы, орехи! В холод зимний, летнем зное так мелькает в пышной хвое! Что за рыжая там "стрелка“? Ну, конечно, это ... </vt:lpstr>
      <vt:lpstr>Лапу кто зимой сосет? А еще он любит мед,  Может громко зареветь. А зовут его… </vt:lpstr>
      <vt:lpstr>Хитрая плутовка, рыжая головка.  Хвост пушистый – краса! А зовут ее …. </vt:lpstr>
      <vt:lpstr>Злой и страшный серый зверь, Водится в лесу теперь, Всех зайчат перепугал, Также белок разогнал, Но он бедный и голодный, Хоть и страшный и проворный.</vt:lpstr>
      <vt:lpstr>Комочек пуха, Длинное ухо.  Прыгает ловко, Любит морковку. </vt:lpstr>
      <vt:lpstr>У лисы в лесу глухом,  Есть нора – надежный дом.  </vt:lpstr>
      <vt:lpstr> Не страшны зимой метели  Белочке, в дупле, на ели.  </vt:lpstr>
      <vt:lpstr>Спит в берлоге косолапый,  До весны сосет он лапу. </vt:lpstr>
      <vt:lpstr>Ну, а где - же зайца дом?  Живет зайчишка под кустом.  </vt:lpstr>
      <vt:lpstr>Д/и «Помоги животным найти свой домик» </vt:lpstr>
      <vt:lpstr>Д/и «Поможем малышам найти свою маму».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dns</dc:creator>
  <cp:lastModifiedBy>Светлана</cp:lastModifiedBy>
  <cp:revision>24</cp:revision>
  <dcterms:created xsi:type="dcterms:W3CDTF">2015-10-31T19:28:57Z</dcterms:created>
  <dcterms:modified xsi:type="dcterms:W3CDTF">2022-03-30T18:30:20Z</dcterms:modified>
</cp:coreProperties>
</file>