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70" r:id="rId2"/>
    <p:sldId id="266" r:id="rId3"/>
    <p:sldId id="271" r:id="rId4"/>
    <p:sldId id="267" r:id="rId5"/>
    <p:sldId id="268" r:id="rId6"/>
    <p:sldId id="269" r:id="rId7"/>
    <p:sldId id="273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71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6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64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54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22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1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3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27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9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1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1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5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52BA8-0E44-4BB7-81DE-555AF681994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E36B7-6455-41A2-AE2C-7AD7E5668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6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" TargetMode="External"/><Relationship Id="rId2" Type="http://schemas.openxmlformats.org/officeDocument/2006/relationships/hyperlink" Target="http://nsportal.ru/shkola/algebra/library/2012/01/01/ispolzovanie-ikt-na-urokakh-matematik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idos.ru/project/eidos-clas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25479"/>
            <a:ext cx="8229600" cy="29397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b="1" i="1" dirty="0" smtClean="0">
                <a:effectLst/>
                <a:latin typeface="Times New Roman"/>
                <a:ea typeface="Times New Roman"/>
              </a:rPr>
            </a:br>
            <a:r>
              <a:rPr lang="ru-RU" sz="4000" b="1" i="1" dirty="0" smtClean="0">
                <a:effectLst/>
                <a:latin typeface="Times New Roman"/>
                <a:ea typeface="Times New Roman"/>
              </a:rPr>
              <a:t>ИКТ и элементы дистанционно</a:t>
            </a:r>
            <a:r>
              <a:rPr lang="ru-RU" sz="4000" b="1" i="1" dirty="0" smtClean="0">
                <a:latin typeface="Times New Roman"/>
                <a:ea typeface="Times New Roman"/>
              </a:rPr>
              <a:t>й</a:t>
            </a:r>
            <a:r>
              <a:rPr lang="ru-RU" sz="4000" b="1" i="1" dirty="0" smtClean="0">
                <a:effectLst/>
                <a:latin typeface="Times New Roman"/>
                <a:ea typeface="Times New Roman"/>
              </a:rPr>
              <a:t> работы в </a:t>
            </a:r>
            <a:r>
              <a:rPr lang="ru-RU" sz="4000" b="1" i="1" smtClean="0">
                <a:effectLst/>
                <a:latin typeface="Times New Roman"/>
                <a:ea typeface="Times New Roman"/>
              </a:rPr>
              <a:t>деятельности </a:t>
            </a:r>
            <a:r>
              <a:rPr lang="ru-RU" sz="4000" b="1" i="1" smtClean="0">
                <a:effectLst/>
                <a:latin typeface="Times New Roman"/>
                <a:ea typeface="Times New Roman"/>
              </a:rPr>
              <a:t/>
            </a:r>
            <a:br>
              <a:rPr lang="ru-RU" sz="4000" b="1" i="1" smtClean="0">
                <a:effectLst/>
                <a:latin typeface="Times New Roman"/>
                <a:ea typeface="Times New Roman"/>
              </a:rPr>
            </a:br>
            <a:r>
              <a:rPr lang="ru-RU" sz="4000" b="1" i="1" smtClean="0">
                <a:latin typeface="Times New Roman"/>
                <a:ea typeface="Times New Roman"/>
              </a:rPr>
              <a:t>воспитателя ГПД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020272" y="3356992"/>
            <a:ext cx="1981200" cy="2816200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</a:rPr>
              <a:t>Из опыта работы 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</a:rPr>
              <a:t>воспитателя ГПД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ГБОУ СОШ № 50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Петроградского района 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Санкт-Петербурга</a:t>
            </a:r>
            <a:endParaRPr lang="ru-RU" sz="1200" dirty="0" smtClean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Ткаченко 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Александра Владимировича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6595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  <a:latin typeface="Times New Roman"/>
                <a:ea typeface="Times New Roman"/>
              </a:rPr>
              <a:t>Дистанционное обучение строится по схеме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Передача обучающимся текстовой информации или видеоматериалов для изучения теории. Например, к теме «Многогранники»:  презентации «Понятие многогранника. Призма», «Пирамида. Правильная пирамида. Усеченная пирамида», урок в кейс технологии «Симметрия в пространстве. Понятие правильного многогранника. Элементы симметрии правильного многогранника»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Передача обучающимся тестов, контрольных вопросов для самодиагностики и диагностики учителем, получение учителем решений для  контроля и коррекции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Обучение методам, способам решения задач на уроках под руководством учителя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Выполнение обучающимся очной контрольной работы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2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Работа с сайтом «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uztest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»: результаты работы учащихся и фрагмент переписки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249936"/>
            <a:ext cx="4038600" cy="32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247742"/>
            <a:ext cx="4038600" cy="323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10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2520280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Как классный руководитель спортивного класса я осуществляю с помощью электронной почты рассылку учебных заданий по математике и по другим предметам учебного плана, отслеживаю историю переписки 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636912"/>
            <a:ext cx="4038600" cy="387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636912"/>
            <a:ext cx="4038600" cy="386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77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Заключение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Уроки с использованием ИКТ помогают решить следующие дидактические задачи: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С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формировать мотивацию к учению в целом и к предмету в частности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У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своить базовые знания по предмету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С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истематизировать усвоенные знания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С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формировать навыки самообразования и  самоконтроля 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О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беспечить обратная связь: ученик-учитель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5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Выводы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Выбранная тема является актуальной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2000" b="1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Актуальность обусловлена потребностью учащихся в организации  их индивидуальных образовательных маршрутов и недостаточной разработанностью путей и условий реализации данного процесса в современной школе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Учитывая,  что в связи с развитием детского спорта количество спортивных классов в общеобразовательных школах увеличивается, вопрос обобщения опыта использования элементов дистанционного обучения  является сегодня особо актуальным</a:t>
            </a:r>
          </a:p>
          <a:p>
            <a:pPr lvl="0" algn="just">
              <a:lnSpc>
                <a:spcPct val="120000"/>
              </a:lnSpc>
              <a:buFont typeface="Symbol"/>
              <a:buChar char="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Для проведения работы необходим технический инструментарий для индивидуального общения с ребенком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688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0080"/>
          </a:xfrm>
        </p:spPr>
        <p:txBody>
          <a:bodyPr>
            <a:noAutofit/>
          </a:bodyPr>
          <a:lstStyle/>
          <a:p>
            <a:pPr marL="457200">
              <a:spcAft>
                <a:spcPts val="0"/>
              </a:spcAft>
            </a:pPr>
            <a:r>
              <a:rPr lang="ru-RU" sz="3600" kern="1800" dirty="0" smtClean="0">
                <a:effectLst/>
                <a:latin typeface="Times New Roman"/>
                <a:ea typeface="Times New Roman"/>
              </a:rPr>
              <a:t>Используемая литература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200" dirty="0" smtClean="0">
                <a:effectLst/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/>
          </a:bodyPr>
          <a:lstStyle/>
          <a:p>
            <a:pPr lvl="0" algn="r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/>
                <a:ea typeface="Times New Roman"/>
              </a:rPr>
              <a:t>:</a:t>
            </a:r>
            <a:r>
              <a:rPr lang="ru-RU" sz="1100" dirty="0" smtClean="0">
                <a:solidFill>
                  <a:srgbClr val="222222"/>
                </a:solidFill>
                <a:effectLst/>
                <a:latin typeface="Times New Roman"/>
                <a:ea typeface="Times New Roman"/>
                <a:cs typeface="Arial"/>
              </a:rPr>
              <a:t>.</a:t>
            </a:r>
            <a:endParaRPr lang="ru-RU" sz="1100" dirty="0" smtClean="0">
              <a:solidFill>
                <a:srgbClr val="222222"/>
              </a:solidFill>
              <a:effectLst/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err="1" smtClean="0">
                <a:effectLst/>
                <a:latin typeface="Times New Roman"/>
                <a:ea typeface="Times New Roman"/>
              </a:rPr>
              <a:t>Аствацатуров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Г. О. Дизайн мультимедийного урока: методика, технологические приемы, фрагменты уроков– Волгоград. Издательство «Учитель», 2009г. 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effectLst/>
                <a:latin typeface="Times New Roman"/>
                <a:ea typeface="Times New Roman"/>
              </a:rPr>
              <a:t>Дворецкая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А. В. О месте компьютерной обучающей программы в когнитивной образовательной технологии. – Педагогические технологии. №2, 2007г.</a:t>
            </a:r>
          </a:p>
          <a:p>
            <a:pPr lvl="0">
              <a:lnSpc>
                <a:spcPct val="160000"/>
              </a:lnSpc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effectLst/>
                <a:latin typeface="Times New Roman"/>
                <a:ea typeface="Times New Roman"/>
              </a:rPr>
              <a:t>Селевко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Г.К. Педагогические технологии на основе информационно-коммуникационных средств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– 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М.:НИИ школьных технологий, 2005г.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218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kern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Используемые </a:t>
            </a:r>
            <a:r>
              <a:rPr lang="ru-RU" sz="4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интернет-ресурсы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/>
          </a:bodyPr>
          <a:lstStyle/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hlinkClick r:id="rId2"/>
              </a:rPr>
              <a:t>http://nsportal.ru/shkola/algebra/library/2012/01/01/ispolzovanie-ikt-na-urokakh-matematiki</a:t>
            </a:r>
            <a:r>
              <a:rPr lang="ru-RU" sz="2000" dirty="0">
                <a:solidFill>
                  <a:srgbClr val="222222"/>
                </a:solidFill>
                <a:latin typeface="Times New Roman"/>
                <a:ea typeface="Times New Roman"/>
                <a:cs typeface="Arial"/>
              </a:rPr>
              <a:t>Использование ИКТ на уроках математики Чернова </a:t>
            </a:r>
            <a:r>
              <a:rPr lang="ru-RU" sz="2000" dirty="0" smtClean="0">
                <a:solidFill>
                  <a:srgbClr val="222222"/>
                </a:solidFill>
                <a:latin typeface="Times New Roman"/>
                <a:ea typeface="Times New Roman"/>
                <a:cs typeface="Arial"/>
              </a:rPr>
              <a:t>Л.Г</a:t>
            </a:r>
          </a:p>
          <a:p>
            <a:pPr lvl="0">
              <a:lnSpc>
                <a:spcPct val="160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014E00"/>
                </a:solidFill>
                <a:latin typeface="Times New Roman"/>
                <a:ea typeface="Times New Roman"/>
                <a:hlinkClick r:id="rId3"/>
              </a:rPr>
              <a:t>http://www.it-n.ru/ Сеть творческих учителей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27638C"/>
                </a:solidFill>
                <a:latin typeface="Times New Roman"/>
                <a:ea typeface="Times New Roman"/>
                <a:hlinkClick r:id="rId4"/>
              </a:rPr>
              <a:t>www.eidos.ru/project/eidos-class</a:t>
            </a:r>
            <a:r>
              <a:rPr lang="ru-RU" sz="2000" dirty="0" smtClean="0">
                <a:solidFill>
                  <a:srgbClr val="27638C"/>
                </a:solidFill>
                <a:latin typeface="Times New Roman"/>
                <a:ea typeface="Times New Roman"/>
                <a:hlinkClick r:id="rId4"/>
              </a:rPr>
              <a:t>/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60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https://infourok.ru/obrazovatelnyy_proekt__ispolzovanie_elementov_distancionnogo_obucheniya__uchitelem-468004.htm «Использование элементов дистанционного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обучения учителем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общеобразовательной школы»  Буренкова Ю. В. </a:t>
            </a:r>
          </a:p>
          <a:p>
            <a:pPr lvl="0">
              <a:lnSpc>
                <a:spcPct val="160000"/>
              </a:lnSpc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https://infourok.ru/statya-ispolzovanie-ikttehnologiy-na-urokah-matematiki-409422.html</a:t>
            </a: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Использование ИКТ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-технологий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на уроках математики  </a:t>
            </a:r>
            <a:r>
              <a:rPr lang="ru-RU" sz="2000" dirty="0" err="1">
                <a:solidFill>
                  <a:prstClr val="black"/>
                </a:solidFill>
                <a:latin typeface="Times New Roman"/>
                <a:ea typeface="Times New Roman"/>
              </a:rPr>
              <a:t>Кукиль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 Анатолий Николаевич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2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/>
                <a:ea typeface="Times New Roman"/>
              </a:rPr>
              <a:t>Гипотеза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000" cap="all" spc="200" dirty="0">
                <a:solidFill>
                  <a:schemeClr val="tx1"/>
                </a:solidFill>
                <a:latin typeface="Times New Roman"/>
                <a:ea typeface="Times New Roman"/>
                <a:cs typeface="+mj-cs"/>
              </a:rPr>
              <a:t>разработанные элементы дистанционного обучения будут востребованы </a:t>
            </a:r>
            <a:r>
              <a:rPr lang="ru-RU" sz="2000" cap="all" spc="200" dirty="0">
                <a:solidFill>
                  <a:schemeClr val="tx1"/>
                </a:solidFill>
                <a:latin typeface="Times New Roman"/>
                <a:ea typeface="Calibri"/>
                <a:cs typeface="+mj-cs"/>
              </a:rPr>
              <a:t>различными группами участников образовательного процесса и  повысят качество образования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3133" y="836712"/>
            <a:ext cx="7704856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28600">
              <a:spcBef>
                <a:spcPct val="20000"/>
              </a:spcBef>
              <a:buClr>
                <a:srgbClr val="F07F09"/>
              </a:buClr>
              <a:buFont typeface="Wingdings 2" pitchFamily="18" charset="2"/>
              <a:buChar char=""/>
            </a:pPr>
            <a:r>
              <a:rPr lang="ru-RU" sz="2400" spc="150" dirty="0">
                <a:solidFill>
                  <a:srgbClr val="323232"/>
                </a:solidFill>
                <a:latin typeface="Times New Roman"/>
                <a:ea typeface="Calibri"/>
              </a:rPr>
              <a:t>Дистанционное обучение основано на использовании современных информационных и телекоммуникационных </a:t>
            </a:r>
            <a:r>
              <a:rPr lang="ru-RU" sz="2400" spc="150" dirty="0" smtClean="0">
                <a:solidFill>
                  <a:srgbClr val="323232"/>
                </a:solidFill>
                <a:latin typeface="Times New Roman"/>
                <a:ea typeface="Calibri"/>
              </a:rPr>
              <a:t>технологий </a:t>
            </a:r>
            <a:r>
              <a:rPr lang="ru-RU" sz="2400" spc="150" dirty="0">
                <a:solidFill>
                  <a:srgbClr val="323232"/>
                </a:solidFill>
                <a:latin typeface="Times New Roman"/>
                <a:ea typeface="Calibri"/>
              </a:rPr>
              <a:t>при удаленном общении между учителем и обучающимся</a:t>
            </a:r>
            <a:endParaRPr lang="ru-RU" sz="2400" spc="150" dirty="0">
              <a:solidFill>
                <a:srgbClr val="323232"/>
              </a:solidFill>
              <a:latin typeface="Times New Roman"/>
              <a:ea typeface="Times New Roman"/>
            </a:endParaRPr>
          </a:p>
          <a:p>
            <a:pPr marL="274320" lvl="0" indent="-228600">
              <a:spcBef>
                <a:spcPct val="20000"/>
              </a:spcBef>
              <a:buClr>
                <a:srgbClr val="F07F09"/>
              </a:buClr>
              <a:buFont typeface="Wingdings 2" pitchFamily="18" charset="2"/>
              <a:buChar char=""/>
            </a:pPr>
            <a:r>
              <a:rPr lang="ru-RU" sz="2400" spc="150" dirty="0">
                <a:solidFill>
                  <a:srgbClr val="323232"/>
                </a:solidFill>
                <a:latin typeface="Times New Roman"/>
                <a:ea typeface="Calibri"/>
              </a:rPr>
              <a:t>Такой способ организации процесса обучения предполагает большую долю самостоятельных занятий обучающимся, методическое и дидактическое сопровождение учителем и регулярный контроль и учет знаний с его стороны.</a:t>
            </a:r>
            <a:endParaRPr lang="ru-RU" sz="2400" spc="150" dirty="0">
              <a:solidFill>
                <a:srgbClr val="323232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53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Цель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/>
                <a:ea typeface="Times New Roman"/>
              </a:rPr>
              <a:t>Р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асширение информационной среды для участников образовательного процесса и границы доступности качественного образования по математике для различных категорий учащихся с учетом их индивидуальных образовательных потребностей, склонностей и способностей средствами ИКТ и элементов дистанционного обучения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003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06090"/>
          </a:xfrm>
        </p:spPr>
        <p:txBody>
          <a:bodyPr>
            <a:noAutofit/>
          </a:bodyPr>
          <a:lstStyle/>
          <a:p>
            <a:pPr marL="457200">
              <a:lnSpc>
                <a:spcPct val="160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/>
                <a:ea typeface="Times New Roman"/>
              </a:rPr>
              <a:t>Задачи</a:t>
            </a:r>
            <a:br>
              <a:rPr lang="ru-RU" sz="3600" dirty="0" smtClean="0">
                <a:effectLst/>
                <a:latin typeface="Times New Roman"/>
                <a:ea typeface="Times New Roman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Подготовить программно – методического обеспечение и назначить  куратора дистанционного обучения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Обучить педагогов через курсы и обмен опытом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Осуществить  выбор и реализацию индивидуального маршрута для детей, обучающихся по индивидуальному плану (спортсмены на сборах и выездных играх, дети с ОВЗ) и для детей, обучающихся по очной форме обучения (в том числе как неуспевающих учащихся для  восполнения пробелов в знаниях , так и   одаренных , но на более углубленном уровне)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Расширить доступность элективных курсов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Расширить возможности организации внеурочной и проектной деятельности и  подготовки выпускников к сдаче ГИА.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5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Методы выполнения работы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Поиск информации в специализированной литературе </a:t>
            </a:r>
          </a:p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Изучение опыта коллег через семинары, конференции</a:t>
            </a:r>
          </a:p>
          <a:p>
            <a:pPr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Поиск информации в Интернете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/>
                <a:ea typeface="Calibri"/>
              </a:rPr>
              <a:t>Работа строится по каналам, предложенным обучающей стороной или используются другие ресурсы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4149080"/>
            <a:ext cx="2232248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Skype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283" y="2480703"/>
            <a:ext cx="2261812" cy="93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73" y="2478367"/>
            <a:ext cx="226218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15892"/>
            <a:ext cx="226218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65627"/>
            <a:ext cx="2262187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23232" y="2712382"/>
            <a:ext cx="1918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Школьный сайт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2716640"/>
            <a:ext cx="227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Электронная почта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4544" y="2716640"/>
            <a:ext cx="16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Сайт учителя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7235" y="4384943"/>
            <a:ext cx="2076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Социальные сети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1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7344660" y="1612569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59552" y="349741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964960" y="2561549"/>
            <a:ext cx="2736304" cy="163448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 ИКТ в образовательном  процессе</a:t>
            </a:r>
            <a:endParaRPr lang="ru-RU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4766">
            <a:off x="2411688" y="2081566"/>
            <a:ext cx="495725" cy="107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47627">
            <a:off x="5858991" y="3497774"/>
            <a:ext cx="564138" cy="106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071317" y="4304855"/>
            <a:ext cx="572914" cy="95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6041">
            <a:off x="5756764" y="1892899"/>
            <a:ext cx="469106" cy="1075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22704">
            <a:off x="3820085" y="1393454"/>
            <a:ext cx="1008569" cy="1076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74199">
            <a:off x="2295222" y="3624900"/>
            <a:ext cx="573087" cy="104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7" name="Прямоугольник 2066"/>
          <p:cNvSpPr/>
          <p:nvPr/>
        </p:nvSpPr>
        <p:spPr>
          <a:xfrm>
            <a:off x="4100744" y="2253772"/>
            <a:ext cx="15578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1737" y="1246156"/>
            <a:ext cx="2265473" cy="122657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Дистанционное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обучение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485" y="4327642"/>
            <a:ext cx="22923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72" y="1307145"/>
            <a:ext cx="22923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035" y="339640"/>
            <a:ext cx="22923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815" y="5261621"/>
            <a:ext cx="2379365" cy="136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48" y="4467871"/>
            <a:ext cx="22923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4448" y="4560338"/>
            <a:ext cx="2189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latin typeface="Times New Roman"/>
                <a:ea typeface="Times New Roman"/>
              </a:rPr>
              <a:t>Библиотечно-справочные </a:t>
            </a:r>
            <a:r>
              <a:rPr lang="ru-RU" dirty="0">
                <a:latin typeface="Times New Roman"/>
                <a:ea typeface="Times New Roman"/>
              </a:rPr>
              <a:t>ресурсы Интернет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5825" y="5301526"/>
            <a:ext cx="22043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Виртуальное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общение участников образовательного процесса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74035" y="502656"/>
            <a:ext cx="22691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уроков </a:t>
            </a:r>
          </a:p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использованием ИКТ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12955" y="1470161"/>
            <a:ext cx="21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Творческая,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проектная 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 учащихся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71162" y="4467871"/>
            <a:ext cx="1903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Сетевое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353050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/>
                <a:ea typeface="Calibri"/>
              </a:rPr>
              <a:t>Мною возможности компьютера используются в следующем варианте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</a:rPr>
              <a:t> Дистанционное использование обучающих, диагностических и контролирующих материалов («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uztest.r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u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», «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Решуегэ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» и др.)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Использование материала из Интернета в качестве дополнительного, иллюстративного и справочного </a:t>
            </a:r>
            <a:r>
              <a:rPr lang="ru-RU" dirty="0" smtClean="0">
                <a:effectLst/>
                <a:latin typeface="Times New Roman"/>
                <a:ea typeface="Calibri"/>
              </a:rPr>
              <a:t>материала 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</a:rPr>
              <a:t>Использование интерактивных заданий на уроке и в домашней работе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</a:rPr>
              <a:t>Выполнение самостоятельных домашних и творческих заданий с использованием компьютера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</a:rPr>
              <a:t>Использование компьютера д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использование информационно-справочных программ</a:t>
            </a:r>
            <a:r>
              <a:rPr lang="ru-RU" dirty="0" smtClean="0">
                <a:effectLst/>
                <a:latin typeface="Times New Roman"/>
                <a:ea typeface="Calibri"/>
              </a:rPr>
              <a:t> ля построения графиков (программа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Advanced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Grapher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И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спользование информационно-справочных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617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ИКТ и элементы дистанционной работы в деятельности  воспитателя ГПД </vt:lpstr>
      <vt:lpstr>Гипотеза</vt:lpstr>
      <vt:lpstr>Презентация PowerPoint</vt:lpstr>
      <vt:lpstr>Цель</vt:lpstr>
      <vt:lpstr>Задачи </vt:lpstr>
      <vt:lpstr>Методы выполнения работы</vt:lpstr>
      <vt:lpstr>Работа строится по каналам, предложенным обучающей стороной или используются другие ресурсы</vt:lpstr>
      <vt:lpstr>Презентация PowerPoint</vt:lpstr>
      <vt:lpstr>Мною возможности компьютера используются в следующем варианте</vt:lpstr>
      <vt:lpstr>Дистанционное обучение строится по схеме</vt:lpstr>
      <vt:lpstr>Работа с сайтом «uztest.ru»: результаты работы учащихся и фрагмент переписки</vt:lpstr>
      <vt:lpstr>Как классный руководитель спортивного класса я осуществляю с помощью электронной почты рассылку учебных заданий по математике и по другим предметам учебного плана, отслеживаю историю переписки </vt:lpstr>
      <vt:lpstr>Заключение</vt:lpstr>
      <vt:lpstr>Выводы</vt:lpstr>
      <vt:lpstr>Используемая литература </vt:lpstr>
      <vt:lpstr>Используемые интернет-ресурсы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строится по каналам, предложенным обучающей стороной или используются другие ресурсы</dc:title>
  <dc:creator>SERGIUS</dc:creator>
  <cp:lastModifiedBy>Anna Tkachenko</cp:lastModifiedBy>
  <cp:revision>79</cp:revision>
  <dcterms:created xsi:type="dcterms:W3CDTF">2016-06-21T19:53:32Z</dcterms:created>
  <dcterms:modified xsi:type="dcterms:W3CDTF">2022-03-30T10:06:37Z</dcterms:modified>
</cp:coreProperties>
</file>