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268014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98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8412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768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9548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96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555973"/>
      </p:ext>
    </p:extLst>
  </p:cSld>
  <p:clrMapOvr>
    <a:masterClrMapping/>
  </p:clrMapOvr>
  <p:transition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63396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63214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986842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6029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559503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30108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184940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30821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05744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6E5F8-5B4E-4835-BA9E-ED64BE5DCB96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3F860C0-C744-4F12-8A0F-65512A490D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92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ransition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20888"/>
            <a:ext cx="9036496" cy="477873"/>
          </a:xfrm>
        </p:spPr>
        <p:txBody>
          <a:bodyPr>
            <a:noAutofit/>
          </a:bodyPr>
          <a:lstStyle/>
          <a:p>
            <a:br>
              <a:rPr lang="ru-RU" sz="4800" dirty="0"/>
            </a:b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Самообразование как средство повышения профессионального мастерства педагога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5661248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Иванова 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Ирина Васильевна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715968"/>
            <a:ext cx="8929718" cy="784198"/>
          </a:xfrm>
        </p:spPr>
        <p:txBody>
          <a:bodyPr>
            <a:noAutofit/>
          </a:bodyPr>
          <a:lstStyle/>
          <a:p>
            <a:r>
              <a:rPr lang="ru-RU" sz="3600" b="1" dirty="0">
                <a:ln w="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ПЛАНИРОВАНИЕ ПРОЦЕССА САМООБРАЗОВАНИЯ</a:t>
            </a:r>
            <a:br>
              <a:rPr lang="ru-RU" sz="3600" b="1" dirty="0">
                <a:ln w="0"/>
                <a:solidFill>
                  <a:srgbClr val="002060"/>
                </a:solidFill>
              </a:rPr>
            </a:br>
            <a:endParaRPr lang="ru-RU" sz="3600" b="1" dirty="0">
              <a:ln w="0"/>
              <a:solidFill>
                <a:srgbClr val="00206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285860"/>
            <a:ext cx="8229600" cy="1571636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400" dirty="0">
                <a:latin typeface="Times New Roman" pitchFamily="18" charset="0"/>
              </a:rPr>
              <a:t>      </a:t>
            </a:r>
          </a:p>
        </p:txBody>
      </p:sp>
      <p:sp>
        <p:nvSpPr>
          <p:cNvPr id="5" name="Овал 4"/>
          <p:cNvSpPr/>
          <p:nvPr/>
        </p:nvSpPr>
        <p:spPr>
          <a:xfrm>
            <a:off x="107504" y="2786058"/>
            <a:ext cx="3035736" cy="121444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 - самосознание</a:t>
            </a:r>
          </a:p>
        </p:txBody>
      </p:sp>
      <p:sp>
        <p:nvSpPr>
          <p:cNvPr id="6" name="Овал 5"/>
          <p:cNvSpPr/>
          <p:nvPr/>
        </p:nvSpPr>
        <p:spPr>
          <a:xfrm>
            <a:off x="683568" y="4572008"/>
            <a:ext cx="3245490" cy="12858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этап - планирование</a:t>
            </a:r>
          </a:p>
        </p:txBody>
      </p:sp>
      <p:sp>
        <p:nvSpPr>
          <p:cNvPr id="7" name="Овал 6"/>
          <p:cNvSpPr/>
          <p:nvPr/>
        </p:nvSpPr>
        <p:spPr>
          <a:xfrm>
            <a:off x="5000628" y="4714884"/>
            <a:ext cx="3315788" cy="12858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 - теория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6072198" y="2714620"/>
            <a:ext cx="2964298" cy="128588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этап </a:t>
            </a:r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-практика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H="1">
            <a:off x="2035951" y="4179099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71934" y="542926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6929438" y="4286256"/>
            <a:ext cx="500066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3143240" y="2143116"/>
            <a:ext cx="2857520" cy="121444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этап -самоконтроль</a:t>
            </a:r>
          </a:p>
          <a:p>
            <a:pPr algn="ctr"/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6072198" y="2643182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28600"/>
            <a:ext cx="9144000" cy="14319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ПРОДУКТИВНОСТЬ ПРОЦЕССА САМООБРАЗОВАНИЯ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9125"/>
            <a:ext cx="9036496" cy="449220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самообразования реализуется потребность педагога к собственному развитию и саморазвитию;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владеет способами самопознания и самоанализа педагогического опыта;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обладает развитой способностью к рефлексии;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профессионального развития дает возможность исследовательской, поисковой деятельности;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обладает готовностью к педагогическому творчеству;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взаимосвязь личностного и профессионального развития и саморазвития.</a:t>
            </a:r>
          </a:p>
          <a:p>
            <a:pPr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1368152"/>
          </a:xfrm>
        </p:spPr>
        <p:txBody>
          <a:bodyPr>
            <a:normAutofit/>
          </a:bodyPr>
          <a:lstStyle/>
          <a:p>
            <a:r>
              <a:rPr lang="ru-RU" sz="3600" b="1" dirty="0">
                <a:ln w="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 САМООБРАЗОВАНИЯ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916832"/>
            <a:ext cx="9144000" cy="494116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</a:rPr>
              <a:t>повышение качества проведения организованной образовательной деятельности;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</a:rPr>
              <a:t>разработка новых форм, методов и приемов воспитания и развития;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</a:rPr>
              <a:t>доклады, выступления;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</a:rPr>
              <a:t>разработка методических пособий, дидактических материалов, тестов, наглядностей;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</a:rPr>
              <a:t>разработка и проведение открытых  мероприятий  по собственным, новаторским технологиям;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</a:rPr>
              <a:t>создание комплектов педагогических разработок;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</a:rPr>
              <a:t>проведение тренингов, семинаров, конференций , мастер-классов, обобщение опыта по исследуемой проблеме (теме).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79512" y="332656"/>
            <a:ext cx="873588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«Воспитание, полученное человеком, закончено, достигло своей цели, когда человек настолько созрел, что обладает силой и волей самого себя образовывать в течение дальнейшей жизни и знает способ и средства, как он это может осуществить в качестве индивидуума, воздействующего на мир»</a:t>
            </a:r>
          </a:p>
          <a:p>
            <a:pPr algn="r"/>
            <a:r>
              <a:rPr lang="ru-RU" alt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altLang="ru-RU" sz="2800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Дистервег</a:t>
            </a:r>
            <a:endParaRPr lang="ru-RU" alt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752600"/>
            <a:ext cx="7772400" cy="1941513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3200" dirty="0"/>
              <a:t>  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b="1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b="1" dirty="0"/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107504" y="692696"/>
            <a:ext cx="8928992" cy="1021804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Самообразование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84" y="2723356"/>
            <a:ext cx="453650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388" y="2073933"/>
            <a:ext cx="394010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714500"/>
            <a:ext cx="8928992" cy="4810844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системного подхода в самообразовании;</a:t>
            </a:r>
          </a:p>
          <a:p>
            <a:pPr>
              <a:buNone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сознательности усвоения научных идей и практического педагогического опыта;</a:t>
            </a:r>
          </a:p>
          <a:p>
            <a:pPr>
              <a:buNone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последовательности и непрерывности в самообразовании;</a:t>
            </a:r>
          </a:p>
          <a:p>
            <a:pPr>
              <a:buNone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принцип связи самообразования с практической деятельностью;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b="1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b="1" dirty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2133600" y="1143000"/>
            <a:ext cx="4876800" cy="571500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500082"/>
            <a:ext cx="903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 САМООБРАЗОВАНИЯ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216024"/>
          </a:xfrm>
          <a:noFill/>
        </p:spPr>
        <p:txBody>
          <a:bodyPr>
            <a:noAutofit/>
          </a:bodyPr>
          <a:lstStyle/>
          <a:p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МОТИВАЦИЯ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САМООБРАЗОВАНИЯ</a:t>
            </a:r>
            <a:b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9620822"/>
              </p:ext>
            </p:extLst>
          </p:nvPr>
        </p:nvGraphicFramePr>
        <p:xfrm>
          <a:off x="-1" y="1484784"/>
          <a:ext cx="9116291" cy="6252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70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5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8705">
                <a:tc>
                  <a:txBody>
                    <a:bodyPr/>
                    <a:lstStyle/>
                    <a:p>
                      <a:r>
                        <a:rPr lang="ru-RU" sz="2500" b="1" i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ВНЕШНИЕ</a:t>
                      </a:r>
                      <a:r>
                        <a:rPr lang="ru-RU" sz="2500" b="1" i="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СТИМУЛЫ</a:t>
                      </a:r>
                      <a:endParaRPr lang="ru-RU" sz="2500" b="1" i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b="1" i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ВНУТРЕННИЕ</a:t>
                      </a:r>
                      <a:r>
                        <a:rPr lang="ru-RU" sz="2500" b="1" i="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СТИМУЛЫ</a:t>
                      </a:r>
                      <a:endParaRPr lang="ru-RU" sz="2500" i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7839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2400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Стремительный рост современной науки.  </a:t>
                      </a:r>
                    </a:p>
                    <a:p>
                      <a:r>
                        <a:rPr kumimoji="0" lang="ru-RU" sz="2400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Изменения, происходящие в жизни общества. </a:t>
                      </a:r>
                    </a:p>
                    <a:p>
                      <a:r>
                        <a:rPr kumimoji="0" lang="ru-RU" sz="2400" kern="12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Постоянно меняющие (как правило, растущие) требования к педагогу.  Материальное стимулирование. 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Интерес к делу.</a:t>
                      </a:r>
                    </a:p>
                    <a:p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Желание творчества.</a:t>
                      </a:r>
                    </a:p>
                    <a:p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Конкуренция.</a:t>
                      </a:r>
                    </a:p>
                    <a:p>
                      <a:r>
                        <a:rPr lang="ru-RU" sz="24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 позитивного имиджа (поиск</a:t>
                      </a:r>
                      <a:r>
                        <a:rPr lang="ru-RU" sz="2400" baseline="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общественного признания).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3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07504" y="868362"/>
            <a:ext cx="8784976" cy="54927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 САМООБРАЗОВАНИЯ</a:t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0" y="1268760"/>
            <a:ext cx="4427984" cy="4857403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ИНДИВИДУАЛЬНАЯ</a:t>
            </a:r>
            <a:endParaRPr lang="ru-RU" sz="2500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latin typeface="Times New Roman" pitchFamily="18" charset="0"/>
              </a:rPr>
              <a:t>     </a:t>
            </a:r>
            <a:endParaRPr lang="ru-RU" sz="20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000" dirty="0"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</a:rPr>
              <a:t>В индивидуальной форме инициатором является сам педагог, однако руководители методических и административных структур могут инициировать и стимулировать этот  процесс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268760"/>
            <a:ext cx="4388296" cy="485740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500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ГРУППОВАЯ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>
                <a:latin typeface="Times New Roman" pitchFamily="18" charset="0"/>
              </a:rPr>
              <a:t>      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dirty="0"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</a:rPr>
              <a:t>Групповая форма обеспечивается в виде деятельности методического объединения, семинаров, практикумов, курсов повышения квалификации. Эта форма обеспечивает обратную связь между результатами индивидуального самообразования и самим педагогом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323528" y="404664"/>
            <a:ext cx="8640960" cy="836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78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63722"/>
            <a:ext cx="6552727" cy="4420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17731" y="620688"/>
            <a:ext cx="86053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 САМООБРАЗОВАНИЯ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7BB52AA3-E06A-4BF5-947A-27C4A17CD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512169"/>
          </a:xfrm>
        </p:spPr>
        <p:txBody>
          <a:bodyPr>
            <a:noAutofit/>
          </a:bodyPr>
          <a:lstStyle/>
          <a:p>
            <a:pPr algn="ctr"/>
            <a:r>
              <a:rPr lang="ru-RU" sz="3600" cap="none" dirty="0">
                <a:ln w="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ВЫБРАТЬ ТЕМУ САМООБРАЗОВАНИЯ?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9143999" cy="504056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 или затруднения самого педагога;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интересы детей (например, в группе больше мальчиков или девочек);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потребности группы детей (на основе результатов педагогической диагностики, рекомендаций специалистов);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приобретение нового оборудования в детском саду (например, метеоплощадка, робототехника и т.д.);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появление новых методов, методик, технологий работы с детьми,</a:t>
            </a:r>
          </a:p>
          <a:p>
            <a:pPr marL="45720"/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годовые задачи методической работы ДОО;</a:t>
            </a:r>
          </a:p>
          <a:p>
            <a:pPr marL="388620" indent="-342900">
              <a:buFont typeface="Wingdings" panose="05000000000000000000" pitchFamily="2" charset="2"/>
              <a:buChar char="§"/>
            </a:pPr>
            <a:r>
              <a:rPr lang="ru-RU" sz="2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запрос родителей (анкетирование).</a:t>
            </a:r>
          </a:p>
          <a:p>
            <a:pPr marL="388620" indent="-342900">
              <a:buFontTx/>
              <a:buChar char="-"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7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036496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n w="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СОСТАВЛЕНИЕ ПЛАНА САМООБРАЗОВАНИЯ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556792"/>
            <a:ext cx="9144000" cy="511256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002060"/>
                </a:solidFill>
              </a:rPr>
              <a:t>1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Название темы;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Цели;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Задачи;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Предполагаемый результат;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Этапы работы;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Сроки выполнения каждого этапа;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Действия и мероприятия, проводимые в процессе работы над темой;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Способ демонстрации результата проделанной работы;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Форма отчета по проделанной работе.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174</TotalTime>
  <Words>494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Times New Roman</vt:lpstr>
      <vt:lpstr>Wingdings</vt:lpstr>
      <vt:lpstr>Wingdings 3</vt:lpstr>
      <vt:lpstr>Легкий дым</vt:lpstr>
      <vt:lpstr> Самообразование как средство повышения профессионального мастерства педагога </vt:lpstr>
      <vt:lpstr>Презентация PowerPoint</vt:lpstr>
      <vt:lpstr>Презентация PowerPoint</vt:lpstr>
      <vt:lpstr>Презентация PowerPoint</vt:lpstr>
      <vt:lpstr>МОТИВАЦИЯ САМООБРАЗОВАНИЯ </vt:lpstr>
      <vt:lpstr>ФОРМЫ  САМООБРАЗОВАНИЯ </vt:lpstr>
      <vt:lpstr>Презентация PowerPoint</vt:lpstr>
      <vt:lpstr>КАК ВЫБРАТЬ ТЕМУ САМООБРАЗОВАНИЯ?</vt:lpstr>
      <vt:lpstr>СОСТАВЛЕНИЕ ПЛАНА САМООБРАЗОВАНИЯ </vt:lpstr>
      <vt:lpstr>ПЛАНИРОВАНИЕ ПРОЦЕССА САМООБРАЗОВАНИЯ </vt:lpstr>
      <vt:lpstr>ПРОДУКТИВНОСТЬ ПРОЦЕССА САМООБРАЗОВАНИЯ</vt:lpstr>
      <vt:lpstr>РЕЗУЛЬТАТ САМООБРАЗОВАНИЯ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 как средство повышения профессионального мастерства педагога</dc:title>
  <dc:creator>Kat</dc:creator>
  <cp:lastModifiedBy>Дарина Журавлёва</cp:lastModifiedBy>
  <cp:revision>40</cp:revision>
  <dcterms:created xsi:type="dcterms:W3CDTF">2022-03-12T13:23:57Z</dcterms:created>
  <dcterms:modified xsi:type="dcterms:W3CDTF">2022-03-30T18:44:05Z</dcterms:modified>
</cp:coreProperties>
</file>