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29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16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147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071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7077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965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676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495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58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2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67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3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22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191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334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43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45F4E-3ACC-41F2-8D89-7083420C714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721A9D7-A4BD-4CC5-9890-77EA8923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10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62144" y="5650294"/>
            <a:ext cx="4775668" cy="1655762"/>
          </a:xfrm>
        </p:spPr>
        <p:txBody>
          <a:bodyPr>
            <a:normAutofit/>
          </a:bodyPr>
          <a:lstStyle/>
          <a:p>
            <a:pPr algn="r"/>
            <a:r>
              <a:rPr lang="ru-RU" sz="2600" dirty="0">
                <a:solidFill>
                  <a:schemeClr val="bg2">
                    <a:lumMod val="25000"/>
                  </a:schemeClr>
                </a:solidFill>
              </a:rPr>
              <a:t>Воспитатель Косьяник Т.Ю.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9296" y="736199"/>
            <a:ext cx="9756196" cy="36471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5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Консультация на тему</a:t>
            </a:r>
          </a:p>
          <a:p>
            <a:pPr algn="ctr"/>
            <a:endParaRPr lang="ru-RU" sz="24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5400" b="1" u="sng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</a:t>
            </a:r>
            <a:r>
              <a:rPr lang="ru-RU" sz="54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Особенности </a:t>
            </a:r>
          </a:p>
          <a:p>
            <a:pPr algn="ctr"/>
            <a:r>
              <a:rPr lang="ru-RU" sz="54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полоролевой социализации </a:t>
            </a:r>
          </a:p>
          <a:p>
            <a:pPr algn="ctr"/>
            <a:r>
              <a:rPr lang="ru-RU" sz="54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дошкольников»</a:t>
            </a:r>
            <a:endParaRPr lang="ru-RU" sz="5400" b="1" u="sng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1875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5414" y="295213"/>
            <a:ext cx="8596668" cy="159454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дошкольные годы начинают формироваться и разли­чия в интересах мальчиков и девочек, которые проявляются в тематике не только их игр, но и рисунков, предпочитаемых книг, музыкальных произведений, в особом познавательном отношении к различным сторонам действительности.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16352" y="1782306"/>
            <a:ext cx="90586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563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По каким признакам дети определяют свою и чужую половую принадлежность, до конца не ясно. Уже в </a:t>
            </a:r>
            <a:r>
              <a:rPr lang="ru-RU" u="sng" dirty="0">
                <a:solidFill>
                  <a:schemeClr val="bg2">
                    <a:lumMod val="25000"/>
                  </a:schemeClr>
                </a:solidFill>
              </a:rPr>
              <a:t>три - четыре года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половая принадлежность ассоциируется с определенными соматическими (образ тела, включая гениталии) и поведенческими свойствами, но приписываемое им значение и соотношение таких признаков могут быть различными. Важно подчеркнуть, что осознание ребенком своей половой роли предполагает и определенное отношение к ней.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Во-первых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, это </a:t>
            </a:r>
            <a:r>
              <a:rPr lang="ru-RU" u="sng" dirty="0" err="1">
                <a:solidFill>
                  <a:schemeClr val="bg2">
                    <a:lumMod val="25000"/>
                  </a:schemeClr>
                </a:solidFill>
              </a:rPr>
              <a:t>полоролевая</a:t>
            </a:r>
            <a:r>
              <a:rPr lang="ru-RU" u="sng" dirty="0">
                <a:solidFill>
                  <a:schemeClr val="bg2">
                    <a:lumMod val="25000"/>
                  </a:schemeClr>
                </a:solidFill>
              </a:rPr>
              <a:t> ориентация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, представление индивида о том, насколько его качества соответствуют ожиданиям и требованиям мужской или женской роли.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Во-вторых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, это </a:t>
            </a:r>
            <a:r>
              <a:rPr lang="ru-RU" u="sng" dirty="0" err="1">
                <a:solidFill>
                  <a:schemeClr val="bg2">
                    <a:lumMod val="25000"/>
                  </a:schemeClr>
                </a:solidFill>
              </a:rPr>
              <a:t>полоролевые</a:t>
            </a:r>
            <a:r>
              <a:rPr lang="ru-RU" u="sng" dirty="0">
                <a:solidFill>
                  <a:schemeClr val="bg2">
                    <a:lumMod val="25000"/>
                  </a:schemeClr>
                </a:solidFill>
              </a:rPr>
              <a:t> предпочтения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, то, какую половую роль индивид предпочитает; это выясняется вопросами типа: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«Кем бы ты предпочел быть - мальчиком или девочкой?»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 экспериментами, в которых ребенок вынужден выбирать между мужским и женским образцом или ролью.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Несовпадение </a:t>
            </a:r>
            <a:r>
              <a:rPr lang="ru-RU" i="1" dirty="0" err="1">
                <a:solidFill>
                  <a:schemeClr val="bg2">
                    <a:lumMod val="25000"/>
                  </a:schemeClr>
                </a:solidFill>
              </a:rPr>
              <a:t>полоролевых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 предпочтений и половой идентичности обычно, так или иначе, проявляется в поведении ребенка и становится предметом обсуждения и оценки со стороны взрослых и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3037308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766" y="307405"/>
            <a:ext cx="8596668" cy="2752787"/>
          </a:xfrm>
        </p:spPr>
        <p:txBody>
          <a:bodyPr/>
          <a:lstStyle/>
          <a:p>
            <a:pPr marL="0" indent="268288">
              <a:buNone/>
            </a:pPr>
            <a:r>
              <a:rPr lang="ru-RU" dirty="0"/>
              <a:t>Важная роль в процессе полоролевой социализации психологами отводится семье, социальным ожиданиям родителей в отношении детей разного пола и воспитательным воздействиям, применяемым ими к своим сыновьям и дочерям.</a:t>
            </a:r>
          </a:p>
          <a:p>
            <a:pPr marL="0" indent="354013">
              <a:buNone/>
            </a:pPr>
            <a:r>
              <a:rPr lang="ru-RU" dirty="0"/>
              <a:t>Бесспорен факт, что фундамент личности ребенка и начала качеств мужественности и женственности закладываются в семье, которая является первой школой его воспитания – воспитания его нравственных чувств, навыков социального поведения и особенно в дошкольный период детства, когда формируются «основные личностные механизмы».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16352" y="3060192"/>
            <a:ext cx="86563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Роль второго, не менее важного, чем семья, фактора в половой социализации ребенка принадлежит группе сверстников. Оценивая телосложение и поведение ребенка в свете своих гораздо более жестких, чем у взрослых критериев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маскулинности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/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феминности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, сверстники тем самым подтверждают или ставят под вопрос его половую идентичность и половые ориентации.</a:t>
            </a:r>
          </a:p>
          <a:p>
            <a:pPr indent="354013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Роль группы сверстников для мальчиков и девочек не­сколько отлична. Девочки больше, чем мальчики, как из­вестно, тяготеют к семье, к взрослым. Особенно велика роль группы сверстников для мальчиков, у которых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полоролевые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нормативы и представления обычно более жестки и завышены, чем у девочек.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306" y="743712"/>
            <a:ext cx="2519680" cy="17556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766" y="3765077"/>
            <a:ext cx="2379476" cy="178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557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784" y="3871370"/>
            <a:ext cx="4275582" cy="282965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574" y="589681"/>
            <a:ext cx="10124778" cy="4511040"/>
          </a:xfrm>
        </p:spPr>
        <p:txBody>
          <a:bodyPr/>
          <a:lstStyle/>
          <a:p>
            <a:pPr marL="0" indent="182563">
              <a:buNone/>
            </a:pPr>
            <a:endParaRPr lang="ru-RU" dirty="0"/>
          </a:p>
          <a:p>
            <a:pPr marL="0" indent="182563">
              <a:buNone/>
            </a:pPr>
            <a:r>
              <a:rPr lang="ru-RU" sz="2000" dirty="0"/>
              <a:t>Можно сделать вывод, что эта проблема безусловно является актуальной и нуждается в дальнейшем исследовании не только в психологии, но и в педагогике, социальной педагогике, социологии и т. д. Вопросы полового воспитания детей и подростков всегда являлись и по сей день являются камнем преткновения всех образовательных учреждений, а также и семьи. </a:t>
            </a:r>
          </a:p>
          <a:p>
            <a:pPr marL="0" indent="182563">
              <a:buNone/>
            </a:pPr>
            <a:r>
              <a:rPr lang="ru-RU" sz="2000" b="1" dirty="0"/>
              <a:t>Необходимо активизировать процесс обучения методике воспитательной работы в данном направлении будущих работников образования и будущих родителей. Тогда, со временем, возможно, будут исчерпаны многие социальные, социально-психологические, социально-педагогические и другие проблемы нашего общества.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7606" y="309479"/>
            <a:ext cx="2010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Итак:</a:t>
            </a:r>
          </a:p>
        </p:txBody>
      </p:sp>
    </p:spTree>
    <p:extLst>
      <p:ext uri="{BB962C8B-B14F-4D97-AF65-F5344CB8AC3E}">
        <p14:creationId xmlns:p14="http://schemas.microsoft.com/office/powerpoint/2010/main" val="116790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8799" y="79248"/>
            <a:ext cx="5589354" cy="43891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Актуальность проблемы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190" y="749808"/>
            <a:ext cx="10380810" cy="5626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 Гендерное воспитание – процесс, направленный на формирование качеств и свойств, определяющих необходимое обществу отношение человека к представителям противоположного пола  (Л.О. Ковальчук). </a:t>
            </a:r>
          </a:p>
          <a:p>
            <a:pPr marL="0" indent="0">
              <a:buNone/>
            </a:pPr>
            <a:r>
              <a:rPr lang="ru-RU" dirty="0"/>
              <a:t>Одно из важнейших условий реализации гендерного подхода в воспитании детей — это преодоление разобщенности мальчиков и девочек в дошкольные годы, формирование у них дружеских отношений, культуры общения, уважения друг к другу.</a:t>
            </a:r>
          </a:p>
          <a:p>
            <a:pPr marL="0" indent="0">
              <a:buNone/>
            </a:pPr>
            <a:r>
              <a:rPr lang="ru-RU" dirty="0"/>
              <a:t> Сегодня в нормативных документах сформулирован социальный заказ к системе дошкольного образования, который заключается в том, что </a:t>
            </a:r>
            <a:r>
              <a:rPr lang="ru-RU" i="1" dirty="0"/>
              <a:t>результатом деятельности образовательного учреждения являются </a:t>
            </a:r>
            <a:r>
              <a:rPr lang="ru-RU" dirty="0"/>
              <a:t>не столько знания, умения, навыки, сколько то, насколько у выпускников образовательных учреждений </a:t>
            </a:r>
            <a:r>
              <a:rPr lang="ru-RU" i="1" dirty="0"/>
              <a:t>сформированы гражданские, социальные, коммуникативные, интеллектуальные компетенции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По сути, это заказ на </a:t>
            </a:r>
            <a:r>
              <a:rPr lang="ru-RU" u="sng" dirty="0"/>
              <a:t>психологически здоровую личность, формирующуюся в процессе полоролевой социализации</a:t>
            </a:r>
            <a:r>
              <a:rPr lang="ru-RU" dirty="0"/>
              <a:t>. Исходя из этого, перед Российскими образовательными учреждениями встают важные задачи:</a:t>
            </a:r>
          </a:p>
          <a:p>
            <a:pPr marL="0" indent="0">
              <a:buNone/>
            </a:pPr>
            <a:r>
              <a:rPr lang="ru-RU" dirty="0"/>
              <a:t>•	переосмысление сущности процесса образования; </a:t>
            </a:r>
          </a:p>
          <a:p>
            <a:pPr marL="0" indent="0">
              <a:buNone/>
            </a:pPr>
            <a:r>
              <a:rPr lang="ru-RU" dirty="0"/>
              <a:t>•	поиск новых подходов к воспитанию человека, способствующих наиболее полному его развитию, в том числе и как представителя определенного пола.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329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877" y="219456"/>
            <a:ext cx="8596668" cy="78028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Работа с детьми должна быть направлена на решение таких воспитательно-образовательных задач: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230" y="1085088"/>
            <a:ext cx="9807786" cy="59496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300" dirty="0"/>
              <a:t>воспитывать у дошкольников стойкий интерес и положительное отношение к себе; </a:t>
            </a:r>
          </a:p>
          <a:p>
            <a:r>
              <a:rPr lang="ru-RU" sz="2300" dirty="0"/>
              <a:t>формировать в ребенке» внутренний взгляд» на себя как на объект познания и переживания;   </a:t>
            </a:r>
          </a:p>
          <a:p>
            <a:r>
              <a:rPr lang="ru-RU" sz="2300" dirty="0"/>
              <a:t>закладывать основы для становления способности осознавать свои особенности, то, как они воспринимаются другими, строить свое поведение с учетом возможных реакций других людей; </a:t>
            </a:r>
          </a:p>
          <a:p>
            <a:r>
              <a:rPr lang="ru-RU" sz="2300" dirty="0"/>
              <a:t> поддерживать физическое и психическое здоровье ребенка, его жизнеспособность, радость мировосприятия, оптимистическое отношение к окружающему миру;</a:t>
            </a:r>
          </a:p>
          <a:p>
            <a:r>
              <a:rPr lang="ru-RU" sz="2300" dirty="0"/>
              <a:t>воспитывать у дошкольника стойкий интерес и позитивное отношение к окружающим людям (родным, близким), желание быть приятным партнером в общении с ними;</a:t>
            </a:r>
          </a:p>
          <a:p>
            <a:r>
              <a:rPr lang="ru-RU" sz="2300" dirty="0"/>
              <a:t> развивать у дошкольника представление о себе и других людях как лиц физических и социальных со своими достоинствами и недостатками, типичными и индивидуальными особенностями;</a:t>
            </a:r>
          </a:p>
          <a:p>
            <a:r>
              <a:rPr lang="ru-RU" sz="2300" dirty="0"/>
              <a:t>создавать условия для практично-действенного отношения ребенка к окружающей среде вообще и к человеческому окружению в частности, стимулировать самостоятельность, умение распорядиться собой, осуществлять мотивированный осознанный выбор, отдавать предпочтение кому-либо, чему-либо;</a:t>
            </a:r>
          </a:p>
          <a:p>
            <a:endParaRPr lang="ru-RU" sz="23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439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454" y="97536"/>
            <a:ext cx="9405450" cy="64861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300" dirty="0"/>
              <a:t> развивать чуткость как качество личности, умение чувствовать и распознавать состояние и настроение окружающих людей, вести себя в соответствии с ними, управлять своими эмоциями и поведением;</a:t>
            </a:r>
          </a:p>
          <a:p>
            <a:r>
              <a:rPr lang="ru-RU" sz="2300" dirty="0"/>
              <a:t>обогащать знания о своей семье, роде, семейных реликвиях, традициях, знакомить с основными функциями семьи как психологической группы и социального института;</a:t>
            </a:r>
          </a:p>
          <a:p>
            <a:r>
              <a:rPr lang="ru-RU" sz="2300" dirty="0"/>
              <a:t>закладывать основы будущих социальных ролей, объяснять особенности их исполнения, воспитывать положительное отношение к разным социальным ролям, к необходимости их существования;</a:t>
            </a:r>
          </a:p>
          <a:p>
            <a:r>
              <a:rPr lang="ru-RU" sz="2300" dirty="0"/>
              <a:t>углублять знания детей о содержании понятий «мальчик», «девочка», о делении всех людей на мужчин и женщин. Содействовать половой идентификации, правильно и компетентно реагировать на проявление сексуального развития детей разных полов;</a:t>
            </a:r>
          </a:p>
          <a:p>
            <a:r>
              <a:rPr lang="ru-RU" sz="2300" dirty="0"/>
              <a:t>формировать здоровое отношение детей к половым отличиям, отношениям лиц обоих полов, к факту рождения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806191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656" y="316991"/>
            <a:ext cx="8954346" cy="1843597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200" u="sng" dirty="0">
                <a:solidFill>
                  <a:schemeClr val="accent2">
                    <a:lumMod val="75000"/>
                  </a:schemeClr>
                </a:solidFill>
              </a:rPr>
              <a:t>Воспитывая детей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, как представителей определенных полов и стремясь к достижению цели полоролевого воспитания, педагоги и родители должны </a:t>
            </a:r>
            <a:r>
              <a:rPr lang="ru-RU" sz="2200" u="sng" dirty="0">
                <a:solidFill>
                  <a:schemeClr val="accent2">
                    <a:lumMod val="75000"/>
                  </a:schemeClr>
                </a:solidFill>
              </a:rPr>
              <a:t>руководствоваться основными принципами 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в этой работе:</a:t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9489" y="3907536"/>
            <a:ext cx="2718816" cy="271881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1862" y="1685100"/>
            <a:ext cx="8596668" cy="3880773"/>
          </a:xfrm>
        </p:spPr>
        <p:txBody>
          <a:bodyPr>
            <a:normAutofit/>
          </a:bodyPr>
          <a:lstStyle/>
          <a:p>
            <a:r>
              <a:rPr lang="ru-RU" sz="2000" dirty="0"/>
              <a:t>высокая духовная направленность;</a:t>
            </a:r>
          </a:p>
          <a:p>
            <a:r>
              <a:rPr lang="ru-RU" sz="2000" dirty="0"/>
              <a:t>комплексность, систематичность и постоянство воспитательных воздействий;</a:t>
            </a:r>
          </a:p>
          <a:p>
            <a:r>
              <a:rPr lang="ru-RU" sz="2000" dirty="0"/>
              <a:t>опережающий характер воспитания;</a:t>
            </a:r>
          </a:p>
          <a:p>
            <a:r>
              <a:rPr lang="ru-RU" sz="2000" dirty="0"/>
              <a:t>учет круга общения детей и источников информации;</a:t>
            </a:r>
          </a:p>
          <a:p>
            <a:r>
              <a:rPr lang="ru-RU" sz="2000" dirty="0"/>
              <a:t>оптимальное использование всех возможностей.</a:t>
            </a:r>
          </a:p>
        </p:txBody>
      </p:sp>
    </p:spTree>
    <p:extLst>
      <p:ext uri="{BB962C8B-B14F-4D97-AF65-F5344CB8AC3E}">
        <p14:creationId xmlns:p14="http://schemas.microsoft.com/office/powerpoint/2010/main" val="500151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654" y="853214"/>
            <a:ext cx="8722698" cy="5571970"/>
          </a:xfrm>
        </p:spPr>
        <p:txBody>
          <a:bodyPr>
            <a:normAutofit/>
          </a:bodyPr>
          <a:lstStyle/>
          <a:p>
            <a:pPr marL="0" indent="354013">
              <a:buNone/>
            </a:pPr>
            <a:r>
              <a:rPr lang="ru-RU" dirty="0"/>
              <a:t>Работая в дошкольном учреждении более 25 лет, я часто сталкивалась с проблемой полоролевой социализации, интуитивно предполагая, как правильно строить работу с детьми разного пола. На начальном этапе моей работы в детском саду традиционным  пониманием сути воспитательной работы в образовательном учреждении  был тезис: </a:t>
            </a:r>
            <a:r>
              <a:rPr lang="ru-RU" i="1" dirty="0"/>
              <a:t>«Какая  разница: мальчик или девочка, лишь бы человек был хороший». </a:t>
            </a:r>
            <a:r>
              <a:rPr lang="ru-RU" dirty="0"/>
              <a:t>Заинтересовавшись темой, я выяснила, что тогда, в 80-е годы, эта проблема осталась вне сферы деятельности советских психологов и педагогов. </a:t>
            </a:r>
            <a:endParaRPr lang="en-US" dirty="0"/>
          </a:p>
          <a:p>
            <a:pPr marL="0" indent="354013">
              <a:buNone/>
            </a:pPr>
            <a:r>
              <a:rPr lang="ru-RU" dirty="0"/>
              <a:t> Отсутствие у нас долгое время дифференцированного в зависимости от пола воспитательного подхода привело в дальнейшем к формированию «усредненных» существ. У </a:t>
            </a:r>
            <a:r>
              <a:rPr lang="ru-RU" u="sng" dirty="0"/>
              <a:t>мальчиков</a:t>
            </a:r>
            <a:r>
              <a:rPr lang="ru-RU" dirty="0"/>
              <a:t> не воспитывались такие качества мужествен­ности, как эмоциональная устойчивость, выносливость, твердость, решительность, рыцарское отношение к пред­ставительницам женского пола.</a:t>
            </a:r>
            <a:r>
              <a:rPr lang="en-US" dirty="0"/>
              <a:t> </a:t>
            </a:r>
            <a:r>
              <a:rPr lang="ru-RU" dirty="0"/>
              <a:t>А у </a:t>
            </a:r>
            <a:r>
              <a:rPr lang="ru-RU" u="sng" dirty="0"/>
              <a:t>девочек</a:t>
            </a:r>
            <a:r>
              <a:rPr lang="ru-RU" dirty="0"/>
              <a:t> такие качества женственности: мягкость, нежность, скромность, терпи­мость, стремление к мирному урегулированию конфлик­тов. Детей не готовили к выполнению в будущем типичных для их пола семейных ролей.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1758" y="109642"/>
            <a:ext cx="3287268" cy="23865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2080" y="2771317"/>
            <a:ext cx="2742844" cy="337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61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686" y="886525"/>
            <a:ext cx="9088458" cy="5971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Рассматривая пол как биосоциальное свойство человека, можно предположить, что </a:t>
            </a:r>
            <a:r>
              <a:rPr lang="ru-RU" b="1" u="sng" dirty="0"/>
              <a:t>половое воспитание ребенка осуществляется в процессе его полоролевой социализации</a:t>
            </a:r>
            <a:r>
              <a:rPr lang="ru-RU" dirty="0"/>
              <a:t>.</a:t>
            </a:r>
            <a:endParaRPr lang="en-US" dirty="0"/>
          </a:p>
          <a:p>
            <a:pPr marL="0" indent="0">
              <a:buNone/>
            </a:pPr>
            <a:r>
              <a:rPr lang="ru-RU" dirty="0" err="1"/>
              <a:t>Полоролевая</a:t>
            </a:r>
            <a:r>
              <a:rPr lang="ru-RU" dirty="0"/>
              <a:t> социализация - неотъемлемая часть общего процесса социализации, которая включает в себя три компонента: развитие представлений о себе, как о представителе определенного пола, возникновение </a:t>
            </a:r>
            <a:r>
              <a:rPr lang="ru-RU" dirty="0" err="1"/>
              <a:t>полоролевых</a:t>
            </a:r>
            <a:r>
              <a:rPr lang="ru-RU" dirty="0"/>
              <a:t> предпочтений и ценностных ориентаций, а также форм поведения, соответствующего полу. Ведущими механизмами полоролевой социализации можно считать родовую идентификацию и половую дифференциацию.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Проявление совокупности признаков того или иного пола может быть определено через понятия </a:t>
            </a:r>
            <a:r>
              <a:rPr lang="ru-RU" dirty="0" err="1"/>
              <a:t>фемининности</a:t>
            </a:r>
            <a:r>
              <a:rPr lang="ru-RU" dirty="0"/>
              <a:t> и </a:t>
            </a:r>
            <a:r>
              <a:rPr lang="ru-RU" dirty="0" err="1"/>
              <a:t>маскулинности</a:t>
            </a:r>
            <a:r>
              <a:rPr lang="ru-RU" dirty="0"/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err="1"/>
              <a:t>фемининность</a:t>
            </a:r>
            <a:r>
              <a:rPr lang="ru-RU" dirty="0"/>
              <a:t> - это набор свойств и качеств, </a:t>
            </a:r>
          </a:p>
          <a:p>
            <a:pPr marL="0" indent="0">
              <a:buNone/>
            </a:pPr>
            <a:r>
              <a:rPr lang="ru-RU" dirty="0"/>
              <a:t>принадлежащих женскому полу;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err="1"/>
              <a:t>маскулинность</a:t>
            </a:r>
            <a:r>
              <a:rPr lang="ru-RU" dirty="0"/>
              <a:t> - это набор свойств и качеств, </a:t>
            </a:r>
          </a:p>
          <a:p>
            <a:pPr marL="0" indent="0">
              <a:buNone/>
            </a:pPr>
            <a:r>
              <a:rPr lang="ru-RU" dirty="0"/>
              <a:t>принадлежащих мужскому полу.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2736" y="4023360"/>
            <a:ext cx="3052862" cy="243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55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846" y="417133"/>
            <a:ext cx="8596668" cy="2094419"/>
          </a:xfrm>
        </p:spPr>
        <p:txBody>
          <a:bodyPr/>
          <a:lstStyle/>
          <a:p>
            <a:pPr marL="0" indent="354013">
              <a:buNone/>
            </a:pPr>
            <a:r>
              <a:rPr lang="ru-RU" dirty="0"/>
              <a:t>Психологи утверждают, что </a:t>
            </a:r>
            <a:r>
              <a:rPr lang="ru-RU" dirty="0" err="1"/>
              <a:t>фемининность</a:t>
            </a:r>
            <a:r>
              <a:rPr lang="ru-RU" dirty="0"/>
              <a:t> и </a:t>
            </a:r>
            <a:r>
              <a:rPr lang="ru-RU" dirty="0" err="1"/>
              <a:t>маскулинность</a:t>
            </a:r>
            <a:r>
              <a:rPr lang="ru-RU" dirty="0"/>
              <a:t> не просто независимые, а взаимодополняющие переменные, так что каждый индивид характеризуется тем или иным их сочетанием. Но очевидно то, что у мужчин и женщин при наличии такой совокупности преобладают лишь какие-то определенные признаки. Отсюда вытекает задача педагогов развивать у девочек </a:t>
            </a:r>
            <a:r>
              <a:rPr lang="ru-RU" dirty="0" err="1"/>
              <a:t>феминные</a:t>
            </a:r>
            <a:r>
              <a:rPr lang="ru-RU" dirty="0"/>
              <a:t>, а у мальчиков </a:t>
            </a:r>
            <a:r>
              <a:rPr lang="ru-RU" dirty="0" err="1"/>
              <a:t>маскулинные</a:t>
            </a:r>
            <a:r>
              <a:rPr lang="ru-RU" dirty="0"/>
              <a:t> признаки.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89504" y="2184642"/>
            <a:ext cx="86563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9138"/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Процесс половой социализации и развития полового са­мосознания не ограничивается периодами половой зрелости и полового созревания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. Становление полового самосознания ре­бенка и его поведения, соответствующего полу, проходит долгий путь. Как известно, от рождения личность ребенка нейтральна в отношении пола. Первое осознание психического пола начинается </a:t>
            </a:r>
            <a:r>
              <a:rPr lang="ru-RU" u="sng" dirty="0">
                <a:solidFill>
                  <a:schemeClr val="bg2">
                    <a:lumMod val="25000"/>
                  </a:schemeClr>
                </a:solidFill>
              </a:rPr>
              <a:t>со вто­рого года жизни ребенка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 закрепляется на третьем году, ког­да большинство детей уже безошибочно определяют свой пол и считают себя мальчиком или девочкой.</a:t>
            </a:r>
          </a:p>
          <a:p>
            <a:pPr indent="804863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Осознание личностью принадлежности к мужскому или женскому полу и идентификация себя с представителями определенного пола, у которых черты «мужественности» или «женственности» в поведении и при выполнении половых социальных ролей выражены наиболее отчетливо, является важной составной частью самосознания личности. Эти пси­хические различия в самосознании индивидов разного пола многие авторы, как мы уже отмечали, называют «психиче­ским полом» в отличие от «пола биологического».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16" y="3767328"/>
            <a:ext cx="2279904" cy="227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95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846" y="490285"/>
            <a:ext cx="7442538" cy="2301683"/>
          </a:xfrm>
        </p:spPr>
        <p:txBody>
          <a:bodyPr/>
          <a:lstStyle/>
          <a:p>
            <a:pPr marL="0" indent="182563">
              <a:buNone/>
            </a:pPr>
            <a:r>
              <a:rPr lang="ru-RU" dirty="0"/>
              <a:t>У дошкольников разного пола проявляется много и психических особенно­стей. Ведь процесс полоролевой социализации дошкольни­ков не ограничивается восприятием своего сходства с пред­ставителями того же пола и постепенного обогащения и обобщения представлений о половых ролях. В него включа­ется формирование типичных для пола интересов, предпочтений. Особенно ярко разница в предпочтениях мальчиков и девочек проявляется в сюжетно-ролевых играх.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6368" y="3218688"/>
            <a:ext cx="81808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Дети-дошкольники очень рано и достаточно точно диф­ференцируют «мужские» и «женские» роли в игре и предпо­читают те, которые соответствуют их полу. Мальчиков при­влекают, в первую очередь, роли, требующие мужества, геро­изма: роли моряков, летчиков, военных, спасателей, космонавтов и т. п. Девочек — роли мамы, воспитательницы, врача, учительницы, парикмахерши, продавца.</a:t>
            </a:r>
          </a:p>
          <a:p>
            <a:pPr indent="268288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Изучение игровых предпочтений детей дошкольного воз­раста отечественными авторами свидетельствует, что в дошкольном детстве очень ярко проявляются различия в выборе характера игр у мальчиков и девочек. Эти различия ни менее отчетливо вы­ступают также в предпочтении сверстников своего пола в ка­честве партнеров по играм.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52" y="3607368"/>
            <a:ext cx="2916506" cy="2525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6784" y="463525"/>
            <a:ext cx="3360098" cy="232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98254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</TotalTime>
  <Words>1717</Words>
  <Application>Microsoft Office PowerPoint</Application>
  <PresentationFormat>Широкоэкранный</PresentationFormat>
  <Paragraphs>59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Аспект</vt:lpstr>
      <vt:lpstr>Презентация PowerPoint</vt:lpstr>
      <vt:lpstr>Актуальность проблемы </vt:lpstr>
      <vt:lpstr>Работа с детьми должна быть направлена на решение таких воспитательно-образовательных задач: </vt:lpstr>
      <vt:lpstr>Презентация PowerPoint</vt:lpstr>
      <vt:lpstr> Воспитывая детей, как представителей определенных полов и стремясь к достижению цели полоролевого воспитания, педагоги и родители должны руководствоваться основными принципами в этой работе: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2021-12-03T07:25:20Z</dcterms:created>
  <dcterms:modified xsi:type="dcterms:W3CDTF">2022-03-30T17:18:41Z</dcterms:modified>
</cp:coreProperties>
</file>