
<file path=[Content_Types].xml><?xml version="1.0" encoding="utf-8"?>
<Types xmlns="http://schemas.openxmlformats.org/package/2006/content-types">
  <Default Extension="gif" ContentType="image/gi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6" r:id="rId11"/>
    <p:sldId id="268" r:id="rId12"/>
    <p:sldId id="270" r:id="rId13"/>
    <p:sldId id="269" r:id="rId14"/>
    <p:sldId id="271" r:id="rId15"/>
    <p:sldId id="301" r:id="rId16"/>
    <p:sldId id="272" r:id="rId17"/>
    <p:sldId id="273" r:id="rId18"/>
    <p:sldId id="276" r:id="rId19"/>
    <p:sldId id="302" r:id="rId20"/>
    <p:sldId id="277" r:id="rId21"/>
    <p:sldId id="279" r:id="rId22"/>
    <p:sldId id="280" r:id="rId23"/>
    <p:sldId id="275" r:id="rId24"/>
    <p:sldId id="281" r:id="rId25"/>
    <p:sldId id="282" r:id="rId26"/>
    <p:sldId id="283" r:id="rId27"/>
    <p:sldId id="299" r:id="rId28"/>
    <p:sldId id="284" r:id="rId29"/>
    <p:sldId id="285" r:id="rId30"/>
    <p:sldId id="286" r:id="rId31"/>
    <p:sldId id="289" r:id="rId32"/>
    <p:sldId id="287" r:id="rId33"/>
    <p:sldId id="288" r:id="rId34"/>
    <p:sldId id="293" r:id="rId35"/>
    <p:sldId id="294" r:id="rId36"/>
    <p:sldId id="296" r:id="rId37"/>
    <p:sldId id="300" r:id="rId38"/>
    <p:sldId id="297" r:id="rId39"/>
    <p:sldId id="303" r:id="rId40"/>
  </p:sldIdLst>
  <p:sldSz cx="9144000" cy="6858000" type="screen4x3"/>
  <p:notesSz cx="6858000" cy="9144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6600"/>
    <a:srgbClr val="0000FF"/>
    <a:srgbClr val="008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8" d="100"/>
          <a:sy n="68" d="100"/>
        </p:scale>
        <p:origin x="1446" y="3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heme" Target="theme/theme1.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pic>
        <p:nvPicPr>
          <p:cNvPr id="7" name="6 Imagen" descr="Dibujo.bmp"/>
          <p:cNvPicPr>
            <a:picLocks noChangeAspect="1"/>
          </p:cNvPicPr>
          <p:nvPr/>
        </p:nvPicPr>
        <p:blipFill>
          <a:blip r:embed="rId2" cstate="print"/>
          <a:stretch>
            <a:fillRect/>
          </a:stretch>
        </p:blipFill>
        <p:spPr>
          <a:xfrm>
            <a:off x="0" y="0"/>
            <a:ext cx="9144000" cy="6858000"/>
          </a:xfrm>
          <a:prstGeom prst="rect">
            <a:avLst/>
          </a:prstGeom>
        </p:spPr>
      </p:pic>
      <p:sp>
        <p:nvSpPr>
          <p:cNvPr id="2" name="1 Título"/>
          <p:cNvSpPr>
            <a:spLocks noGrp="1"/>
          </p:cNvSpPr>
          <p:nvPr>
            <p:ph type="ctrTitle"/>
          </p:nvPr>
        </p:nvSpPr>
        <p:spPr>
          <a:xfrm>
            <a:off x="685800" y="2130425"/>
            <a:ext cx="7772400" cy="1470025"/>
          </a:xfrm>
        </p:spPr>
        <p:txBody>
          <a:bodyPr/>
          <a:lstStyle>
            <a:lvl1pPr>
              <a:defRPr b="1" cap="none" spc="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defRPr>
            </a:lvl1pPr>
          </a:lstStyle>
          <a:p>
            <a:r>
              <a:rPr lang="ru-RU"/>
              <a:t>Образец заголовка</a:t>
            </a:r>
            <a:endParaRPr lang="es-ES" dirty="0"/>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a:t>Образец подзаголовка</a:t>
            </a:r>
            <a:endParaRPr lang="es-ES" dirty="0"/>
          </a:p>
        </p:txBody>
      </p:sp>
      <p:sp>
        <p:nvSpPr>
          <p:cNvPr id="4" name="3 Marcador de fecha"/>
          <p:cNvSpPr>
            <a:spLocks noGrp="1"/>
          </p:cNvSpPr>
          <p:nvPr>
            <p:ph type="dt" sz="half" idx="10"/>
          </p:nvPr>
        </p:nvSpPr>
        <p:spPr/>
        <p:txBody>
          <a:bodyPr/>
          <a:lstStyle/>
          <a:p>
            <a:fld id="{73E6F3C6-0F5B-4C2F-B029-FEA755107118}" type="datetimeFigureOut">
              <a:rPr lang="ru-RU" smtClean="0"/>
              <a:pPr/>
              <a:t>07.02.2021</a:t>
            </a:fld>
            <a:endParaRPr lang="ru-RU" dirty="0"/>
          </a:p>
        </p:txBody>
      </p:sp>
      <p:sp>
        <p:nvSpPr>
          <p:cNvPr id="5" name="4 Marcador de pie de página"/>
          <p:cNvSpPr>
            <a:spLocks noGrp="1"/>
          </p:cNvSpPr>
          <p:nvPr>
            <p:ph type="ftr" sz="quarter" idx="11"/>
          </p:nvPr>
        </p:nvSpPr>
        <p:spPr/>
        <p:txBody>
          <a:bodyPr/>
          <a:lstStyle/>
          <a:p>
            <a:endParaRPr lang="ru-RU" dirty="0"/>
          </a:p>
        </p:txBody>
      </p:sp>
      <p:sp>
        <p:nvSpPr>
          <p:cNvPr id="6" name="5 Marcador de número de diapositiva"/>
          <p:cNvSpPr>
            <a:spLocks noGrp="1"/>
          </p:cNvSpPr>
          <p:nvPr>
            <p:ph type="sldNum" sz="quarter" idx="12"/>
          </p:nvPr>
        </p:nvSpPr>
        <p:spPr/>
        <p:txBody>
          <a:bodyPr/>
          <a:lstStyle/>
          <a:p>
            <a:fld id="{BF5A1235-A960-4F33-812C-71D1462EB8A8}" type="slidenum">
              <a:rPr lang="ru-RU" smtClean="0"/>
              <a:pPr/>
              <a:t>‹#›</a:t>
            </a:fld>
            <a:endParaRPr lang="ru-RU" dirty="0"/>
          </a:p>
        </p:txBody>
      </p:sp>
    </p:spTree>
    <p:extLst>
      <p:ext uri="{BB962C8B-B14F-4D97-AF65-F5344CB8AC3E}">
        <p14:creationId xmlns:p14="http://schemas.microsoft.com/office/powerpoint/2010/main" val="163664894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ru-RU"/>
              <a:t>Образец заголовка</a:t>
            </a:r>
            <a:endParaRPr lang="es-ES"/>
          </a:p>
        </p:txBody>
      </p:sp>
      <p:sp>
        <p:nvSpPr>
          <p:cNvPr id="3" name="2 Marcador de texto vertical"/>
          <p:cNvSpPr>
            <a:spLocks noGrp="1"/>
          </p:cNvSpPr>
          <p:nvPr>
            <p:ph type="body" orient="vert" idx="1"/>
          </p:nvPr>
        </p:nvSpPr>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s-ES"/>
          </a:p>
        </p:txBody>
      </p:sp>
      <p:sp>
        <p:nvSpPr>
          <p:cNvPr id="4" name="3 Marcador de fecha"/>
          <p:cNvSpPr>
            <a:spLocks noGrp="1"/>
          </p:cNvSpPr>
          <p:nvPr>
            <p:ph type="dt" sz="half" idx="10"/>
          </p:nvPr>
        </p:nvSpPr>
        <p:spPr/>
        <p:txBody>
          <a:bodyPr/>
          <a:lstStyle/>
          <a:p>
            <a:fld id="{73E6F3C6-0F5B-4C2F-B029-FEA755107118}" type="datetimeFigureOut">
              <a:rPr lang="ru-RU" smtClean="0"/>
              <a:pPr/>
              <a:t>07.02.2021</a:t>
            </a:fld>
            <a:endParaRPr lang="ru-RU" dirty="0"/>
          </a:p>
        </p:txBody>
      </p:sp>
      <p:sp>
        <p:nvSpPr>
          <p:cNvPr id="5" name="4 Marcador de pie de página"/>
          <p:cNvSpPr>
            <a:spLocks noGrp="1"/>
          </p:cNvSpPr>
          <p:nvPr>
            <p:ph type="ftr" sz="quarter" idx="11"/>
          </p:nvPr>
        </p:nvSpPr>
        <p:spPr/>
        <p:txBody>
          <a:bodyPr/>
          <a:lstStyle/>
          <a:p>
            <a:endParaRPr lang="ru-RU" dirty="0"/>
          </a:p>
        </p:txBody>
      </p:sp>
      <p:sp>
        <p:nvSpPr>
          <p:cNvPr id="6" name="5 Marcador de número de diapositiva"/>
          <p:cNvSpPr>
            <a:spLocks noGrp="1"/>
          </p:cNvSpPr>
          <p:nvPr>
            <p:ph type="sldNum" sz="quarter" idx="12"/>
          </p:nvPr>
        </p:nvSpPr>
        <p:spPr/>
        <p:txBody>
          <a:bodyPr/>
          <a:lstStyle/>
          <a:p>
            <a:fld id="{BF5A1235-A960-4F33-812C-71D1462EB8A8}" type="slidenum">
              <a:rPr lang="ru-RU" smtClean="0"/>
              <a:pPr/>
              <a:t>‹#›</a:t>
            </a:fld>
            <a:endParaRPr lang="ru-RU" dirty="0"/>
          </a:p>
        </p:txBody>
      </p:sp>
    </p:spTree>
    <p:extLst>
      <p:ext uri="{BB962C8B-B14F-4D97-AF65-F5344CB8AC3E}">
        <p14:creationId xmlns:p14="http://schemas.microsoft.com/office/powerpoint/2010/main" val="213590493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ru-RU"/>
              <a:t>Образец заголовка</a:t>
            </a:r>
            <a:endParaRPr lang="es-ES"/>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s-ES"/>
          </a:p>
        </p:txBody>
      </p:sp>
      <p:sp>
        <p:nvSpPr>
          <p:cNvPr id="4" name="3 Marcador de fecha"/>
          <p:cNvSpPr>
            <a:spLocks noGrp="1"/>
          </p:cNvSpPr>
          <p:nvPr>
            <p:ph type="dt" sz="half" idx="10"/>
          </p:nvPr>
        </p:nvSpPr>
        <p:spPr/>
        <p:txBody>
          <a:bodyPr/>
          <a:lstStyle/>
          <a:p>
            <a:fld id="{73E6F3C6-0F5B-4C2F-B029-FEA755107118}" type="datetimeFigureOut">
              <a:rPr lang="ru-RU" smtClean="0"/>
              <a:pPr/>
              <a:t>07.02.2021</a:t>
            </a:fld>
            <a:endParaRPr lang="ru-RU" dirty="0"/>
          </a:p>
        </p:txBody>
      </p:sp>
      <p:sp>
        <p:nvSpPr>
          <p:cNvPr id="5" name="4 Marcador de pie de página"/>
          <p:cNvSpPr>
            <a:spLocks noGrp="1"/>
          </p:cNvSpPr>
          <p:nvPr>
            <p:ph type="ftr" sz="quarter" idx="11"/>
          </p:nvPr>
        </p:nvSpPr>
        <p:spPr/>
        <p:txBody>
          <a:bodyPr/>
          <a:lstStyle/>
          <a:p>
            <a:endParaRPr lang="ru-RU" dirty="0"/>
          </a:p>
        </p:txBody>
      </p:sp>
      <p:sp>
        <p:nvSpPr>
          <p:cNvPr id="6" name="5 Marcador de número de diapositiva"/>
          <p:cNvSpPr>
            <a:spLocks noGrp="1"/>
          </p:cNvSpPr>
          <p:nvPr>
            <p:ph type="sldNum" sz="quarter" idx="12"/>
          </p:nvPr>
        </p:nvSpPr>
        <p:spPr/>
        <p:txBody>
          <a:bodyPr/>
          <a:lstStyle/>
          <a:p>
            <a:fld id="{BF5A1235-A960-4F33-812C-71D1462EB8A8}" type="slidenum">
              <a:rPr lang="ru-RU" smtClean="0"/>
              <a:pPr/>
              <a:t>‹#›</a:t>
            </a:fld>
            <a:endParaRPr lang="ru-RU" dirty="0"/>
          </a:p>
        </p:txBody>
      </p:sp>
    </p:spTree>
    <p:extLst>
      <p:ext uri="{BB962C8B-B14F-4D97-AF65-F5344CB8AC3E}">
        <p14:creationId xmlns:p14="http://schemas.microsoft.com/office/powerpoint/2010/main" val="332390153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b="1" cap="none" spc="0">
                <a:ln w="18415" cmpd="sng">
                  <a:solidFill>
                    <a:srgbClr val="0066FF"/>
                  </a:solidFill>
                  <a:prstDash val="solid"/>
                </a:ln>
                <a:solidFill>
                  <a:srgbClr val="FFFFFF"/>
                </a:solidFill>
                <a:effectLst>
                  <a:outerShdw blurRad="63500" dir="3600000" algn="tl" rotWithShape="0">
                    <a:srgbClr val="000000">
                      <a:alpha val="70000"/>
                    </a:srgbClr>
                  </a:outerShdw>
                </a:effectLst>
              </a:defRPr>
            </a:lvl1pPr>
          </a:lstStyle>
          <a:p>
            <a:r>
              <a:rPr lang="ru-RU"/>
              <a:t>Образец заголовка</a:t>
            </a:r>
            <a:endParaRPr lang="es-ES" dirty="0"/>
          </a:p>
        </p:txBody>
      </p:sp>
      <p:sp>
        <p:nvSpPr>
          <p:cNvPr id="3" name="2 Marcador de contenido"/>
          <p:cNvSpPr>
            <a:spLocks noGrp="1"/>
          </p:cNvSpPr>
          <p:nvPr>
            <p:ph idx="1"/>
          </p:nvPr>
        </p:nvSpPr>
        <p:spPr/>
        <p:txBody>
          <a:bodyPr/>
          <a:lstStyle>
            <a:lvl1pPr>
              <a:defRPr sz="2800">
                <a:ln>
                  <a:noFill/>
                </a:ln>
                <a:solidFill>
                  <a:srgbClr val="0000CC"/>
                </a:solidFill>
              </a:defRPr>
            </a:lvl1pPr>
            <a:lvl2pPr>
              <a:defRPr>
                <a:ln>
                  <a:noFill/>
                </a:ln>
                <a:solidFill>
                  <a:srgbClr val="0000CC"/>
                </a:solidFill>
              </a:defRPr>
            </a:lvl2pPr>
            <a:lvl3pPr>
              <a:defRPr>
                <a:ln>
                  <a:noFill/>
                </a:ln>
                <a:solidFill>
                  <a:srgbClr val="0000CC"/>
                </a:solidFill>
              </a:defRPr>
            </a:lvl3pPr>
            <a:lvl4pPr>
              <a:defRPr>
                <a:ln>
                  <a:noFill/>
                </a:ln>
                <a:solidFill>
                  <a:srgbClr val="0000CC"/>
                </a:solidFill>
              </a:defRPr>
            </a:lvl4pPr>
            <a:lvl5pPr>
              <a:defRPr>
                <a:ln>
                  <a:noFill/>
                </a:ln>
                <a:solidFill>
                  <a:srgbClr val="0000CC"/>
                </a:solidFill>
              </a:defRPr>
            </a:lvl5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s-ES" dirty="0"/>
          </a:p>
        </p:txBody>
      </p:sp>
      <p:sp>
        <p:nvSpPr>
          <p:cNvPr id="4" name="3 Marcador de fecha"/>
          <p:cNvSpPr>
            <a:spLocks noGrp="1"/>
          </p:cNvSpPr>
          <p:nvPr>
            <p:ph type="dt" sz="half" idx="10"/>
          </p:nvPr>
        </p:nvSpPr>
        <p:spPr/>
        <p:txBody>
          <a:bodyPr/>
          <a:lstStyle/>
          <a:p>
            <a:fld id="{73E6F3C6-0F5B-4C2F-B029-FEA755107118}" type="datetimeFigureOut">
              <a:rPr lang="ru-RU" smtClean="0"/>
              <a:pPr/>
              <a:t>07.02.2021</a:t>
            </a:fld>
            <a:endParaRPr lang="ru-RU" dirty="0"/>
          </a:p>
        </p:txBody>
      </p:sp>
      <p:sp>
        <p:nvSpPr>
          <p:cNvPr id="5" name="4 Marcador de pie de página"/>
          <p:cNvSpPr>
            <a:spLocks noGrp="1"/>
          </p:cNvSpPr>
          <p:nvPr>
            <p:ph type="ftr" sz="quarter" idx="11"/>
          </p:nvPr>
        </p:nvSpPr>
        <p:spPr/>
        <p:txBody>
          <a:bodyPr/>
          <a:lstStyle/>
          <a:p>
            <a:endParaRPr lang="ru-RU" dirty="0"/>
          </a:p>
        </p:txBody>
      </p:sp>
      <p:sp>
        <p:nvSpPr>
          <p:cNvPr id="6" name="5 Marcador de número de diapositiva"/>
          <p:cNvSpPr>
            <a:spLocks noGrp="1"/>
          </p:cNvSpPr>
          <p:nvPr>
            <p:ph type="sldNum" sz="quarter" idx="12"/>
          </p:nvPr>
        </p:nvSpPr>
        <p:spPr/>
        <p:txBody>
          <a:bodyPr/>
          <a:lstStyle/>
          <a:p>
            <a:fld id="{BF5A1235-A960-4F33-812C-71D1462EB8A8}" type="slidenum">
              <a:rPr lang="ru-RU" smtClean="0"/>
              <a:pPr/>
              <a:t>‹#›</a:t>
            </a:fld>
            <a:endParaRPr lang="ru-RU" dirty="0"/>
          </a:p>
        </p:txBody>
      </p:sp>
    </p:spTree>
    <p:extLst>
      <p:ext uri="{BB962C8B-B14F-4D97-AF65-F5344CB8AC3E}">
        <p14:creationId xmlns:p14="http://schemas.microsoft.com/office/powerpoint/2010/main" val="381405518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ru-RU"/>
              <a:t>Образец заголовка</a:t>
            </a:r>
            <a:endParaRPr lang="es-ES"/>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3 Marcador de fecha"/>
          <p:cNvSpPr>
            <a:spLocks noGrp="1"/>
          </p:cNvSpPr>
          <p:nvPr>
            <p:ph type="dt" sz="half" idx="10"/>
          </p:nvPr>
        </p:nvSpPr>
        <p:spPr/>
        <p:txBody>
          <a:bodyPr/>
          <a:lstStyle/>
          <a:p>
            <a:fld id="{73E6F3C6-0F5B-4C2F-B029-FEA755107118}" type="datetimeFigureOut">
              <a:rPr lang="ru-RU" smtClean="0"/>
              <a:pPr/>
              <a:t>07.02.2021</a:t>
            </a:fld>
            <a:endParaRPr lang="ru-RU" dirty="0"/>
          </a:p>
        </p:txBody>
      </p:sp>
      <p:sp>
        <p:nvSpPr>
          <p:cNvPr id="5" name="4 Marcador de pie de página"/>
          <p:cNvSpPr>
            <a:spLocks noGrp="1"/>
          </p:cNvSpPr>
          <p:nvPr>
            <p:ph type="ftr" sz="quarter" idx="11"/>
          </p:nvPr>
        </p:nvSpPr>
        <p:spPr/>
        <p:txBody>
          <a:bodyPr/>
          <a:lstStyle/>
          <a:p>
            <a:endParaRPr lang="ru-RU" dirty="0"/>
          </a:p>
        </p:txBody>
      </p:sp>
      <p:sp>
        <p:nvSpPr>
          <p:cNvPr id="6" name="5 Marcador de número de diapositiva"/>
          <p:cNvSpPr>
            <a:spLocks noGrp="1"/>
          </p:cNvSpPr>
          <p:nvPr>
            <p:ph type="sldNum" sz="quarter" idx="12"/>
          </p:nvPr>
        </p:nvSpPr>
        <p:spPr/>
        <p:txBody>
          <a:bodyPr/>
          <a:lstStyle/>
          <a:p>
            <a:fld id="{BF5A1235-A960-4F33-812C-71D1462EB8A8}" type="slidenum">
              <a:rPr lang="ru-RU" smtClean="0"/>
              <a:pPr/>
              <a:t>‹#›</a:t>
            </a:fld>
            <a:endParaRPr lang="ru-RU" dirty="0"/>
          </a:p>
        </p:txBody>
      </p:sp>
    </p:spTree>
    <p:extLst>
      <p:ext uri="{BB962C8B-B14F-4D97-AF65-F5344CB8AC3E}">
        <p14:creationId xmlns:p14="http://schemas.microsoft.com/office/powerpoint/2010/main" val="233265689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ru-RU"/>
              <a:t>Образец заголовка</a:t>
            </a:r>
            <a:endParaRPr lang="es-ES"/>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s-ES"/>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s-ES"/>
          </a:p>
        </p:txBody>
      </p:sp>
      <p:sp>
        <p:nvSpPr>
          <p:cNvPr id="5" name="4 Marcador de fecha"/>
          <p:cNvSpPr>
            <a:spLocks noGrp="1"/>
          </p:cNvSpPr>
          <p:nvPr>
            <p:ph type="dt" sz="half" idx="10"/>
          </p:nvPr>
        </p:nvSpPr>
        <p:spPr/>
        <p:txBody>
          <a:bodyPr/>
          <a:lstStyle/>
          <a:p>
            <a:fld id="{73E6F3C6-0F5B-4C2F-B029-FEA755107118}" type="datetimeFigureOut">
              <a:rPr lang="ru-RU" smtClean="0"/>
              <a:pPr/>
              <a:t>07.02.2021</a:t>
            </a:fld>
            <a:endParaRPr lang="ru-RU" dirty="0"/>
          </a:p>
        </p:txBody>
      </p:sp>
      <p:sp>
        <p:nvSpPr>
          <p:cNvPr id="6" name="5 Marcador de pie de página"/>
          <p:cNvSpPr>
            <a:spLocks noGrp="1"/>
          </p:cNvSpPr>
          <p:nvPr>
            <p:ph type="ftr" sz="quarter" idx="11"/>
          </p:nvPr>
        </p:nvSpPr>
        <p:spPr/>
        <p:txBody>
          <a:bodyPr/>
          <a:lstStyle/>
          <a:p>
            <a:endParaRPr lang="ru-RU" dirty="0"/>
          </a:p>
        </p:txBody>
      </p:sp>
      <p:sp>
        <p:nvSpPr>
          <p:cNvPr id="7" name="6 Marcador de número de diapositiva"/>
          <p:cNvSpPr>
            <a:spLocks noGrp="1"/>
          </p:cNvSpPr>
          <p:nvPr>
            <p:ph type="sldNum" sz="quarter" idx="12"/>
          </p:nvPr>
        </p:nvSpPr>
        <p:spPr/>
        <p:txBody>
          <a:bodyPr/>
          <a:lstStyle/>
          <a:p>
            <a:fld id="{BF5A1235-A960-4F33-812C-71D1462EB8A8}" type="slidenum">
              <a:rPr lang="ru-RU" smtClean="0"/>
              <a:pPr/>
              <a:t>‹#›</a:t>
            </a:fld>
            <a:endParaRPr lang="ru-RU" dirty="0"/>
          </a:p>
        </p:txBody>
      </p:sp>
    </p:spTree>
    <p:extLst>
      <p:ext uri="{BB962C8B-B14F-4D97-AF65-F5344CB8AC3E}">
        <p14:creationId xmlns:p14="http://schemas.microsoft.com/office/powerpoint/2010/main" val="80339001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ru-RU"/>
              <a:t>Образец заголовка</a:t>
            </a:r>
            <a:endParaRPr lang="es-ES"/>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s-ES"/>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s-ES"/>
          </a:p>
        </p:txBody>
      </p:sp>
      <p:sp>
        <p:nvSpPr>
          <p:cNvPr id="7" name="6 Marcador de fecha"/>
          <p:cNvSpPr>
            <a:spLocks noGrp="1"/>
          </p:cNvSpPr>
          <p:nvPr>
            <p:ph type="dt" sz="half" idx="10"/>
          </p:nvPr>
        </p:nvSpPr>
        <p:spPr/>
        <p:txBody>
          <a:bodyPr/>
          <a:lstStyle/>
          <a:p>
            <a:fld id="{73E6F3C6-0F5B-4C2F-B029-FEA755107118}" type="datetimeFigureOut">
              <a:rPr lang="ru-RU" smtClean="0"/>
              <a:pPr/>
              <a:t>07.02.2021</a:t>
            </a:fld>
            <a:endParaRPr lang="ru-RU" dirty="0"/>
          </a:p>
        </p:txBody>
      </p:sp>
      <p:sp>
        <p:nvSpPr>
          <p:cNvPr id="8" name="7 Marcador de pie de página"/>
          <p:cNvSpPr>
            <a:spLocks noGrp="1"/>
          </p:cNvSpPr>
          <p:nvPr>
            <p:ph type="ftr" sz="quarter" idx="11"/>
          </p:nvPr>
        </p:nvSpPr>
        <p:spPr/>
        <p:txBody>
          <a:bodyPr/>
          <a:lstStyle/>
          <a:p>
            <a:endParaRPr lang="ru-RU" dirty="0"/>
          </a:p>
        </p:txBody>
      </p:sp>
      <p:sp>
        <p:nvSpPr>
          <p:cNvPr id="9" name="8 Marcador de número de diapositiva"/>
          <p:cNvSpPr>
            <a:spLocks noGrp="1"/>
          </p:cNvSpPr>
          <p:nvPr>
            <p:ph type="sldNum" sz="quarter" idx="12"/>
          </p:nvPr>
        </p:nvSpPr>
        <p:spPr/>
        <p:txBody>
          <a:bodyPr/>
          <a:lstStyle/>
          <a:p>
            <a:fld id="{BF5A1235-A960-4F33-812C-71D1462EB8A8}" type="slidenum">
              <a:rPr lang="ru-RU" smtClean="0"/>
              <a:pPr/>
              <a:t>‹#›</a:t>
            </a:fld>
            <a:endParaRPr lang="ru-RU" dirty="0"/>
          </a:p>
        </p:txBody>
      </p:sp>
    </p:spTree>
    <p:extLst>
      <p:ext uri="{BB962C8B-B14F-4D97-AF65-F5344CB8AC3E}">
        <p14:creationId xmlns:p14="http://schemas.microsoft.com/office/powerpoint/2010/main" val="238970730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ru-RU"/>
              <a:t>Образец заголовка</a:t>
            </a:r>
            <a:endParaRPr lang="es-ES"/>
          </a:p>
        </p:txBody>
      </p:sp>
      <p:sp>
        <p:nvSpPr>
          <p:cNvPr id="3" name="2 Marcador de fecha"/>
          <p:cNvSpPr>
            <a:spLocks noGrp="1"/>
          </p:cNvSpPr>
          <p:nvPr>
            <p:ph type="dt" sz="half" idx="10"/>
          </p:nvPr>
        </p:nvSpPr>
        <p:spPr/>
        <p:txBody>
          <a:bodyPr/>
          <a:lstStyle/>
          <a:p>
            <a:fld id="{73E6F3C6-0F5B-4C2F-B029-FEA755107118}" type="datetimeFigureOut">
              <a:rPr lang="ru-RU" smtClean="0"/>
              <a:pPr/>
              <a:t>07.02.2021</a:t>
            </a:fld>
            <a:endParaRPr lang="ru-RU" dirty="0"/>
          </a:p>
        </p:txBody>
      </p:sp>
      <p:sp>
        <p:nvSpPr>
          <p:cNvPr id="4" name="3 Marcador de pie de página"/>
          <p:cNvSpPr>
            <a:spLocks noGrp="1"/>
          </p:cNvSpPr>
          <p:nvPr>
            <p:ph type="ftr" sz="quarter" idx="11"/>
          </p:nvPr>
        </p:nvSpPr>
        <p:spPr/>
        <p:txBody>
          <a:bodyPr/>
          <a:lstStyle/>
          <a:p>
            <a:endParaRPr lang="ru-RU" dirty="0"/>
          </a:p>
        </p:txBody>
      </p:sp>
      <p:sp>
        <p:nvSpPr>
          <p:cNvPr id="5" name="4 Marcador de número de diapositiva"/>
          <p:cNvSpPr>
            <a:spLocks noGrp="1"/>
          </p:cNvSpPr>
          <p:nvPr>
            <p:ph type="sldNum" sz="quarter" idx="12"/>
          </p:nvPr>
        </p:nvSpPr>
        <p:spPr/>
        <p:txBody>
          <a:bodyPr/>
          <a:lstStyle/>
          <a:p>
            <a:fld id="{BF5A1235-A960-4F33-812C-71D1462EB8A8}" type="slidenum">
              <a:rPr lang="ru-RU" smtClean="0"/>
              <a:pPr/>
              <a:t>‹#›</a:t>
            </a:fld>
            <a:endParaRPr lang="ru-RU" dirty="0"/>
          </a:p>
        </p:txBody>
      </p:sp>
    </p:spTree>
    <p:extLst>
      <p:ext uri="{BB962C8B-B14F-4D97-AF65-F5344CB8AC3E}">
        <p14:creationId xmlns:p14="http://schemas.microsoft.com/office/powerpoint/2010/main" val="70267279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73E6F3C6-0F5B-4C2F-B029-FEA755107118}" type="datetimeFigureOut">
              <a:rPr lang="ru-RU" smtClean="0"/>
              <a:pPr/>
              <a:t>07.02.2021</a:t>
            </a:fld>
            <a:endParaRPr lang="ru-RU" dirty="0"/>
          </a:p>
        </p:txBody>
      </p:sp>
      <p:sp>
        <p:nvSpPr>
          <p:cNvPr id="3" name="2 Marcador de pie de página"/>
          <p:cNvSpPr>
            <a:spLocks noGrp="1"/>
          </p:cNvSpPr>
          <p:nvPr>
            <p:ph type="ftr" sz="quarter" idx="11"/>
          </p:nvPr>
        </p:nvSpPr>
        <p:spPr/>
        <p:txBody>
          <a:bodyPr/>
          <a:lstStyle/>
          <a:p>
            <a:endParaRPr lang="ru-RU" dirty="0"/>
          </a:p>
        </p:txBody>
      </p:sp>
      <p:sp>
        <p:nvSpPr>
          <p:cNvPr id="4" name="3 Marcador de número de diapositiva"/>
          <p:cNvSpPr>
            <a:spLocks noGrp="1"/>
          </p:cNvSpPr>
          <p:nvPr>
            <p:ph type="sldNum" sz="quarter" idx="12"/>
          </p:nvPr>
        </p:nvSpPr>
        <p:spPr/>
        <p:txBody>
          <a:bodyPr/>
          <a:lstStyle/>
          <a:p>
            <a:fld id="{BF5A1235-A960-4F33-812C-71D1462EB8A8}" type="slidenum">
              <a:rPr lang="ru-RU" smtClean="0"/>
              <a:pPr/>
              <a:t>‹#›</a:t>
            </a:fld>
            <a:endParaRPr lang="ru-RU" dirty="0"/>
          </a:p>
        </p:txBody>
      </p:sp>
    </p:spTree>
    <p:extLst>
      <p:ext uri="{BB962C8B-B14F-4D97-AF65-F5344CB8AC3E}">
        <p14:creationId xmlns:p14="http://schemas.microsoft.com/office/powerpoint/2010/main" val="151383588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ru-RU"/>
              <a:t>Образец заголовка</a:t>
            </a:r>
            <a:endParaRPr lang="es-ES"/>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s-ES"/>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4 Marcador de fecha"/>
          <p:cNvSpPr>
            <a:spLocks noGrp="1"/>
          </p:cNvSpPr>
          <p:nvPr>
            <p:ph type="dt" sz="half" idx="10"/>
          </p:nvPr>
        </p:nvSpPr>
        <p:spPr/>
        <p:txBody>
          <a:bodyPr/>
          <a:lstStyle/>
          <a:p>
            <a:fld id="{73E6F3C6-0F5B-4C2F-B029-FEA755107118}" type="datetimeFigureOut">
              <a:rPr lang="ru-RU" smtClean="0"/>
              <a:pPr/>
              <a:t>07.02.2021</a:t>
            </a:fld>
            <a:endParaRPr lang="ru-RU" dirty="0"/>
          </a:p>
        </p:txBody>
      </p:sp>
      <p:sp>
        <p:nvSpPr>
          <p:cNvPr id="6" name="5 Marcador de pie de página"/>
          <p:cNvSpPr>
            <a:spLocks noGrp="1"/>
          </p:cNvSpPr>
          <p:nvPr>
            <p:ph type="ftr" sz="quarter" idx="11"/>
          </p:nvPr>
        </p:nvSpPr>
        <p:spPr/>
        <p:txBody>
          <a:bodyPr/>
          <a:lstStyle/>
          <a:p>
            <a:endParaRPr lang="ru-RU" dirty="0"/>
          </a:p>
        </p:txBody>
      </p:sp>
      <p:sp>
        <p:nvSpPr>
          <p:cNvPr id="7" name="6 Marcador de número de diapositiva"/>
          <p:cNvSpPr>
            <a:spLocks noGrp="1"/>
          </p:cNvSpPr>
          <p:nvPr>
            <p:ph type="sldNum" sz="quarter" idx="12"/>
          </p:nvPr>
        </p:nvSpPr>
        <p:spPr/>
        <p:txBody>
          <a:bodyPr/>
          <a:lstStyle/>
          <a:p>
            <a:fld id="{BF5A1235-A960-4F33-812C-71D1462EB8A8}" type="slidenum">
              <a:rPr lang="ru-RU" smtClean="0"/>
              <a:pPr/>
              <a:t>‹#›</a:t>
            </a:fld>
            <a:endParaRPr lang="ru-RU" dirty="0"/>
          </a:p>
        </p:txBody>
      </p:sp>
    </p:spTree>
    <p:extLst>
      <p:ext uri="{BB962C8B-B14F-4D97-AF65-F5344CB8AC3E}">
        <p14:creationId xmlns:p14="http://schemas.microsoft.com/office/powerpoint/2010/main" val="392063305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ru-RU"/>
              <a:t>Образец заголовка</a:t>
            </a:r>
            <a:endParaRPr lang="es-ES"/>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a:t>Вставка рисунка</a:t>
            </a:r>
            <a:endParaRPr lang="es-ES"/>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4 Marcador de fecha"/>
          <p:cNvSpPr>
            <a:spLocks noGrp="1"/>
          </p:cNvSpPr>
          <p:nvPr>
            <p:ph type="dt" sz="half" idx="10"/>
          </p:nvPr>
        </p:nvSpPr>
        <p:spPr/>
        <p:txBody>
          <a:bodyPr/>
          <a:lstStyle/>
          <a:p>
            <a:fld id="{73E6F3C6-0F5B-4C2F-B029-FEA755107118}" type="datetimeFigureOut">
              <a:rPr lang="ru-RU" smtClean="0"/>
              <a:pPr/>
              <a:t>07.02.2021</a:t>
            </a:fld>
            <a:endParaRPr lang="ru-RU" dirty="0"/>
          </a:p>
        </p:txBody>
      </p:sp>
      <p:sp>
        <p:nvSpPr>
          <p:cNvPr id="6" name="5 Marcador de pie de página"/>
          <p:cNvSpPr>
            <a:spLocks noGrp="1"/>
          </p:cNvSpPr>
          <p:nvPr>
            <p:ph type="ftr" sz="quarter" idx="11"/>
          </p:nvPr>
        </p:nvSpPr>
        <p:spPr/>
        <p:txBody>
          <a:bodyPr/>
          <a:lstStyle/>
          <a:p>
            <a:endParaRPr lang="ru-RU" dirty="0"/>
          </a:p>
        </p:txBody>
      </p:sp>
      <p:sp>
        <p:nvSpPr>
          <p:cNvPr id="7" name="6 Marcador de número de diapositiva"/>
          <p:cNvSpPr>
            <a:spLocks noGrp="1"/>
          </p:cNvSpPr>
          <p:nvPr>
            <p:ph type="sldNum" sz="quarter" idx="12"/>
          </p:nvPr>
        </p:nvSpPr>
        <p:spPr/>
        <p:txBody>
          <a:bodyPr/>
          <a:lstStyle/>
          <a:p>
            <a:fld id="{BF5A1235-A960-4F33-812C-71D1462EB8A8}" type="slidenum">
              <a:rPr lang="ru-RU" smtClean="0"/>
              <a:pPr/>
              <a:t>‹#›</a:t>
            </a:fld>
            <a:endParaRPr lang="ru-RU" dirty="0"/>
          </a:p>
        </p:txBody>
      </p:sp>
    </p:spTree>
    <p:extLst>
      <p:ext uri="{BB962C8B-B14F-4D97-AF65-F5344CB8AC3E}">
        <p14:creationId xmlns:p14="http://schemas.microsoft.com/office/powerpoint/2010/main" val="136139735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a:t>Haga clic para modificar el estilo de título del patrón</a:t>
            </a:r>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3E6F3C6-0F5B-4C2F-B029-FEA755107118}" type="datetimeFigureOut">
              <a:rPr lang="ru-RU" smtClean="0"/>
              <a:pPr/>
              <a:t>07.02.2021</a:t>
            </a:fld>
            <a:endParaRPr lang="ru-RU" dirty="0"/>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dirty="0"/>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F5A1235-A960-4F33-812C-71D1462EB8A8}" type="slidenum">
              <a:rPr lang="ru-RU" smtClean="0"/>
              <a:pPr/>
              <a:t>‹#›</a:t>
            </a:fld>
            <a:endParaRPr lang="ru-RU" dirty="0"/>
          </a:p>
        </p:txBody>
      </p:sp>
      <p:pic>
        <p:nvPicPr>
          <p:cNvPr id="7" name="6 Imagen" descr="Dibujo.bmp"/>
          <p:cNvPicPr>
            <a:picLocks noChangeAspect="1"/>
          </p:cNvPicPr>
          <p:nvPr/>
        </p:nvPicPr>
        <p:blipFill>
          <a:blip r:embed="rId13" cstate="print"/>
          <a:stretch>
            <a:fillRect/>
          </a:stretch>
        </p:blipFill>
        <p:spPr>
          <a:xfrm>
            <a:off x="0" y="0"/>
            <a:ext cx="9144000" cy="6858000"/>
          </a:xfrm>
          <a:prstGeom prst="rect">
            <a:avLst/>
          </a:prstGeom>
        </p:spPr>
      </p:pic>
      <p:sp>
        <p:nvSpPr>
          <p:cNvPr id="9" name="Rectangle 10"/>
          <p:cNvSpPr>
            <a:spLocks noChangeArrowheads="1"/>
          </p:cNvSpPr>
          <p:nvPr/>
        </p:nvSpPr>
        <p:spPr bwMode="auto">
          <a:xfrm>
            <a:off x="0" y="0"/>
            <a:ext cx="9144000" cy="7010400"/>
          </a:xfrm>
          <a:prstGeom prst="rect">
            <a:avLst/>
          </a:prstGeom>
          <a:gradFill flip="none" rotWithShape="1">
            <a:gsLst>
              <a:gs pos="100000">
                <a:srgbClr val="03D4A8">
                  <a:alpha val="18000"/>
                </a:srgbClr>
              </a:gs>
              <a:gs pos="25000">
                <a:srgbClr val="21D6E0">
                  <a:alpha val="23000"/>
                </a:srgbClr>
              </a:gs>
              <a:gs pos="75000">
                <a:srgbClr val="0087E6">
                  <a:alpha val="25000"/>
                </a:srgbClr>
              </a:gs>
              <a:gs pos="100000">
                <a:srgbClr val="005CBF">
                  <a:alpha val="25999"/>
                </a:srgbClr>
              </a:gs>
            </a:gsLst>
            <a:lin ang="2700000" scaled="1"/>
            <a:tileRect/>
          </a:gradFill>
          <a:ln w="9525">
            <a:noFill/>
            <a:miter lim="800000"/>
            <a:headEnd/>
            <a:tailEnd/>
          </a:ln>
          <a:effectLst/>
        </p:spPr>
        <p:txBody>
          <a:bodyPr wrap="none" anchor="ctr"/>
          <a:lstStyle/>
          <a:p>
            <a:pPr>
              <a:defRPr/>
            </a:pPr>
            <a:endParaRPr lang="es-ES"/>
          </a:p>
        </p:txBody>
      </p:sp>
    </p:spTree>
    <p:extLst>
      <p:ext uri="{BB962C8B-B14F-4D97-AF65-F5344CB8AC3E}">
        <p14:creationId xmlns:p14="http://schemas.microsoft.com/office/powerpoint/2010/main" val="139296881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3.jpeg"/><Relationship Id="rId1" Type="http://schemas.openxmlformats.org/officeDocument/2006/relationships/slideLayout" Target="../slideLayouts/slideLayout2.xml"/><Relationship Id="rId5" Type="http://schemas.openxmlformats.org/officeDocument/2006/relationships/image" Target="../media/image9.jpeg"/><Relationship Id="rId4" Type="http://schemas.openxmlformats.org/officeDocument/2006/relationships/image" Target="../media/image8.jpeg"/></Relationships>
</file>

<file path=ppt/slides/_rels/slide1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1.gif"/><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3.jpeg"/><Relationship Id="rId1" Type="http://schemas.openxmlformats.org/officeDocument/2006/relationships/slideLayout" Target="../slideLayouts/slideLayout2.xml"/><Relationship Id="rId4" Type="http://schemas.openxmlformats.org/officeDocument/2006/relationships/image" Target="../media/image15.jpeg"/></Relationships>
</file>

<file path=ppt/slides/_rels/slide22.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3.jpeg"/><Relationship Id="rId1" Type="http://schemas.openxmlformats.org/officeDocument/2006/relationships/slideLayout" Target="../slideLayouts/slideLayout2.xml"/><Relationship Id="rId5" Type="http://schemas.openxmlformats.org/officeDocument/2006/relationships/image" Target="../media/image18.jpeg"/><Relationship Id="rId4" Type="http://schemas.openxmlformats.org/officeDocument/2006/relationships/image" Target="../media/image17.jpeg"/></Relationships>
</file>

<file path=ppt/slides/_rels/slide23.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3.jpeg"/><Relationship Id="rId1" Type="http://schemas.openxmlformats.org/officeDocument/2006/relationships/slideLayout" Target="../slideLayouts/slideLayout2.xml"/><Relationship Id="rId4" Type="http://schemas.openxmlformats.org/officeDocument/2006/relationships/image" Target="../media/image20.jpeg"/></Relationships>
</file>

<file path=ppt/slides/_rels/slide2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3.jpeg"/><Relationship Id="rId1" Type="http://schemas.openxmlformats.org/officeDocument/2006/relationships/slideLayout" Target="../slideLayouts/slideLayout2.xml"/><Relationship Id="rId4" Type="http://schemas.openxmlformats.org/officeDocument/2006/relationships/image" Target="../media/image24.jpeg"/></Relationships>
</file>

<file path=ppt/slides/_rels/slide36.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image" Target="../media/image3.jpeg"/><Relationship Id="rId1" Type="http://schemas.openxmlformats.org/officeDocument/2006/relationships/slideLayout" Target="../slideLayouts/slideLayout2.xml"/><Relationship Id="rId5" Type="http://schemas.openxmlformats.org/officeDocument/2006/relationships/image" Target="../media/image27.jpeg"/><Relationship Id="rId4" Type="http://schemas.openxmlformats.org/officeDocument/2006/relationships/image" Target="../media/image26.jpeg"/></Relationships>
</file>

<file path=ppt/slides/_rels/slide3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332657"/>
            <a:ext cx="7772400" cy="1728191"/>
          </a:xfrm>
        </p:spPr>
        <p:txBody>
          <a:bodyPr/>
          <a:lstStyle/>
          <a:p>
            <a:r>
              <a:rPr lang="ru-RU" b="1" i="1" dirty="0">
                <a:solidFill>
                  <a:srgbClr val="008000"/>
                </a:solidFill>
                <a:latin typeface="Times New Roman" pitchFamily="18" charset="0"/>
                <a:cs typeface="Times New Roman" pitchFamily="18" charset="0"/>
              </a:rPr>
              <a:t>Замкнутость как психолого-педагогическая проблема</a:t>
            </a:r>
          </a:p>
        </p:txBody>
      </p:sp>
      <p:pic>
        <p:nvPicPr>
          <p:cNvPr id="1026"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95536" y="2060848"/>
            <a:ext cx="3456384" cy="2592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720643915"/>
      </p:ext>
    </p:extLst>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http://www.tvoyrebenok.ru/images/presentation/nice/m/05.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2916" y="0"/>
            <a:ext cx="9119681"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Заголовок 1"/>
          <p:cNvSpPr>
            <a:spLocks noGrp="1"/>
          </p:cNvSpPr>
          <p:nvPr>
            <p:ph type="title"/>
          </p:nvPr>
        </p:nvSpPr>
        <p:spPr>
          <a:xfrm>
            <a:off x="457200" y="116632"/>
            <a:ext cx="8229600" cy="504056"/>
          </a:xfrm>
        </p:spPr>
        <p:txBody>
          <a:bodyPr>
            <a:normAutofit fontScale="90000"/>
          </a:bodyPr>
          <a:lstStyle/>
          <a:p>
            <a:br>
              <a:rPr lang="ru-RU" b="1" i="1" u="sng" dirty="0">
                <a:latin typeface="Times New Roman" pitchFamily="18" charset="0"/>
                <a:cs typeface="Times New Roman" pitchFamily="18" charset="0"/>
              </a:rPr>
            </a:br>
            <a:r>
              <a:rPr lang="ru-RU" sz="3100" b="1" i="1" u="sng" dirty="0">
                <a:solidFill>
                  <a:srgbClr val="006600"/>
                </a:solidFill>
                <a:latin typeface="Times New Roman" pitchFamily="18" charset="0"/>
                <a:cs typeface="Times New Roman" pitchFamily="18" charset="0"/>
              </a:rPr>
              <a:t>Рекомендации для родителей замкнутого ребенка</a:t>
            </a:r>
            <a:br>
              <a:rPr lang="ru-RU" sz="3100" i="1" dirty="0">
                <a:latin typeface="Times New Roman" pitchFamily="18" charset="0"/>
                <a:cs typeface="Times New Roman" pitchFamily="18" charset="0"/>
              </a:rPr>
            </a:br>
            <a:endParaRPr lang="ru-RU" sz="3100" i="1" dirty="0"/>
          </a:p>
        </p:txBody>
      </p:sp>
      <p:sp>
        <p:nvSpPr>
          <p:cNvPr id="3" name="Объект 2"/>
          <p:cNvSpPr>
            <a:spLocks noGrp="1"/>
          </p:cNvSpPr>
          <p:nvPr>
            <p:ph idx="1"/>
          </p:nvPr>
        </p:nvSpPr>
        <p:spPr>
          <a:xfrm>
            <a:off x="457200" y="980728"/>
            <a:ext cx="8229600" cy="5145435"/>
          </a:xfrm>
        </p:spPr>
        <p:txBody>
          <a:bodyPr>
            <a:normAutofit fontScale="70000" lnSpcReduction="20000"/>
          </a:bodyPr>
          <a:lstStyle/>
          <a:p>
            <a:r>
              <a:rPr lang="ru-RU" sz="3400" dirty="0">
                <a:latin typeface="Times New Roman" pitchFamily="18" charset="0"/>
                <a:cs typeface="Times New Roman" pitchFamily="18" charset="0"/>
              </a:rPr>
              <a:t>воспринимать ребенка таким, каков он есть;</a:t>
            </a:r>
          </a:p>
          <a:p>
            <a:r>
              <a:rPr lang="ru-RU" sz="3400" dirty="0">
                <a:latin typeface="Times New Roman" pitchFamily="18" charset="0"/>
                <a:cs typeface="Times New Roman" pitchFamily="18" charset="0"/>
              </a:rPr>
              <a:t>меньше говорить самому в общении с ним;</a:t>
            </a:r>
          </a:p>
          <a:p>
            <a:r>
              <a:rPr lang="ru-RU" sz="3400" dirty="0">
                <a:latin typeface="Times New Roman" pitchFamily="18" charset="0"/>
                <a:cs typeface="Times New Roman" pitchFamily="18" charset="0"/>
              </a:rPr>
              <a:t>рассказать о том, что беспокоитесь о нем (любых его сложностях);</a:t>
            </a:r>
          </a:p>
          <a:p>
            <a:r>
              <a:rPr lang="ru-RU" sz="3400" dirty="0">
                <a:latin typeface="Times New Roman" pitchFamily="18" charset="0"/>
                <a:cs typeface="Times New Roman" pitchFamily="18" charset="0"/>
              </a:rPr>
              <a:t>в разговоре с ребенком не выставлять замкнутость как проблему;</a:t>
            </a:r>
          </a:p>
          <a:p>
            <a:r>
              <a:rPr lang="ru-RU" sz="3400" dirty="0">
                <a:latin typeface="Times New Roman" pitchFamily="18" charset="0"/>
                <a:cs typeface="Times New Roman" pitchFamily="18" charset="0"/>
              </a:rPr>
              <a:t>научить его осознавать свои страхи, обиды;</a:t>
            </a:r>
          </a:p>
          <a:p>
            <a:r>
              <a:rPr lang="ru-RU" sz="3400" dirty="0">
                <a:latin typeface="Times New Roman" pitchFamily="18" charset="0"/>
                <a:cs typeface="Times New Roman" pitchFamily="18" charset="0"/>
              </a:rPr>
              <a:t>выявлять и прорабатывать страхи через игру, рисование</a:t>
            </a:r>
            <a:r>
              <a:rPr lang="en-US" sz="3400" dirty="0">
                <a:latin typeface="Times New Roman" pitchFamily="18" charset="0"/>
                <a:cs typeface="Times New Roman" pitchFamily="18" charset="0"/>
              </a:rPr>
              <a:t>;</a:t>
            </a:r>
            <a:endParaRPr lang="ru-RU" sz="3400" dirty="0">
              <a:latin typeface="Times New Roman" pitchFamily="18" charset="0"/>
              <a:cs typeface="Times New Roman" pitchFamily="18" charset="0"/>
            </a:endParaRPr>
          </a:p>
          <a:p>
            <a:r>
              <a:rPr lang="ru-RU" sz="3400" dirty="0">
                <a:latin typeface="Times New Roman" pitchFamily="18" charset="0"/>
                <a:cs typeface="Times New Roman" pitchFamily="18" charset="0"/>
              </a:rPr>
              <a:t>в раннем возрасте стоит научить ребенка знакомиться, общаться, решать проблемные ситуации;</a:t>
            </a:r>
          </a:p>
          <a:p>
            <a:r>
              <a:rPr lang="ru-RU" sz="3400" dirty="0">
                <a:latin typeface="Times New Roman" pitchFamily="18" charset="0"/>
                <a:cs typeface="Times New Roman" pitchFamily="18" charset="0"/>
              </a:rPr>
              <a:t>подкреплять, хвалить решительность ребенка;</a:t>
            </a:r>
          </a:p>
          <a:p>
            <a:r>
              <a:rPr lang="ru-RU" sz="3400" dirty="0">
                <a:latin typeface="Times New Roman" pitchFamily="18" charset="0"/>
                <a:cs typeface="Times New Roman" pitchFamily="18" charset="0"/>
              </a:rPr>
              <a:t>постараться узнать причины, проблемы и помочь их разрешить, подсказать стратегию (самому решать только при угрозе жизни и здоровью ребенку);</a:t>
            </a:r>
          </a:p>
          <a:p>
            <a:r>
              <a:rPr lang="ru-RU" sz="3400" dirty="0">
                <a:latin typeface="Times New Roman" pitchFamily="18" charset="0"/>
                <a:cs typeface="Times New Roman" pitchFamily="18" charset="0"/>
              </a:rPr>
              <a:t>помочь справиться с комплексами и страхами.</a:t>
            </a:r>
          </a:p>
          <a:p>
            <a:endParaRPr lang="ru-RU" dirty="0"/>
          </a:p>
        </p:txBody>
      </p:sp>
    </p:spTree>
    <p:extLst>
      <p:ext uri="{BB962C8B-B14F-4D97-AF65-F5344CB8AC3E}">
        <p14:creationId xmlns:p14="http://schemas.microsoft.com/office/powerpoint/2010/main" val="124524629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http://www.tvoyrebenok.ru/images/presentation/nice/m/05.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2916" y="0"/>
            <a:ext cx="9119681"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Заголовок 1"/>
          <p:cNvSpPr>
            <a:spLocks noGrp="1"/>
          </p:cNvSpPr>
          <p:nvPr>
            <p:ph type="title"/>
          </p:nvPr>
        </p:nvSpPr>
        <p:spPr>
          <a:xfrm>
            <a:off x="457200" y="188640"/>
            <a:ext cx="8229600" cy="1008112"/>
          </a:xfrm>
        </p:spPr>
        <p:txBody>
          <a:bodyPr>
            <a:normAutofit/>
          </a:bodyPr>
          <a:lstStyle/>
          <a:p>
            <a:r>
              <a:rPr lang="ru-RU" sz="2800" b="1" i="1" dirty="0">
                <a:solidFill>
                  <a:srgbClr val="006600"/>
                </a:solidFill>
                <a:latin typeface="Times New Roman" pitchFamily="18" charset="0"/>
                <a:cs typeface="Times New Roman" pitchFamily="18" charset="0"/>
              </a:rPr>
              <a:t>Как помочь адаптироваться ребенку к детскому саду, если ребенок замкнутый</a:t>
            </a:r>
            <a:r>
              <a:rPr lang="en-US" sz="2800" b="1" i="1" dirty="0">
                <a:solidFill>
                  <a:srgbClr val="006600"/>
                </a:solidFill>
                <a:latin typeface="Times New Roman" pitchFamily="18" charset="0"/>
                <a:cs typeface="Times New Roman" pitchFamily="18" charset="0"/>
              </a:rPr>
              <a:t>.</a:t>
            </a:r>
            <a:endParaRPr lang="ru-RU" sz="2800" b="1" i="1" dirty="0">
              <a:solidFill>
                <a:srgbClr val="006600"/>
              </a:solidFill>
              <a:latin typeface="Times New Roman" pitchFamily="18" charset="0"/>
              <a:cs typeface="Times New Roman" pitchFamily="18" charset="0"/>
            </a:endParaRPr>
          </a:p>
        </p:txBody>
      </p:sp>
      <p:sp>
        <p:nvSpPr>
          <p:cNvPr id="3" name="Объект 2"/>
          <p:cNvSpPr>
            <a:spLocks noGrp="1"/>
          </p:cNvSpPr>
          <p:nvPr>
            <p:ph idx="1"/>
          </p:nvPr>
        </p:nvSpPr>
        <p:spPr>
          <a:xfrm>
            <a:off x="457200" y="1052736"/>
            <a:ext cx="8229600" cy="5616624"/>
          </a:xfrm>
        </p:spPr>
        <p:txBody>
          <a:bodyPr>
            <a:normAutofit lnSpcReduction="10000"/>
          </a:bodyPr>
          <a:lstStyle/>
          <a:p>
            <a:pPr marL="0" indent="0">
              <a:buNone/>
            </a:pPr>
            <a:r>
              <a:rPr lang="ru-RU" sz="2400" b="1" i="1" u="sng" dirty="0">
                <a:solidFill>
                  <a:srgbClr val="006600"/>
                </a:solidFill>
                <a:latin typeface="Times New Roman" pitchFamily="18" charset="0"/>
                <a:cs typeface="Times New Roman" pitchFamily="18" charset="0"/>
              </a:rPr>
              <a:t>При общении с замкнутым ребенком </a:t>
            </a:r>
            <a:r>
              <a:rPr lang="en-US" sz="2400" b="1" i="1" u="sng" dirty="0">
                <a:solidFill>
                  <a:srgbClr val="006600"/>
                </a:solidFill>
                <a:latin typeface="Times New Roman" pitchFamily="18" charset="0"/>
                <a:cs typeface="Times New Roman" pitchFamily="18" charset="0"/>
              </a:rPr>
              <a:t>:</a:t>
            </a:r>
          </a:p>
          <a:p>
            <a:pPr>
              <a:buFont typeface="Arial" charset="0"/>
              <a:buChar char="•"/>
            </a:pPr>
            <a:r>
              <a:rPr lang="ru-RU" sz="2400" dirty="0">
                <a:latin typeface="Times New Roman" pitchFamily="18" charset="0"/>
                <a:cs typeface="Times New Roman" pitchFamily="18" charset="0"/>
              </a:rPr>
              <a:t>расширяйте круг общения вашего ребенка</a:t>
            </a:r>
            <a:r>
              <a:rPr lang="en-US" sz="2400" dirty="0">
                <a:latin typeface="Times New Roman" pitchFamily="18" charset="0"/>
                <a:cs typeface="Times New Roman" pitchFamily="18" charset="0"/>
              </a:rPr>
              <a:t>,</a:t>
            </a:r>
            <a:r>
              <a:rPr lang="ru-RU" sz="2400" dirty="0">
                <a:latin typeface="Times New Roman" pitchFamily="18" charset="0"/>
                <a:cs typeface="Times New Roman" pitchFamily="18" charset="0"/>
              </a:rPr>
              <a:t> приводите его в новые места и знакомьте с новыми людьми</a:t>
            </a:r>
            <a:r>
              <a:rPr lang="en-US" sz="2400" dirty="0">
                <a:latin typeface="Times New Roman" pitchFamily="18" charset="0"/>
                <a:cs typeface="Times New Roman" pitchFamily="18" charset="0"/>
              </a:rPr>
              <a:t>;</a:t>
            </a:r>
            <a:r>
              <a:rPr lang="ru-RU" sz="2400" dirty="0">
                <a:latin typeface="Times New Roman" pitchFamily="18" charset="0"/>
                <a:cs typeface="Times New Roman" pitchFamily="18" charset="0"/>
              </a:rPr>
              <a:t> делайте это так</a:t>
            </a:r>
            <a:r>
              <a:rPr lang="en-US" sz="2400" dirty="0">
                <a:latin typeface="Times New Roman" pitchFamily="18" charset="0"/>
                <a:cs typeface="Times New Roman" pitchFamily="18" charset="0"/>
              </a:rPr>
              <a:t>,</a:t>
            </a:r>
            <a:r>
              <a:rPr lang="ru-RU" sz="2400" dirty="0">
                <a:latin typeface="Times New Roman" pitchFamily="18" charset="0"/>
                <a:cs typeface="Times New Roman" pitchFamily="18" charset="0"/>
              </a:rPr>
              <a:t> чтобы ребенок чувствовал ваше присутствие рядом – поглаживайте по голове или крепко держите за руку</a:t>
            </a:r>
            <a:r>
              <a:rPr lang="en-US" sz="2400" dirty="0">
                <a:latin typeface="Times New Roman" pitchFamily="18" charset="0"/>
                <a:cs typeface="Times New Roman" pitchFamily="18" charset="0"/>
              </a:rPr>
              <a:t>:</a:t>
            </a:r>
            <a:endParaRPr lang="ru-RU" sz="2400" dirty="0">
              <a:latin typeface="Times New Roman" pitchFamily="18" charset="0"/>
              <a:cs typeface="Times New Roman" pitchFamily="18" charset="0"/>
            </a:endParaRPr>
          </a:p>
          <a:p>
            <a:pPr>
              <a:buFont typeface="Arial" charset="0"/>
              <a:buChar char="•"/>
            </a:pPr>
            <a:r>
              <a:rPr lang="ru-RU" sz="2400" dirty="0">
                <a:latin typeface="Times New Roman" pitchFamily="18" charset="0"/>
                <a:cs typeface="Times New Roman" pitchFamily="18" charset="0"/>
              </a:rPr>
              <a:t>подчеркивайте преимущества и полезность общения</a:t>
            </a:r>
            <a:r>
              <a:rPr lang="en-US" sz="2400" dirty="0">
                <a:latin typeface="Times New Roman" pitchFamily="18" charset="0"/>
                <a:cs typeface="Times New Roman" pitchFamily="18" charset="0"/>
              </a:rPr>
              <a:t>,</a:t>
            </a:r>
            <a:r>
              <a:rPr lang="ru-RU" sz="2400" dirty="0">
                <a:latin typeface="Times New Roman" pitchFamily="18" charset="0"/>
                <a:cs typeface="Times New Roman" pitchFamily="18" charset="0"/>
              </a:rPr>
              <a:t> рассказывайте ребенку</a:t>
            </a:r>
            <a:r>
              <a:rPr lang="en-US" sz="2400" dirty="0">
                <a:latin typeface="Times New Roman" pitchFamily="18" charset="0"/>
                <a:cs typeface="Times New Roman" pitchFamily="18" charset="0"/>
              </a:rPr>
              <a:t>,</a:t>
            </a:r>
            <a:r>
              <a:rPr lang="ru-RU" sz="2400" dirty="0">
                <a:latin typeface="Times New Roman" pitchFamily="18" charset="0"/>
                <a:cs typeface="Times New Roman" pitchFamily="18" charset="0"/>
              </a:rPr>
              <a:t> что нового и интересного вы узнали</a:t>
            </a:r>
            <a:r>
              <a:rPr lang="en-US" sz="2400" dirty="0">
                <a:latin typeface="Times New Roman" pitchFamily="18" charset="0"/>
                <a:cs typeface="Times New Roman" pitchFamily="18" charset="0"/>
              </a:rPr>
              <a:t>,</a:t>
            </a:r>
            <a:r>
              <a:rPr lang="ru-RU" sz="2400" dirty="0">
                <a:latin typeface="Times New Roman" pitchFamily="18" charset="0"/>
                <a:cs typeface="Times New Roman" pitchFamily="18" charset="0"/>
              </a:rPr>
              <a:t> а также</a:t>
            </a:r>
            <a:r>
              <a:rPr lang="en-US" sz="2400" dirty="0">
                <a:latin typeface="Times New Roman" pitchFamily="18" charset="0"/>
                <a:cs typeface="Times New Roman" pitchFamily="18" charset="0"/>
              </a:rPr>
              <a:t>,</a:t>
            </a:r>
            <a:r>
              <a:rPr lang="ru-RU" sz="2400" dirty="0">
                <a:latin typeface="Times New Roman" pitchFamily="18" charset="0"/>
                <a:cs typeface="Times New Roman" pitchFamily="18" charset="0"/>
              </a:rPr>
              <a:t> какое удовольствие получили</a:t>
            </a:r>
            <a:r>
              <a:rPr lang="en-US" sz="2400" dirty="0">
                <a:latin typeface="Times New Roman" pitchFamily="18" charset="0"/>
                <a:cs typeface="Times New Roman" pitchFamily="18" charset="0"/>
              </a:rPr>
              <a:t>,</a:t>
            </a:r>
            <a:r>
              <a:rPr lang="ru-RU" sz="2400" dirty="0">
                <a:latin typeface="Times New Roman" pitchFamily="18" charset="0"/>
                <a:cs typeface="Times New Roman" pitchFamily="18" charset="0"/>
              </a:rPr>
              <a:t> общаясь с тем или иным человеком</a:t>
            </a:r>
            <a:r>
              <a:rPr lang="en-US" sz="2400" dirty="0">
                <a:latin typeface="Times New Roman" pitchFamily="18" charset="0"/>
                <a:cs typeface="Times New Roman" pitchFamily="18" charset="0"/>
              </a:rPr>
              <a:t>;</a:t>
            </a:r>
            <a:endParaRPr lang="ru-RU" sz="2400" dirty="0">
              <a:latin typeface="Times New Roman" pitchFamily="18" charset="0"/>
              <a:cs typeface="Times New Roman" pitchFamily="18" charset="0"/>
            </a:endParaRPr>
          </a:p>
          <a:p>
            <a:pPr>
              <a:buFont typeface="Arial" charset="0"/>
              <a:buChar char="•"/>
            </a:pPr>
            <a:r>
              <a:rPr lang="ru-RU" sz="2400" dirty="0">
                <a:latin typeface="Times New Roman" pitchFamily="18" charset="0"/>
                <a:cs typeface="Times New Roman" pitchFamily="18" charset="0"/>
              </a:rPr>
              <a:t>стремитесь сами стать для ребенка примером эффективно общающегося человека</a:t>
            </a:r>
            <a:r>
              <a:rPr lang="en-US" sz="2400" dirty="0">
                <a:latin typeface="Times New Roman" pitchFamily="18" charset="0"/>
                <a:cs typeface="Times New Roman" pitchFamily="18" charset="0"/>
              </a:rPr>
              <a:t>;</a:t>
            </a:r>
          </a:p>
          <a:p>
            <a:pPr>
              <a:buFont typeface="Arial" charset="0"/>
              <a:buChar char="•"/>
            </a:pPr>
            <a:r>
              <a:rPr lang="ru-RU" sz="2400" dirty="0">
                <a:latin typeface="Times New Roman" pitchFamily="18" charset="0"/>
                <a:cs typeface="Times New Roman" pitchFamily="18" charset="0"/>
              </a:rPr>
              <a:t>ни в коем случае не давите на ребенка</a:t>
            </a:r>
            <a:r>
              <a:rPr lang="en-US" sz="2400" dirty="0">
                <a:latin typeface="Times New Roman" pitchFamily="18" charset="0"/>
                <a:cs typeface="Times New Roman" pitchFamily="18" charset="0"/>
              </a:rPr>
              <a:t>,</a:t>
            </a:r>
            <a:r>
              <a:rPr lang="ru-RU" sz="2400" dirty="0">
                <a:latin typeface="Times New Roman" pitchFamily="18" charset="0"/>
                <a:cs typeface="Times New Roman" pitchFamily="18" charset="0"/>
              </a:rPr>
              <a:t> не требуйте от него стать общительным здесь и сейчас</a:t>
            </a:r>
            <a:r>
              <a:rPr lang="en-US" sz="2400" dirty="0">
                <a:latin typeface="Times New Roman" pitchFamily="18" charset="0"/>
                <a:cs typeface="Times New Roman" pitchFamily="18" charset="0"/>
              </a:rPr>
              <a:t>;</a:t>
            </a:r>
            <a:r>
              <a:rPr lang="ru-RU" sz="2400" dirty="0">
                <a:latin typeface="Times New Roman" pitchFamily="18" charset="0"/>
                <a:cs typeface="Times New Roman" pitchFamily="18" charset="0"/>
              </a:rPr>
              <a:t> своим собственным примером показывайте</a:t>
            </a:r>
            <a:r>
              <a:rPr lang="en-US" sz="2400" dirty="0">
                <a:latin typeface="Times New Roman" pitchFamily="18" charset="0"/>
                <a:cs typeface="Times New Roman" pitchFamily="18" charset="0"/>
              </a:rPr>
              <a:t>,</a:t>
            </a:r>
            <a:r>
              <a:rPr lang="ru-RU" sz="2400" dirty="0">
                <a:latin typeface="Times New Roman" pitchFamily="18" charset="0"/>
                <a:cs typeface="Times New Roman" pitchFamily="18" charset="0"/>
              </a:rPr>
              <a:t> что общение с другими людьми – это радость</a:t>
            </a:r>
            <a:r>
              <a:rPr lang="en-US" sz="2400" dirty="0">
                <a:latin typeface="Times New Roman" pitchFamily="18" charset="0"/>
                <a:cs typeface="Times New Roman" pitchFamily="18" charset="0"/>
              </a:rPr>
              <a:t>.</a:t>
            </a:r>
            <a:r>
              <a:rPr lang="ru-RU" sz="2400" dirty="0">
                <a:latin typeface="Times New Roman" pitchFamily="18" charset="0"/>
                <a:cs typeface="Times New Roman" pitchFamily="18" charset="0"/>
              </a:rPr>
              <a:t>  </a:t>
            </a:r>
            <a:endParaRPr lang="en-US" sz="2400" dirty="0">
              <a:latin typeface="Times New Roman" pitchFamily="18" charset="0"/>
              <a:cs typeface="Times New Roman" pitchFamily="18" charset="0"/>
            </a:endParaRPr>
          </a:p>
          <a:p>
            <a:endParaRPr lang="ru-RU" sz="2400" dirty="0">
              <a:latin typeface="Times New Roman" pitchFamily="18" charset="0"/>
              <a:cs typeface="Times New Roman" pitchFamily="18" charset="0"/>
            </a:endParaRPr>
          </a:p>
        </p:txBody>
      </p:sp>
    </p:spTree>
    <p:extLst>
      <p:ext uri="{BB962C8B-B14F-4D97-AF65-F5344CB8AC3E}">
        <p14:creationId xmlns:p14="http://schemas.microsoft.com/office/powerpoint/2010/main" val="39731048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http://www.tvoyrebenok.ru/images/presentation/nice/m/05.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2916" y="0"/>
            <a:ext cx="9119681" cy="6858000"/>
          </a:xfrm>
          <a:prstGeom prst="rect">
            <a:avLst/>
          </a:prstGeom>
          <a:noFill/>
          <a:extLst>
            <a:ext uri="{909E8E84-426E-40DD-AFC4-6F175D3DCCD1}">
              <a14:hiddenFill xmlns:a14="http://schemas.microsoft.com/office/drawing/2010/main">
                <a:solidFill>
                  <a:srgbClr val="FFFFFF"/>
                </a:solidFill>
              </a14:hiddenFill>
            </a:ext>
          </a:extLst>
        </p:spPr>
      </p:pic>
      <p:sp>
        <p:nvSpPr>
          <p:cNvPr id="3" name="Объект 2"/>
          <p:cNvSpPr>
            <a:spLocks noGrp="1"/>
          </p:cNvSpPr>
          <p:nvPr>
            <p:ph idx="1"/>
          </p:nvPr>
        </p:nvSpPr>
        <p:spPr>
          <a:xfrm>
            <a:off x="457200" y="332656"/>
            <a:ext cx="8229600" cy="6120679"/>
          </a:xfrm>
        </p:spPr>
        <p:txBody>
          <a:bodyPr>
            <a:normAutofit/>
          </a:bodyPr>
          <a:lstStyle/>
          <a:p>
            <a:r>
              <a:rPr lang="ru-RU" sz="2400" dirty="0">
                <a:latin typeface="Times New Roman" pitchFamily="18" charset="0"/>
                <a:cs typeface="Times New Roman" pitchFamily="18" charset="0"/>
              </a:rPr>
              <a:t>разыгрывайте разнообразные ситуации</a:t>
            </a:r>
            <a:r>
              <a:rPr lang="en-US" sz="2400" dirty="0">
                <a:latin typeface="Times New Roman" pitchFamily="18" charset="0"/>
                <a:cs typeface="Times New Roman" pitchFamily="18" charset="0"/>
              </a:rPr>
              <a:t>: </a:t>
            </a:r>
            <a:r>
              <a:rPr lang="ru-RU" sz="2400" dirty="0">
                <a:latin typeface="Times New Roman" pitchFamily="18" charset="0"/>
                <a:cs typeface="Times New Roman" pitchFamily="18" charset="0"/>
              </a:rPr>
              <a:t>например</a:t>
            </a:r>
            <a:r>
              <a:rPr lang="en-US" sz="2400" dirty="0">
                <a:latin typeface="Times New Roman" pitchFamily="18" charset="0"/>
                <a:cs typeface="Times New Roman" pitchFamily="18" charset="0"/>
              </a:rPr>
              <a:t>,</a:t>
            </a:r>
            <a:r>
              <a:rPr lang="ru-RU" sz="2400" dirty="0">
                <a:latin typeface="Times New Roman" pitchFamily="18" charset="0"/>
                <a:cs typeface="Times New Roman" pitchFamily="18" charset="0"/>
              </a:rPr>
              <a:t> «А чтобы ты сделал</a:t>
            </a:r>
            <a:r>
              <a:rPr lang="en-US" sz="2400" dirty="0">
                <a:latin typeface="Times New Roman" pitchFamily="18" charset="0"/>
                <a:cs typeface="Times New Roman" pitchFamily="18" charset="0"/>
              </a:rPr>
              <a:t>,</a:t>
            </a:r>
            <a:r>
              <a:rPr lang="ru-RU" sz="2400" dirty="0">
                <a:latin typeface="Times New Roman" pitchFamily="18" charset="0"/>
                <a:cs typeface="Times New Roman" pitchFamily="18" charset="0"/>
              </a:rPr>
              <a:t> если на прогулке увидел незнакомого плачущего малыша</a:t>
            </a:r>
            <a:r>
              <a:rPr lang="en-US" sz="2400" dirty="0">
                <a:latin typeface="Times New Roman" pitchFamily="18" charset="0"/>
                <a:cs typeface="Times New Roman" pitchFamily="18" charset="0"/>
              </a:rPr>
              <a:t>?</a:t>
            </a:r>
            <a:r>
              <a:rPr lang="ru-RU" sz="2400" dirty="0">
                <a:latin typeface="Times New Roman" pitchFamily="18" charset="0"/>
                <a:cs typeface="Times New Roman" pitchFamily="18" charset="0"/>
              </a:rPr>
              <a:t>»</a:t>
            </a:r>
            <a:r>
              <a:rPr lang="en-US" sz="2400" dirty="0">
                <a:latin typeface="Times New Roman" pitchFamily="18" charset="0"/>
                <a:cs typeface="Times New Roman" pitchFamily="18" charset="0"/>
              </a:rPr>
              <a:t>;</a:t>
            </a:r>
          </a:p>
          <a:p>
            <a:r>
              <a:rPr lang="ru-RU" sz="2400" dirty="0">
                <a:latin typeface="Times New Roman" pitchFamily="18" charset="0"/>
                <a:cs typeface="Times New Roman" pitchFamily="18" charset="0"/>
              </a:rPr>
              <a:t>рассуждайте вместе о будущем ребенка</a:t>
            </a:r>
            <a:r>
              <a:rPr lang="en-US" sz="2400" dirty="0">
                <a:latin typeface="Times New Roman" pitchFamily="18" charset="0"/>
                <a:cs typeface="Times New Roman" pitchFamily="18" charset="0"/>
              </a:rPr>
              <a:t>: </a:t>
            </a:r>
            <a:r>
              <a:rPr lang="ru-RU" sz="2400" dirty="0">
                <a:latin typeface="Times New Roman" pitchFamily="18" charset="0"/>
                <a:cs typeface="Times New Roman" pitchFamily="18" charset="0"/>
              </a:rPr>
              <a:t>«Расскажи</a:t>
            </a:r>
            <a:r>
              <a:rPr lang="en-US" sz="2400" dirty="0">
                <a:latin typeface="Times New Roman" pitchFamily="18" charset="0"/>
                <a:cs typeface="Times New Roman" pitchFamily="18" charset="0"/>
              </a:rPr>
              <a:t>,</a:t>
            </a:r>
            <a:r>
              <a:rPr lang="ru-RU" sz="2400" dirty="0">
                <a:latin typeface="Times New Roman" pitchFamily="18" charset="0"/>
                <a:cs typeface="Times New Roman" pitchFamily="18" charset="0"/>
              </a:rPr>
              <a:t> кем ты себя видишь в будущем</a:t>
            </a:r>
            <a:r>
              <a:rPr lang="en-US" sz="2400" dirty="0">
                <a:latin typeface="Times New Roman" pitchFamily="18" charset="0"/>
                <a:cs typeface="Times New Roman" pitchFamily="18" charset="0"/>
              </a:rPr>
              <a:t>,</a:t>
            </a:r>
            <a:r>
              <a:rPr lang="ru-RU" sz="2400" dirty="0">
                <a:latin typeface="Times New Roman" pitchFamily="18" charset="0"/>
                <a:cs typeface="Times New Roman" pitchFamily="18" charset="0"/>
              </a:rPr>
              <a:t> какой ты</a:t>
            </a:r>
            <a:r>
              <a:rPr lang="en-US" sz="2400" dirty="0">
                <a:latin typeface="Times New Roman" pitchFamily="18" charset="0"/>
                <a:cs typeface="Times New Roman" pitchFamily="18" charset="0"/>
              </a:rPr>
              <a:t>?</a:t>
            </a:r>
            <a:r>
              <a:rPr lang="ru-RU" sz="2400" dirty="0">
                <a:latin typeface="Times New Roman" pitchFamily="18" charset="0"/>
                <a:cs typeface="Times New Roman" pitchFamily="18" charset="0"/>
              </a:rPr>
              <a:t> С кем дружишь</a:t>
            </a:r>
            <a:r>
              <a:rPr lang="en-US" sz="2400" dirty="0">
                <a:latin typeface="Times New Roman" pitchFamily="18" charset="0"/>
                <a:cs typeface="Times New Roman" pitchFamily="18" charset="0"/>
              </a:rPr>
              <a:t>,</a:t>
            </a:r>
            <a:r>
              <a:rPr lang="ru-RU" sz="2400" dirty="0">
                <a:latin typeface="Times New Roman" pitchFamily="18" charset="0"/>
                <a:cs typeface="Times New Roman" pitchFamily="18" charset="0"/>
              </a:rPr>
              <a:t> кем работаешь</a:t>
            </a:r>
            <a:r>
              <a:rPr lang="en-US" sz="2400" dirty="0">
                <a:latin typeface="Times New Roman" pitchFamily="18" charset="0"/>
                <a:cs typeface="Times New Roman" pitchFamily="18" charset="0"/>
              </a:rPr>
              <a:t>? </a:t>
            </a:r>
            <a:r>
              <a:rPr lang="ru-RU" sz="2400" dirty="0">
                <a:latin typeface="Times New Roman" pitchFamily="18" charset="0"/>
                <a:cs typeface="Times New Roman" pitchFamily="18" charset="0"/>
              </a:rPr>
              <a:t>А с кем дружишь на работе</a:t>
            </a:r>
            <a:r>
              <a:rPr lang="en-US" sz="2400" dirty="0">
                <a:latin typeface="Times New Roman" pitchFamily="18" charset="0"/>
                <a:cs typeface="Times New Roman" pitchFamily="18" charset="0"/>
              </a:rPr>
              <a:t>?</a:t>
            </a:r>
            <a:r>
              <a:rPr lang="ru-RU" sz="2400" dirty="0">
                <a:latin typeface="Times New Roman" pitchFamily="18" charset="0"/>
                <a:cs typeface="Times New Roman" pitchFamily="18" charset="0"/>
              </a:rPr>
              <a:t>»</a:t>
            </a:r>
            <a:r>
              <a:rPr lang="en-US" sz="2400" dirty="0">
                <a:latin typeface="Times New Roman" pitchFamily="18" charset="0"/>
                <a:cs typeface="Times New Roman" pitchFamily="18" charset="0"/>
              </a:rPr>
              <a:t>;</a:t>
            </a:r>
          </a:p>
          <a:p>
            <a:pPr marL="0" indent="0" algn="ctr">
              <a:buNone/>
            </a:pPr>
            <a:r>
              <a:rPr lang="ru-RU" sz="2400" b="1" i="1" dirty="0">
                <a:solidFill>
                  <a:srgbClr val="FF0000"/>
                </a:solidFill>
                <a:latin typeface="Times New Roman" pitchFamily="18" charset="0"/>
                <a:cs typeface="Times New Roman" pitchFamily="18" charset="0"/>
              </a:rPr>
              <a:t>Верьте в себя и в силы ребенка!</a:t>
            </a:r>
          </a:p>
          <a:p>
            <a:pPr marL="0" indent="0" algn="ctr">
              <a:buNone/>
            </a:pPr>
            <a:r>
              <a:rPr lang="ru-RU" sz="2400" b="1" i="1" dirty="0">
                <a:solidFill>
                  <a:srgbClr val="FF0000"/>
                </a:solidFill>
                <a:latin typeface="Times New Roman" pitchFamily="18" charset="0"/>
                <a:cs typeface="Times New Roman" pitchFamily="18" charset="0"/>
              </a:rPr>
              <a:t>И все обязательно получится!</a:t>
            </a:r>
            <a:endParaRPr lang="en-US" sz="2400" b="1" i="1" dirty="0">
              <a:solidFill>
                <a:srgbClr val="FF0000"/>
              </a:solidFill>
              <a:latin typeface="Times New Roman" pitchFamily="18" charset="0"/>
              <a:cs typeface="Times New Roman" pitchFamily="18" charset="0"/>
            </a:endParaRPr>
          </a:p>
          <a:p>
            <a:pPr marL="0" indent="0" algn="ctr">
              <a:buNone/>
            </a:pPr>
            <a:endParaRPr lang="en-US" sz="2400" b="1" i="1" dirty="0">
              <a:latin typeface="Times New Roman" pitchFamily="18" charset="0"/>
              <a:cs typeface="Times New Roman" pitchFamily="18" charset="0"/>
            </a:endParaRPr>
          </a:p>
          <a:p>
            <a:pPr marL="0" indent="0">
              <a:buNone/>
            </a:pPr>
            <a:endParaRPr lang="ru-RU" sz="2400" dirty="0">
              <a:latin typeface="Times New Roman" pitchFamily="18" charset="0"/>
              <a:cs typeface="Times New Roman" pitchFamily="18" charset="0"/>
            </a:endParaRPr>
          </a:p>
        </p:txBody>
      </p:sp>
      <p:pic>
        <p:nvPicPr>
          <p:cNvPr id="1026"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555776" y="3494307"/>
            <a:ext cx="3888432" cy="26642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31543363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http://www.tvoyrebenok.ru/images/presentation/nice/m/05.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2916" y="0"/>
            <a:ext cx="9119681"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Заголовок 1"/>
          <p:cNvSpPr>
            <a:spLocks noGrp="1"/>
          </p:cNvSpPr>
          <p:nvPr>
            <p:ph type="title"/>
          </p:nvPr>
        </p:nvSpPr>
        <p:spPr>
          <a:xfrm>
            <a:off x="467544" y="116632"/>
            <a:ext cx="8229600" cy="1584176"/>
          </a:xfrm>
        </p:spPr>
        <p:txBody>
          <a:bodyPr>
            <a:noAutofit/>
          </a:bodyPr>
          <a:lstStyle/>
          <a:p>
            <a:r>
              <a:rPr lang="ru-RU" sz="2800" b="1" i="1" dirty="0">
                <a:solidFill>
                  <a:srgbClr val="006600"/>
                </a:solidFill>
                <a:latin typeface="Times New Roman" pitchFamily="18" charset="0"/>
                <a:cs typeface="Times New Roman" pitchFamily="18" charset="0"/>
              </a:rPr>
              <a:t>Принципы коррекции</a:t>
            </a:r>
            <a:r>
              <a:rPr lang="en-US" sz="2800" b="1" i="1" dirty="0">
                <a:solidFill>
                  <a:srgbClr val="006600"/>
                </a:solidFill>
                <a:latin typeface="Times New Roman" pitchFamily="18" charset="0"/>
                <a:cs typeface="Times New Roman" pitchFamily="18" charset="0"/>
              </a:rPr>
              <a:t>,</a:t>
            </a:r>
            <a:r>
              <a:rPr lang="ru-RU" sz="2800" b="1" i="1" dirty="0">
                <a:solidFill>
                  <a:srgbClr val="006600"/>
                </a:solidFill>
                <a:latin typeface="Times New Roman" pitchFamily="18" charset="0"/>
                <a:cs typeface="Times New Roman" pitchFamily="18" charset="0"/>
              </a:rPr>
              <a:t> которые определяют основные направления работы с замкнутым ребенком</a:t>
            </a:r>
            <a:r>
              <a:rPr lang="en-US" sz="2800" b="1" i="1" dirty="0">
                <a:solidFill>
                  <a:srgbClr val="006600"/>
                </a:solidFill>
                <a:latin typeface="Times New Roman" pitchFamily="18" charset="0"/>
                <a:cs typeface="Times New Roman" pitchFamily="18" charset="0"/>
              </a:rPr>
              <a:t>:</a:t>
            </a:r>
            <a:endParaRPr lang="ru-RU" sz="2800" b="1" i="1" dirty="0">
              <a:solidFill>
                <a:srgbClr val="006600"/>
              </a:solidFill>
              <a:latin typeface="Times New Roman" pitchFamily="18" charset="0"/>
              <a:cs typeface="Times New Roman" pitchFamily="18" charset="0"/>
            </a:endParaRPr>
          </a:p>
        </p:txBody>
      </p:sp>
      <p:sp>
        <p:nvSpPr>
          <p:cNvPr id="3" name="Объект 2"/>
          <p:cNvSpPr>
            <a:spLocks noGrp="1"/>
          </p:cNvSpPr>
          <p:nvPr>
            <p:ph idx="1"/>
          </p:nvPr>
        </p:nvSpPr>
        <p:spPr>
          <a:xfrm>
            <a:off x="457200" y="1628800"/>
            <a:ext cx="8229600" cy="4497363"/>
          </a:xfrm>
        </p:spPr>
        <p:txBody>
          <a:bodyPr>
            <a:normAutofit/>
          </a:bodyPr>
          <a:lstStyle/>
          <a:p>
            <a:r>
              <a:rPr lang="ru-RU" sz="2400" dirty="0">
                <a:latin typeface="Times New Roman" pitchFamily="18" charset="0"/>
                <a:cs typeface="Times New Roman" pitchFamily="18" charset="0"/>
              </a:rPr>
              <a:t>устранение причин</a:t>
            </a:r>
            <a:r>
              <a:rPr lang="en-US" sz="2400" dirty="0">
                <a:latin typeface="Times New Roman" pitchFamily="18" charset="0"/>
                <a:cs typeface="Times New Roman" pitchFamily="18" charset="0"/>
              </a:rPr>
              <a:t>,</a:t>
            </a:r>
            <a:r>
              <a:rPr lang="ru-RU" sz="2400" dirty="0">
                <a:latin typeface="Times New Roman" pitchFamily="18" charset="0"/>
                <a:cs typeface="Times New Roman" pitchFamily="18" charset="0"/>
              </a:rPr>
              <a:t> приведших к этому нарушению</a:t>
            </a:r>
            <a:r>
              <a:rPr lang="en-US" sz="2400" dirty="0">
                <a:latin typeface="Times New Roman" pitchFamily="18" charset="0"/>
                <a:cs typeface="Times New Roman" pitchFamily="18" charset="0"/>
              </a:rPr>
              <a:t>;</a:t>
            </a:r>
            <a:endParaRPr lang="ru-RU" sz="2400" dirty="0">
              <a:latin typeface="Times New Roman" pitchFamily="18" charset="0"/>
              <a:cs typeface="Times New Roman" pitchFamily="18" charset="0"/>
            </a:endParaRPr>
          </a:p>
          <a:p>
            <a:r>
              <a:rPr lang="ru-RU" sz="2400" dirty="0">
                <a:latin typeface="Times New Roman" pitchFamily="18" charset="0"/>
                <a:cs typeface="Times New Roman" pitchFamily="18" charset="0"/>
              </a:rPr>
              <a:t>восстановление потребности ребенка в общении</a:t>
            </a:r>
            <a:r>
              <a:rPr lang="en-US" sz="2400" dirty="0">
                <a:latin typeface="Times New Roman" pitchFamily="18" charset="0"/>
                <a:cs typeface="Times New Roman" pitchFamily="18" charset="0"/>
              </a:rPr>
              <a:t>,</a:t>
            </a:r>
            <a:r>
              <a:rPr lang="ru-RU" sz="2400" dirty="0">
                <a:latin typeface="Times New Roman" pitchFamily="18" charset="0"/>
                <a:cs typeface="Times New Roman" pitchFamily="18" charset="0"/>
              </a:rPr>
              <a:t> контактах со взрослыми и сверстниками</a:t>
            </a:r>
            <a:r>
              <a:rPr lang="en-US" sz="2400" dirty="0">
                <a:latin typeface="Times New Roman" pitchFamily="18" charset="0"/>
                <a:cs typeface="Times New Roman" pitchFamily="18" charset="0"/>
              </a:rPr>
              <a:t>;</a:t>
            </a:r>
            <a:endParaRPr lang="ru-RU" sz="2400" dirty="0">
              <a:latin typeface="Times New Roman" pitchFamily="18" charset="0"/>
              <a:cs typeface="Times New Roman" pitchFamily="18" charset="0"/>
            </a:endParaRPr>
          </a:p>
          <a:p>
            <a:r>
              <a:rPr lang="ru-RU" sz="2400" dirty="0">
                <a:latin typeface="Times New Roman" pitchFamily="18" charset="0"/>
                <a:cs typeface="Times New Roman" pitchFamily="18" charset="0"/>
              </a:rPr>
              <a:t>гармонизация отношений ребенка в семье и группе сверстников (то есть не только ребенка надо «поворачивать» к другим людям</a:t>
            </a:r>
            <a:r>
              <a:rPr lang="en-US" sz="2400" dirty="0">
                <a:latin typeface="Times New Roman" pitchFamily="18" charset="0"/>
                <a:cs typeface="Times New Roman" pitchFamily="18" charset="0"/>
              </a:rPr>
              <a:t>,</a:t>
            </a:r>
            <a:r>
              <a:rPr lang="ru-RU" sz="2400" dirty="0">
                <a:latin typeface="Times New Roman" pitchFamily="18" charset="0"/>
                <a:cs typeface="Times New Roman" pitchFamily="18" charset="0"/>
              </a:rPr>
              <a:t> но и показать им</a:t>
            </a:r>
            <a:r>
              <a:rPr lang="en-US" sz="2400" dirty="0">
                <a:latin typeface="Times New Roman" pitchFamily="18" charset="0"/>
                <a:cs typeface="Times New Roman" pitchFamily="18" charset="0"/>
              </a:rPr>
              <a:t>,</a:t>
            </a:r>
            <a:r>
              <a:rPr lang="ru-RU" sz="2400" dirty="0">
                <a:latin typeface="Times New Roman" pitchFamily="18" charset="0"/>
                <a:cs typeface="Times New Roman" pitchFamily="18" charset="0"/>
              </a:rPr>
              <a:t> что ребенок не так плох или злобен</a:t>
            </a:r>
            <a:r>
              <a:rPr lang="en-US" sz="2400" dirty="0">
                <a:latin typeface="Times New Roman" pitchFamily="18" charset="0"/>
                <a:cs typeface="Times New Roman" pitchFamily="18" charset="0"/>
              </a:rPr>
              <a:t>,</a:t>
            </a:r>
            <a:r>
              <a:rPr lang="ru-RU" sz="2400" dirty="0">
                <a:latin typeface="Times New Roman" pitchFamily="18" charset="0"/>
                <a:cs typeface="Times New Roman" pitchFamily="18" charset="0"/>
              </a:rPr>
              <a:t> как они о нем могли думать)</a:t>
            </a:r>
            <a:r>
              <a:rPr lang="en-US" sz="2400" dirty="0">
                <a:latin typeface="Times New Roman" pitchFamily="18" charset="0"/>
                <a:cs typeface="Times New Roman" pitchFamily="18" charset="0"/>
              </a:rPr>
              <a:t>;</a:t>
            </a:r>
            <a:endParaRPr lang="ru-RU" sz="2400" dirty="0">
              <a:latin typeface="Times New Roman" pitchFamily="18" charset="0"/>
              <a:cs typeface="Times New Roman" pitchFamily="18" charset="0"/>
            </a:endParaRPr>
          </a:p>
          <a:p>
            <a:r>
              <a:rPr lang="ru-RU" sz="2400" dirty="0">
                <a:latin typeface="Times New Roman" pitchFamily="18" charset="0"/>
                <a:cs typeface="Times New Roman" pitchFamily="18" charset="0"/>
              </a:rPr>
              <a:t>обучение ребенка навыкам общения и установления контакта</a:t>
            </a:r>
            <a:r>
              <a:rPr lang="en-US" sz="2400" dirty="0">
                <a:latin typeface="Times New Roman" pitchFamily="18" charset="0"/>
                <a:cs typeface="Times New Roman" pitchFamily="18" charset="0"/>
              </a:rPr>
              <a:t>.</a:t>
            </a:r>
            <a:endParaRPr lang="ru-RU" sz="2400" dirty="0">
              <a:latin typeface="Times New Roman" pitchFamily="18" charset="0"/>
              <a:cs typeface="Times New Roman" pitchFamily="18" charset="0"/>
            </a:endParaRPr>
          </a:p>
        </p:txBody>
      </p:sp>
    </p:spTree>
    <p:extLst>
      <p:ext uri="{BB962C8B-B14F-4D97-AF65-F5344CB8AC3E}">
        <p14:creationId xmlns:p14="http://schemas.microsoft.com/office/powerpoint/2010/main" val="397706232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http://www.tvoyrebenok.ru/images/presentation/nice/m/05.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2916" y="0"/>
            <a:ext cx="9119681" cy="6858000"/>
          </a:xfrm>
          <a:prstGeom prst="rect">
            <a:avLst/>
          </a:prstGeom>
          <a:noFill/>
          <a:extLst>
            <a:ext uri="{909E8E84-426E-40DD-AFC4-6F175D3DCCD1}">
              <a14:hiddenFill xmlns:a14="http://schemas.microsoft.com/office/drawing/2010/main">
                <a:solidFill>
                  <a:srgbClr val="FFFFFF"/>
                </a:solidFill>
              </a14:hiddenFill>
            </a:ext>
          </a:extLst>
        </p:spPr>
      </p:pic>
      <p:sp>
        <p:nvSpPr>
          <p:cNvPr id="3" name="Объект 2"/>
          <p:cNvSpPr>
            <a:spLocks noGrp="1"/>
          </p:cNvSpPr>
          <p:nvPr>
            <p:ph idx="1"/>
          </p:nvPr>
        </p:nvSpPr>
        <p:spPr>
          <a:xfrm>
            <a:off x="457200" y="116632"/>
            <a:ext cx="8229600" cy="6480720"/>
          </a:xfrm>
        </p:spPr>
        <p:txBody>
          <a:bodyPr>
            <a:normAutofit/>
          </a:bodyPr>
          <a:lstStyle/>
          <a:p>
            <a:pPr marL="0" indent="0">
              <a:buNone/>
            </a:pPr>
            <a:r>
              <a:rPr lang="ru-RU" sz="2800" b="1" i="1" dirty="0">
                <a:solidFill>
                  <a:srgbClr val="FF0000"/>
                </a:solidFill>
                <a:latin typeface="Times New Roman" pitchFamily="18" charset="0"/>
                <a:cs typeface="Times New Roman" pitchFamily="18" charset="0"/>
              </a:rPr>
              <a:t>ПОМНИТЕ! </a:t>
            </a:r>
            <a:r>
              <a:rPr lang="ru-RU" sz="2800" b="1" i="1" dirty="0">
                <a:solidFill>
                  <a:srgbClr val="006600"/>
                </a:solidFill>
                <a:latin typeface="Times New Roman" pitchFamily="18" charset="0"/>
                <a:cs typeface="Times New Roman" pitchFamily="18" charset="0"/>
              </a:rPr>
              <a:t>Коррекция замкнутости может занять много времени и должна проводиться с осторожностью.</a:t>
            </a:r>
            <a:r>
              <a:rPr lang="ru-RU" sz="2800" b="1" i="1" dirty="0">
                <a:latin typeface="Times New Roman" pitchFamily="18" charset="0"/>
                <a:cs typeface="Times New Roman" pitchFamily="18" charset="0"/>
              </a:rPr>
              <a:t> </a:t>
            </a:r>
          </a:p>
          <a:p>
            <a:pPr marL="0" indent="0" algn="ctr">
              <a:buNone/>
            </a:pPr>
            <a:endParaRPr lang="ru-RU" sz="2800" b="1" i="1" u="sng" dirty="0">
              <a:solidFill>
                <a:srgbClr val="006600"/>
              </a:solidFill>
              <a:latin typeface="Times New Roman" pitchFamily="18" charset="0"/>
              <a:cs typeface="Times New Roman" pitchFamily="18" charset="0"/>
            </a:endParaRPr>
          </a:p>
          <a:p>
            <a:pPr marL="0" indent="0" algn="ctr">
              <a:buNone/>
            </a:pPr>
            <a:r>
              <a:rPr lang="ru-RU" sz="2800" b="1" i="1" u="sng" dirty="0">
                <a:solidFill>
                  <a:srgbClr val="006600"/>
                </a:solidFill>
                <a:latin typeface="Times New Roman" pitchFamily="18" charset="0"/>
                <a:cs typeface="Times New Roman" pitchFamily="18" charset="0"/>
              </a:rPr>
              <a:t>Работа ведется одновременно по нескольким направлениям:</a:t>
            </a:r>
          </a:p>
          <a:p>
            <a:pPr lvl="0"/>
            <a:r>
              <a:rPr lang="ru-RU" sz="2000" dirty="0">
                <a:latin typeface="Times New Roman" pitchFamily="18" charset="0"/>
                <a:cs typeface="Times New Roman" pitchFamily="18" charset="0"/>
              </a:rPr>
              <a:t>индивидуально с психологом;</a:t>
            </a:r>
          </a:p>
          <a:p>
            <a:pPr lvl="0"/>
            <a:r>
              <a:rPr lang="ru-RU" sz="2000" dirty="0">
                <a:latin typeface="Times New Roman" pitchFamily="18" charset="0"/>
                <a:cs typeface="Times New Roman" pitchFamily="18" charset="0"/>
              </a:rPr>
              <a:t>с родителями замкнутого ребенка;</a:t>
            </a:r>
          </a:p>
          <a:p>
            <a:r>
              <a:rPr lang="ru-RU" sz="2000" dirty="0">
                <a:latin typeface="Times New Roman" pitchFamily="18" charset="0"/>
                <a:cs typeface="Times New Roman" pitchFamily="18" charset="0"/>
              </a:rPr>
              <a:t>посредством игровой терапии, изотерапии, </a:t>
            </a:r>
          </a:p>
          <a:p>
            <a:pPr marL="0" indent="0">
              <a:buNone/>
            </a:pPr>
            <a:r>
              <a:rPr lang="ru-RU" sz="2000" dirty="0">
                <a:latin typeface="Times New Roman" pitchFamily="18" charset="0"/>
                <a:cs typeface="Times New Roman" pitchFamily="18" charset="0"/>
              </a:rPr>
              <a:t>      танцетерапии, гидротерапии и т. д. </a:t>
            </a:r>
          </a:p>
        </p:txBody>
      </p:sp>
      <p:pic>
        <p:nvPicPr>
          <p:cNvPr id="1026" name="Picture 2" descr="http://almaty.jazi.kz/images/classified/377636.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95536" y="4581128"/>
            <a:ext cx="1930574" cy="1930574"/>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http://ilkimoz.com.tr/files/photo-10022012171138.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771800" y="4725143"/>
            <a:ext cx="2833688" cy="1885951"/>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http://abvgdeika35.ru/wp-content/uploads/2012/04/01611797100.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084168" y="4725143"/>
            <a:ext cx="2724152" cy="188595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2357387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2" descr="http://www.tvoyrebenok.ru/images/presentation/nice/m/05.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2916" y="0"/>
            <a:ext cx="9119681" cy="6858000"/>
          </a:xfrm>
          <a:prstGeom prst="rect">
            <a:avLst/>
          </a:prstGeom>
          <a:noFill/>
          <a:extLst>
            <a:ext uri="{909E8E84-426E-40DD-AFC4-6F175D3DCCD1}">
              <a14:hiddenFill xmlns:a14="http://schemas.microsoft.com/office/drawing/2010/main">
                <a:solidFill>
                  <a:srgbClr val="FFFFFF"/>
                </a:solidFill>
              </a14:hiddenFill>
            </a:ext>
          </a:extLst>
        </p:spPr>
      </p:pic>
      <p:sp>
        <p:nvSpPr>
          <p:cNvPr id="6" name="Объект 2"/>
          <p:cNvSpPr txBox="1">
            <a:spLocks/>
          </p:cNvSpPr>
          <p:nvPr/>
        </p:nvSpPr>
        <p:spPr>
          <a:xfrm>
            <a:off x="539552" y="260648"/>
            <a:ext cx="8229600" cy="6048672"/>
          </a:xfrm>
          <a:prstGeom prst="rect">
            <a:avLst/>
          </a:prstGeom>
        </p:spPr>
        <p:txBody>
          <a:bodyPr vert="horz" lIns="91440" tIns="45720" rIns="91440" bIns="45720" rtlCol="0">
            <a:normAutofit fontScale="92500" lnSpcReduction="10000"/>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Font typeface="Arial" pitchFamily="34" charset="0"/>
              <a:buNone/>
            </a:pPr>
            <a:r>
              <a:rPr lang="ru-RU" sz="3800" b="1" i="1" u="sng" dirty="0">
                <a:solidFill>
                  <a:srgbClr val="006600"/>
                </a:solidFill>
                <a:latin typeface="Times New Roman" pitchFamily="18" charset="0"/>
                <a:cs typeface="Times New Roman" pitchFamily="18" charset="0"/>
              </a:rPr>
              <a:t>Занимаясь коррекцией замкнутости, не забывайте соблюдать следующие правила:</a:t>
            </a:r>
          </a:p>
          <a:p>
            <a:pPr marL="0" indent="0">
              <a:buFont typeface="Arial" pitchFamily="34" charset="0"/>
              <a:buNone/>
            </a:pPr>
            <a:endParaRPr lang="ru-RU" sz="3800" b="1" i="1" dirty="0">
              <a:latin typeface="Times New Roman" pitchFamily="18" charset="0"/>
              <a:cs typeface="Times New Roman" pitchFamily="18" charset="0"/>
            </a:endParaRPr>
          </a:p>
          <a:p>
            <a:pPr algn="just"/>
            <a:r>
              <a:rPr lang="ru-RU" sz="2300" dirty="0">
                <a:latin typeface="Times New Roman" pitchFamily="18" charset="0"/>
                <a:cs typeface="Times New Roman" pitchFamily="18" charset="0"/>
              </a:rPr>
              <a:t>При контакте с ребенком избегайте давления и нажима.</a:t>
            </a:r>
          </a:p>
          <a:p>
            <a:pPr algn="just"/>
            <a:r>
              <a:rPr lang="ru-RU" sz="2300" dirty="0">
                <a:latin typeface="Times New Roman" pitchFamily="18" charset="0"/>
                <a:cs typeface="Times New Roman" pitchFamily="18" charset="0"/>
              </a:rPr>
              <a:t>Понаблюдайте, чем любит заниматься ребенок и займитесь с ним этим же, а не предлагайте ему новые игры.</a:t>
            </a:r>
          </a:p>
          <a:p>
            <a:pPr algn="just"/>
            <a:r>
              <a:rPr lang="ru-RU" sz="2300" dirty="0">
                <a:latin typeface="Times New Roman" pitchFamily="18" charset="0"/>
                <a:cs typeface="Times New Roman" pitchFamily="18" charset="0"/>
              </a:rPr>
              <a:t>Выясните, что приносит ребенку удовлетворение в игре, и через это выйдите на контакт с ребенком.</a:t>
            </a:r>
          </a:p>
          <a:p>
            <a:pPr algn="just"/>
            <a:r>
              <a:rPr lang="ru-RU" sz="2300" dirty="0">
                <a:latin typeface="Times New Roman" pitchFamily="18" charset="0"/>
                <a:cs typeface="Times New Roman" pitchFamily="18" charset="0"/>
              </a:rPr>
              <a:t>Постепенно и с осторожностью вводите разнообразие в занятия ребенка, старайтесь вносить в них радость общения.</a:t>
            </a:r>
          </a:p>
          <a:p>
            <a:pPr algn="just"/>
            <a:r>
              <a:rPr lang="ru-RU" sz="2300" dirty="0">
                <a:latin typeface="Times New Roman" pitchFamily="18" charset="0"/>
                <a:cs typeface="Times New Roman" pitchFamily="18" charset="0"/>
              </a:rPr>
              <a:t>Строго дозируйте эффективные контакты с ребенком.</a:t>
            </a:r>
          </a:p>
          <a:p>
            <a:pPr algn="just"/>
            <a:r>
              <a:rPr lang="ru-RU" sz="2300" dirty="0">
                <a:latin typeface="Times New Roman" pitchFamily="18" charset="0"/>
                <a:cs typeface="Times New Roman" pitchFamily="18" charset="0"/>
              </a:rPr>
              <a:t>Оберегайте ребенка от ситуаций конфликта с близкими.</a:t>
            </a:r>
          </a:p>
          <a:p>
            <a:pPr algn="just"/>
            <a:r>
              <a:rPr lang="ru-RU" sz="2300" dirty="0">
                <a:latin typeface="Times New Roman" pitchFamily="18" charset="0"/>
                <a:cs typeface="Times New Roman" pitchFamily="18" charset="0"/>
              </a:rPr>
              <a:t>Направляйте внимание ребенка на процесс и результат вашего совместного контакта со средой.</a:t>
            </a:r>
          </a:p>
          <a:p>
            <a:pPr marL="0" indent="0">
              <a:buFont typeface="Arial" pitchFamily="34" charset="0"/>
              <a:buNone/>
            </a:pPr>
            <a:endParaRPr lang="ru-RU" dirty="0"/>
          </a:p>
        </p:txBody>
      </p:sp>
      <p:sp>
        <p:nvSpPr>
          <p:cNvPr id="8" name="AutoShape 4" descr="http://im6-tub-ru.yandex.net/i?id=445402202-42-72&amp;n=21"/>
          <p:cNvSpPr>
            <a:spLocks noChangeAspect="1" noChangeArrowheads="1"/>
          </p:cNvSpPr>
          <p:nvPr/>
        </p:nvSpPr>
        <p:spPr bwMode="auto">
          <a:xfrm>
            <a:off x="307975" y="-533400"/>
            <a:ext cx="2028825" cy="142875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dirty="0"/>
          </a:p>
        </p:txBody>
      </p:sp>
    </p:spTree>
    <p:extLst>
      <p:ext uri="{BB962C8B-B14F-4D97-AF65-F5344CB8AC3E}">
        <p14:creationId xmlns:p14="http://schemas.microsoft.com/office/powerpoint/2010/main" val="223239771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http://www.tvoyrebenok.ru/images/presentation/nice/m/05.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2916" y="0"/>
            <a:ext cx="9119681" cy="6858000"/>
          </a:xfrm>
          <a:prstGeom prst="rect">
            <a:avLst/>
          </a:prstGeom>
          <a:noFill/>
          <a:extLst>
            <a:ext uri="{909E8E84-426E-40DD-AFC4-6F175D3DCCD1}">
              <a14:hiddenFill xmlns:a14="http://schemas.microsoft.com/office/drawing/2010/main">
                <a:solidFill>
                  <a:srgbClr val="FFFFFF"/>
                </a:solidFill>
              </a14:hiddenFill>
            </a:ext>
          </a:extLst>
        </p:spPr>
      </p:pic>
      <p:sp>
        <p:nvSpPr>
          <p:cNvPr id="3" name="Объект 2"/>
          <p:cNvSpPr>
            <a:spLocks noGrp="1"/>
          </p:cNvSpPr>
          <p:nvPr>
            <p:ph idx="1"/>
          </p:nvPr>
        </p:nvSpPr>
        <p:spPr>
          <a:xfrm>
            <a:off x="457200" y="404664"/>
            <a:ext cx="8229600" cy="5721499"/>
          </a:xfrm>
        </p:spPr>
        <p:txBody>
          <a:bodyPr>
            <a:normAutofit/>
          </a:bodyPr>
          <a:lstStyle/>
          <a:p>
            <a:pPr marL="0" indent="0" algn="ctr">
              <a:buNone/>
            </a:pPr>
            <a:r>
              <a:rPr lang="ru-RU" sz="2800" b="1" i="1" dirty="0">
                <a:solidFill>
                  <a:srgbClr val="006600"/>
                </a:solidFill>
                <a:latin typeface="Times New Roman" pitchFamily="18" charset="0"/>
                <a:cs typeface="Times New Roman" pitchFamily="18" charset="0"/>
              </a:rPr>
              <a:t>Замкнутые дети характеризуются тем, что:</a:t>
            </a:r>
          </a:p>
          <a:p>
            <a:pPr lvl="0"/>
            <a:r>
              <a:rPr lang="ru-RU" sz="2400" dirty="0">
                <a:latin typeface="Times New Roman" pitchFamily="18" charset="0"/>
                <a:cs typeface="Times New Roman" pitchFamily="18" charset="0"/>
              </a:rPr>
              <a:t>не умеют обращаться с просьбами;</a:t>
            </a:r>
          </a:p>
          <a:p>
            <a:pPr lvl="0"/>
            <a:r>
              <a:rPr lang="ru-RU" sz="2400" dirty="0">
                <a:latin typeface="Times New Roman" pitchFamily="18" charset="0"/>
                <a:cs typeface="Times New Roman" pitchFamily="18" charset="0"/>
              </a:rPr>
              <a:t>не задают уточняющих вопросов;</a:t>
            </a:r>
          </a:p>
          <a:p>
            <a:pPr lvl="0"/>
            <a:r>
              <a:rPr lang="ru-RU" sz="2400" dirty="0">
                <a:latin typeface="Times New Roman" pitchFamily="18" charset="0"/>
                <a:cs typeface="Times New Roman" pitchFamily="18" charset="0"/>
              </a:rPr>
              <a:t>лучше ориентируются в инструкциях, направленных на их предметную деятельность, чем на познавательную;</a:t>
            </a:r>
          </a:p>
          <a:p>
            <a:pPr lvl="0"/>
            <a:r>
              <a:rPr lang="ru-RU" sz="2400" dirty="0">
                <a:latin typeface="Times New Roman" pitchFamily="18" charset="0"/>
                <a:cs typeface="Times New Roman" pitchFamily="18" charset="0"/>
              </a:rPr>
              <a:t>активную речь на уроке обращают, как правило, к учителю;</a:t>
            </a:r>
          </a:p>
          <a:p>
            <a:r>
              <a:rPr lang="ru-RU" sz="2400" dirty="0">
                <a:latin typeface="Times New Roman" pitchFamily="18" charset="0"/>
                <a:cs typeface="Times New Roman" pitchFamily="18" charset="0"/>
              </a:rPr>
              <a:t>переключение деятельности у них сопровождается «взрывом» вербальной активности.</a:t>
            </a:r>
          </a:p>
          <a:p>
            <a:pPr marL="0" indent="0">
              <a:buNone/>
            </a:pPr>
            <a:endParaRPr lang="ru-RU" dirty="0"/>
          </a:p>
        </p:txBody>
      </p:sp>
      <p:pic>
        <p:nvPicPr>
          <p:cNvPr id="2050"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059832" y="4365104"/>
            <a:ext cx="3429000" cy="22117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72324885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http://www.tvoyrebenok.ru/images/presentation/nice/m/05.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2916" y="0"/>
            <a:ext cx="9119681" cy="6858000"/>
          </a:xfrm>
          <a:prstGeom prst="rect">
            <a:avLst/>
          </a:prstGeom>
          <a:noFill/>
          <a:extLst>
            <a:ext uri="{909E8E84-426E-40DD-AFC4-6F175D3DCCD1}">
              <a14:hiddenFill xmlns:a14="http://schemas.microsoft.com/office/drawing/2010/main">
                <a:solidFill>
                  <a:srgbClr val="FFFFFF"/>
                </a:solidFill>
              </a14:hiddenFill>
            </a:ext>
          </a:extLst>
        </p:spPr>
      </p:pic>
      <p:sp>
        <p:nvSpPr>
          <p:cNvPr id="3" name="Объект 2"/>
          <p:cNvSpPr>
            <a:spLocks noGrp="1"/>
          </p:cNvSpPr>
          <p:nvPr>
            <p:ph idx="1"/>
          </p:nvPr>
        </p:nvSpPr>
        <p:spPr>
          <a:xfrm>
            <a:off x="323528" y="476672"/>
            <a:ext cx="8363272" cy="5649491"/>
          </a:xfrm>
        </p:spPr>
        <p:txBody>
          <a:bodyPr>
            <a:normAutofit fontScale="40000" lnSpcReduction="20000"/>
          </a:bodyPr>
          <a:lstStyle/>
          <a:p>
            <a:pPr marL="0" indent="0" algn="ctr">
              <a:buNone/>
            </a:pPr>
            <a:r>
              <a:rPr lang="ru-RU" sz="9000" b="1" i="1" u="sng" dirty="0">
                <a:solidFill>
                  <a:srgbClr val="006600"/>
                </a:solidFill>
                <a:latin typeface="Times New Roman" pitchFamily="18" charset="0"/>
                <a:cs typeface="Times New Roman" pitchFamily="18" charset="0"/>
              </a:rPr>
              <a:t>Как помочь замкнутому ребёнку:</a:t>
            </a:r>
            <a:br>
              <a:rPr lang="ru-RU" sz="9000" b="1" i="1" u="sng" dirty="0">
                <a:solidFill>
                  <a:srgbClr val="006600"/>
                </a:solidFill>
                <a:latin typeface="Times New Roman" pitchFamily="18" charset="0"/>
                <a:cs typeface="Times New Roman" pitchFamily="18" charset="0"/>
              </a:rPr>
            </a:br>
            <a:br>
              <a:rPr lang="ru-RU" sz="4200" dirty="0">
                <a:latin typeface="Times New Roman" pitchFamily="18" charset="0"/>
                <a:cs typeface="Times New Roman" pitchFamily="18" charset="0"/>
              </a:rPr>
            </a:br>
            <a:endParaRPr lang="ru-RU" sz="4200" dirty="0">
              <a:latin typeface="Times New Roman" pitchFamily="18" charset="0"/>
              <a:cs typeface="Times New Roman" pitchFamily="18" charset="0"/>
            </a:endParaRPr>
          </a:p>
          <a:p>
            <a:pPr algn="just"/>
            <a:r>
              <a:rPr lang="ru-RU" sz="5100" dirty="0">
                <a:latin typeface="Times New Roman" pitchFamily="18" charset="0"/>
                <a:cs typeface="Times New Roman" pitchFamily="18" charset="0"/>
              </a:rPr>
              <a:t>если ребёнок страдает от того, что приходится отдавать свои все игрушки на площадке, то потренируйте дома - пусть проиграет эту ситуацию с мамой и скажет ей, что вот одни игрушки отдаю, а некоторые оставляю лишь себе</a:t>
            </a:r>
            <a:r>
              <a:rPr lang="en-US" sz="5100" dirty="0">
                <a:latin typeface="Times New Roman" pitchFamily="18" charset="0"/>
                <a:cs typeface="Times New Roman" pitchFamily="18" charset="0"/>
              </a:rPr>
              <a:t>;</a:t>
            </a:r>
            <a:endParaRPr lang="ru-RU" sz="5100" dirty="0">
              <a:latin typeface="Times New Roman" pitchFamily="18" charset="0"/>
              <a:cs typeface="Times New Roman" pitchFamily="18" charset="0"/>
            </a:endParaRPr>
          </a:p>
          <a:p>
            <a:pPr algn="just"/>
            <a:r>
              <a:rPr lang="ru-RU" sz="5100" dirty="0">
                <a:latin typeface="Times New Roman" pitchFamily="18" charset="0"/>
                <a:cs typeface="Times New Roman" pitchFamily="18" charset="0"/>
              </a:rPr>
              <a:t>деликатно вмешивайтесь в игры детей, подсказывайте своему малышу и действия, и слова для защиты своих интересов</a:t>
            </a:r>
            <a:r>
              <a:rPr lang="en-US" sz="5100" dirty="0">
                <a:latin typeface="Times New Roman" pitchFamily="18" charset="0"/>
                <a:cs typeface="Times New Roman" pitchFamily="18" charset="0"/>
              </a:rPr>
              <a:t>;</a:t>
            </a:r>
            <a:endParaRPr lang="ru-RU" sz="5100" dirty="0">
              <a:latin typeface="Times New Roman" pitchFamily="18" charset="0"/>
              <a:cs typeface="Times New Roman" pitchFamily="18" charset="0"/>
            </a:endParaRPr>
          </a:p>
          <a:p>
            <a:pPr algn="just"/>
            <a:r>
              <a:rPr lang="ru-RU" sz="5100" dirty="0">
                <a:latin typeface="Times New Roman" pitchFamily="18" charset="0"/>
                <a:cs typeface="Times New Roman" pitchFamily="18" charset="0"/>
              </a:rPr>
              <a:t>не акцентируйте внимания на его замкнутости</a:t>
            </a:r>
            <a:r>
              <a:rPr lang="en-US" sz="5100" dirty="0">
                <a:latin typeface="Times New Roman" pitchFamily="18" charset="0"/>
                <a:cs typeface="Times New Roman" pitchFamily="18" charset="0"/>
              </a:rPr>
              <a:t>;</a:t>
            </a:r>
            <a:endParaRPr lang="ru-RU" sz="5100" dirty="0">
              <a:latin typeface="Times New Roman" pitchFamily="18" charset="0"/>
              <a:cs typeface="Times New Roman" pitchFamily="18" charset="0"/>
            </a:endParaRPr>
          </a:p>
          <a:p>
            <a:pPr algn="just"/>
            <a:r>
              <a:rPr lang="ru-RU" sz="5100" dirty="0">
                <a:latin typeface="Times New Roman" pitchFamily="18" charset="0"/>
                <a:cs typeface="Times New Roman" pitchFamily="18" charset="0"/>
              </a:rPr>
              <a:t>претензии и критику высказывайте наедине</a:t>
            </a:r>
            <a:r>
              <a:rPr lang="en-US" sz="5100" dirty="0">
                <a:latin typeface="Times New Roman" pitchFamily="18" charset="0"/>
                <a:cs typeface="Times New Roman" pitchFamily="18" charset="0"/>
              </a:rPr>
              <a:t>;</a:t>
            </a:r>
            <a:endParaRPr lang="ru-RU" sz="5100" dirty="0">
              <a:latin typeface="Times New Roman" pitchFamily="18" charset="0"/>
              <a:cs typeface="Times New Roman" pitchFamily="18" charset="0"/>
            </a:endParaRPr>
          </a:p>
          <a:p>
            <a:pPr algn="just"/>
            <a:r>
              <a:rPr lang="ru-RU" sz="5100" dirty="0">
                <a:latin typeface="Times New Roman" pitchFamily="18" charset="0"/>
                <a:cs typeface="Times New Roman" pitchFamily="18" charset="0"/>
              </a:rPr>
              <a:t>не торопите с ответом и не тормошите - такие дети долго подбирают слова</a:t>
            </a:r>
            <a:r>
              <a:rPr lang="en-US" sz="5100" dirty="0">
                <a:latin typeface="Times New Roman" pitchFamily="18" charset="0"/>
                <a:cs typeface="Times New Roman" pitchFamily="18" charset="0"/>
              </a:rPr>
              <a:t>;</a:t>
            </a:r>
            <a:endParaRPr lang="ru-RU" sz="5100" dirty="0">
              <a:latin typeface="Times New Roman" pitchFamily="18" charset="0"/>
              <a:cs typeface="Times New Roman" pitchFamily="18" charset="0"/>
            </a:endParaRPr>
          </a:p>
          <a:p>
            <a:pPr algn="just"/>
            <a:r>
              <a:rPr lang="ru-RU" sz="5100" dirty="0">
                <a:latin typeface="Times New Roman" pitchFamily="18" charset="0"/>
                <a:cs typeface="Times New Roman" pitchFamily="18" charset="0"/>
              </a:rPr>
              <a:t>учите ребёнка самостоятельности, </a:t>
            </a:r>
            <a:r>
              <a:rPr lang="ru-RU" sz="5100" b="1" dirty="0">
                <a:solidFill>
                  <a:srgbClr val="FF0000"/>
                </a:solidFill>
                <a:latin typeface="Times New Roman" pitchFamily="18" charset="0"/>
                <a:cs typeface="Times New Roman" pitchFamily="18" charset="0"/>
              </a:rPr>
              <a:t>развивайте его уверенность в себе!</a:t>
            </a:r>
          </a:p>
          <a:p>
            <a:pPr algn="just"/>
            <a:r>
              <a:rPr lang="ru-RU" sz="5100" dirty="0">
                <a:latin typeface="Times New Roman" pitchFamily="18" charset="0"/>
                <a:cs typeface="Times New Roman" pitchFamily="18" charset="0"/>
              </a:rPr>
              <a:t>целенаправленно занимайтесь развитием координации движения – делают детей более уверенными в своих силах и облегчают общение с окружающими</a:t>
            </a:r>
            <a:r>
              <a:rPr lang="en-US" sz="5100" dirty="0">
                <a:latin typeface="Times New Roman" pitchFamily="18" charset="0"/>
                <a:cs typeface="Times New Roman" pitchFamily="18" charset="0"/>
              </a:rPr>
              <a:t>;</a:t>
            </a:r>
            <a:endParaRPr lang="ru-RU" sz="5100" dirty="0">
              <a:latin typeface="Times New Roman" pitchFamily="18" charset="0"/>
              <a:cs typeface="Times New Roman" pitchFamily="18" charset="0"/>
            </a:endParaRPr>
          </a:p>
          <a:p>
            <a:pPr algn="just"/>
            <a:r>
              <a:rPr lang="ru-RU" sz="5100" dirty="0">
                <a:latin typeface="Times New Roman" pitchFamily="18" charset="0"/>
                <a:cs typeface="Times New Roman" pitchFamily="18" charset="0"/>
              </a:rPr>
              <a:t>пригласите пару раз на месяц 2-3 гостя, возраста вашего ребёнка и организуйте совместные игры</a:t>
            </a:r>
            <a:r>
              <a:rPr lang="en-US" sz="5100" dirty="0">
                <a:latin typeface="Times New Roman" pitchFamily="18" charset="0"/>
                <a:cs typeface="Times New Roman" pitchFamily="18" charset="0"/>
              </a:rPr>
              <a:t>.</a:t>
            </a:r>
            <a:endParaRPr lang="ru-RU" sz="5100" dirty="0">
              <a:latin typeface="Times New Roman" pitchFamily="18" charset="0"/>
              <a:cs typeface="Times New Roman" pitchFamily="18" charset="0"/>
            </a:endParaRPr>
          </a:p>
          <a:p>
            <a:endParaRPr lang="ru-RU" sz="3800" dirty="0">
              <a:latin typeface="Times New Roman" pitchFamily="18" charset="0"/>
              <a:cs typeface="Times New Roman" pitchFamily="18" charset="0"/>
            </a:endParaRPr>
          </a:p>
        </p:txBody>
      </p:sp>
    </p:spTree>
    <p:extLst>
      <p:ext uri="{BB962C8B-B14F-4D97-AF65-F5344CB8AC3E}">
        <p14:creationId xmlns:p14="http://schemas.microsoft.com/office/powerpoint/2010/main" val="297578741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http://www.tvoyrebenok.ru/images/presentation/nice/m/05.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2916" y="0"/>
            <a:ext cx="9119681"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Заголовок 1"/>
          <p:cNvSpPr>
            <a:spLocks noGrp="1"/>
          </p:cNvSpPr>
          <p:nvPr>
            <p:ph type="title"/>
          </p:nvPr>
        </p:nvSpPr>
        <p:spPr>
          <a:xfrm>
            <a:off x="457200" y="116632"/>
            <a:ext cx="8229600" cy="1080120"/>
          </a:xfrm>
        </p:spPr>
        <p:txBody>
          <a:bodyPr>
            <a:noAutofit/>
          </a:bodyPr>
          <a:lstStyle/>
          <a:p>
            <a:r>
              <a:rPr lang="ru-RU" sz="3600" b="1" i="1" u="sng" dirty="0">
                <a:solidFill>
                  <a:srgbClr val="006600"/>
                </a:solidFill>
                <a:latin typeface="Times New Roman" pitchFamily="18" charset="0"/>
                <a:cs typeface="Times New Roman" pitchFamily="18" charset="0"/>
              </a:rPr>
              <a:t>Коррекционные упражнения </a:t>
            </a:r>
            <a:br>
              <a:rPr lang="ru-RU" sz="3600" b="1" i="1" u="sng" dirty="0">
                <a:solidFill>
                  <a:srgbClr val="006600"/>
                </a:solidFill>
                <a:latin typeface="Times New Roman" pitchFamily="18" charset="0"/>
                <a:cs typeface="Times New Roman" pitchFamily="18" charset="0"/>
              </a:rPr>
            </a:br>
            <a:r>
              <a:rPr lang="ru-RU" sz="3600" b="1" i="1" u="sng" dirty="0">
                <a:solidFill>
                  <a:srgbClr val="006600"/>
                </a:solidFill>
                <a:latin typeface="Times New Roman" pitchFamily="18" charset="0"/>
                <a:cs typeface="Times New Roman" pitchFamily="18" charset="0"/>
              </a:rPr>
              <a:t>для замкнутых детей</a:t>
            </a:r>
          </a:p>
        </p:txBody>
      </p:sp>
      <p:sp>
        <p:nvSpPr>
          <p:cNvPr id="3" name="Объект 2"/>
          <p:cNvSpPr>
            <a:spLocks noGrp="1"/>
          </p:cNvSpPr>
          <p:nvPr>
            <p:ph idx="1"/>
          </p:nvPr>
        </p:nvSpPr>
        <p:spPr>
          <a:xfrm>
            <a:off x="467544" y="1556792"/>
            <a:ext cx="8280920" cy="3888432"/>
          </a:xfrm>
        </p:spPr>
        <p:txBody>
          <a:bodyPr>
            <a:normAutofit/>
          </a:bodyPr>
          <a:lstStyle/>
          <a:p>
            <a:pPr marL="0" indent="0" algn="ctr">
              <a:buNone/>
            </a:pPr>
            <a:r>
              <a:rPr lang="ru-RU" sz="2800" b="1" dirty="0">
                <a:solidFill>
                  <a:srgbClr val="0000FF"/>
                </a:solidFill>
                <a:latin typeface="Times New Roman" pitchFamily="18" charset="0"/>
                <a:cs typeface="Times New Roman" pitchFamily="18" charset="0"/>
              </a:rPr>
              <a:t>Упражнение «Закончи предложение» </a:t>
            </a:r>
          </a:p>
          <a:p>
            <a:pPr marL="0" indent="0" algn="just">
              <a:buNone/>
            </a:pPr>
            <a:r>
              <a:rPr lang="ru-RU" sz="2400" dirty="0">
                <a:latin typeface="Times New Roman" pitchFamily="18" charset="0"/>
                <a:cs typeface="Times New Roman" pitchFamily="18" charset="0"/>
              </a:rPr>
              <a:t>Упражнение направлено на повышение уверенности в себе и собственных силах. Предложите ребенку закончить следующие предложения:</a:t>
            </a:r>
          </a:p>
          <a:p>
            <a:pPr marL="0" indent="0">
              <a:buNone/>
            </a:pPr>
            <a:endParaRPr lang="ru-RU" sz="2000" dirty="0">
              <a:latin typeface="Times New Roman" pitchFamily="18" charset="0"/>
              <a:cs typeface="Times New Roman" pitchFamily="18" charset="0"/>
            </a:endParaRPr>
          </a:p>
          <a:p>
            <a:r>
              <a:rPr lang="ru-RU" sz="2000" b="1" dirty="0">
                <a:solidFill>
                  <a:srgbClr val="FF0000"/>
                </a:solidFill>
                <a:latin typeface="Times New Roman" pitchFamily="18" charset="0"/>
                <a:cs typeface="Times New Roman" pitchFamily="18" charset="0"/>
              </a:rPr>
              <a:t>Я хочу….</a:t>
            </a:r>
          </a:p>
          <a:p>
            <a:r>
              <a:rPr lang="ru-RU" sz="2000" b="1" dirty="0">
                <a:solidFill>
                  <a:srgbClr val="FF0000"/>
                </a:solidFill>
                <a:latin typeface="Times New Roman" pitchFamily="18" charset="0"/>
                <a:cs typeface="Times New Roman" pitchFamily="18" charset="0"/>
              </a:rPr>
              <a:t>Я умею…</a:t>
            </a:r>
          </a:p>
          <a:p>
            <a:r>
              <a:rPr lang="ru-RU" sz="2000" b="1" dirty="0">
                <a:solidFill>
                  <a:srgbClr val="FF0000"/>
                </a:solidFill>
                <a:latin typeface="Times New Roman" pitchFamily="18" charset="0"/>
                <a:cs typeface="Times New Roman" pitchFamily="18" charset="0"/>
              </a:rPr>
              <a:t>Я смогу…</a:t>
            </a:r>
          </a:p>
          <a:p>
            <a:r>
              <a:rPr lang="ru-RU" sz="2000" b="1" dirty="0">
                <a:solidFill>
                  <a:srgbClr val="FF0000"/>
                </a:solidFill>
                <a:latin typeface="Times New Roman" pitchFamily="18" charset="0"/>
                <a:cs typeface="Times New Roman" pitchFamily="18" charset="0"/>
              </a:rPr>
              <a:t>Я добьюсь…</a:t>
            </a:r>
          </a:p>
          <a:p>
            <a:r>
              <a:rPr lang="ru-RU" sz="2000" b="1" dirty="0">
                <a:solidFill>
                  <a:srgbClr val="FF0000"/>
                </a:solidFill>
                <a:latin typeface="Times New Roman" pitchFamily="18" charset="0"/>
                <a:cs typeface="Times New Roman" pitchFamily="18" charset="0"/>
              </a:rPr>
              <a:t>Обсудите ответы.</a:t>
            </a:r>
            <a:endParaRPr lang="en-US" sz="2000" b="1" dirty="0">
              <a:solidFill>
                <a:srgbClr val="FF0000"/>
              </a:solidFill>
              <a:latin typeface="Times New Roman" pitchFamily="18" charset="0"/>
              <a:cs typeface="Times New Roman" pitchFamily="18" charset="0"/>
            </a:endParaRPr>
          </a:p>
          <a:p>
            <a:pPr marL="0" indent="0">
              <a:buNone/>
            </a:pPr>
            <a:endParaRPr lang="ru-RU" sz="2000" dirty="0">
              <a:latin typeface="Times New Roman" pitchFamily="18" charset="0"/>
              <a:cs typeface="Times New Roman" pitchFamily="18" charset="0"/>
            </a:endParaRPr>
          </a:p>
          <a:p>
            <a:endParaRPr lang="ru-RU" dirty="0"/>
          </a:p>
        </p:txBody>
      </p:sp>
      <p:pic>
        <p:nvPicPr>
          <p:cNvPr id="2050" name="Picture 2" descr="http://www.verticalonline.ro/wp-content/uploads/2011/01/meditatii.gi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635896" y="3212976"/>
            <a:ext cx="5083324" cy="339130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3754915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http://www.tvoyrebenok.ru/images/presentation/nice/m/05.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2916" y="0"/>
            <a:ext cx="9119681" cy="6858000"/>
          </a:xfrm>
          <a:prstGeom prst="rect">
            <a:avLst/>
          </a:prstGeom>
          <a:noFill/>
          <a:extLst>
            <a:ext uri="{909E8E84-426E-40DD-AFC4-6F175D3DCCD1}">
              <a14:hiddenFill xmlns:a14="http://schemas.microsoft.com/office/drawing/2010/main">
                <a:solidFill>
                  <a:srgbClr val="FFFFFF"/>
                </a:solidFill>
              </a14:hiddenFill>
            </a:ext>
          </a:extLst>
        </p:spPr>
      </p:pic>
      <p:pic>
        <p:nvPicPr>
          <p:cNvPr id="3074" name="Picture 2" descr="http://www.spormagazam.com/pictures/20119915359_activity1.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340756" y="3087418"/>
            <a:ext cx="2803244" cy="3737659"/>
          </a:xfrm>
          <a:prstGeom prst="rect">
            <a:avLst/>
          </a:prstGeom>
          <a:noFill/>
          <a:extLst>
            <a:ext uri="{909E8E84-426E-40DD-AFC4-6F175D3DCCD1}">
              <a14:hiddenFill xmlns:a14="http://schemas.microsoft.com/office/drawing/2010/main">
                <a:solidFill>
                  <a:srgbClr val="FFFFFF"/>
                </a:solidFill>
              </a14:hiddenFill>
            </a:ext>
          </a:extLst>
        </p:spPr>
      </p:pic>
      <p:sp>
        <p:nvSpPr>
          <p:cNvPr id="5" name="Объект 2"/>
          <p:cNvSpPr>
            <a:spLocks noGrp="1"/>
          </p:cNvSpPr>
          <p:nvPr>
            <p:ph idx="1"/>
          </p:nvPr>
        </p:nvSpPr>
        <p:spPr>
          <a:xfrm>
            <a:off x="467544" y="476672"/>
            <a:ext cx="8219256" cy="5649491"/>
          </a:xfrm>
        </p:spPr>
        <p:txBody>
          <a:bodyPr>
            <a:normAutofit/>
          </a:bodyPr>
          <a:lstStyle/>
          <a:p>
            <a:pPr marL="0" indent="0" algn="ctr">
              <a:buNone/>
            </a:pPr>
            <a:r>
              <a:rPr lang="ru-RU" sz="2800" b="1" dirty="0">
                <a:solidFill>
                  <a:srgbClr val="0000FF"/>
                </a:solidFill>
                <a:latin typeface="Times New Roman" pitchFamily="18" charset="0"/>
                <a:cs typeface="Times New Roman" pitchFamily="18" charset="0"/>
              </a:rPr>
              <a:t>Упражнение «Волшебные средства»</a:t>
            </a:r>
            <a:endParaRPr lang="ru-RU" sz="2800" dirty="0">
              <a:solidFill>
                <a:srgbClr val="0000FF"/>
              </a:solidFill>
              <a:latin typeface="Times New Roman" pitchFamily="18" charset="0"/>
              <a:cs typeface="Times New Roman" pitchFamily="18" charset="0"/>
            </a:endParaRPr>
          </a:p>
          <a:p>
            <a:pPr marL="0" indent="0">
              <a:spcBef>
                <a:spcPts val="0"/>
              </a:spcBef>
              <a:buNone/>
            </a:pPr>
            <a:r>
              <a:rPr lang="ru-RU" sz="2000" b="1" i="1" u="sng" dirty="0">
                <a:solidFill>
                  <a:srgbClr val="FF0000"/>
                </a:solidFill>
                <a:latin typeface="Times New Roman" pitchFamily="18" charset="0"/>
                <a:cs typeface="Times New Roman" pitchFamily="18" charset="0"/>
              </a:rPr>
              <a:t>Цель:</a:t>
            </a:r>
            <a:r>
              <a:rPr lang="ru-RU" sz="2000" i="1" dirty="0">
                <a:latin typeface="Times New Roman" pitchFamily="18" charset="0"/>
                <a:cs typeface="Times New Roman" pitchFamily="18" charset="0"/>
              </a:rPr>
              <a:t> </a:t>
            </a:r>
            <a:r>
              <a:rPr lang="ru-RU" sz="2000" dirty="0">
                <a:latin typeface="Times New Roman" pitchFamily="18" charset="0"/>
                <a:cs typeface="Times New Roman" pitchFamily="18" charset="0"/>
              </a:rPr>
              <a:t>Упражнение направлено на конкретную проработку, применение «волшебных» средств понимания, развитие эмпатии, использование уже знакомых средств понимания. </a:t>
            </a:r>
          </a:p>
          <a:p>
            <a:pPr marL="0" indent="0">
              <a:spcBef>
                <a:spcPts val="0"/>
              </a:spcBef>
              <a:buNone/>
            </a:pPr>
            <a:r>
              <a:rPr lang="ru-RU" sz="2000" b="1" i="1" u="sng" dirty="0">
                <a:solidFill>
                  <a:srgbClr val="FF0000"/>
                </a:solidFill>
                <a:latin typeface="Times New Roman" pitchFamily="18" charset="0"/>
                <a:cs typeface="Times New Roman" pitchFamily="18" charset="0"/>
              </a:rPr>
              <a:t>Содержание:</a:t>
            </a:r>
            <a:r>
              <a:rPr lang="ru-RU" sz="2000" dirty="0">
                <a:latin typeface="Times New Roman" pitchFamily="18" charset="0"/>
                <a:cs typeface="Times New Roman" pitchFamily="18" charset="0"/>
              </a:rPr>
              <a:t> Упражнение выполняется в парах.</a:t>
            </a:r>
          </a:p>
          <a:p>
            <a:pPr marL="0" indent="0">
              <a:spcBef>
                <a:spcPts val="0"/>
              </a:spcBef>
              <a:buNone/>
            </a:pPr>
            <a:r>
              <a:rPr lang="ru-RU" sz="2000" dirty="0">
                <a:latin typeface="Times New Roman" pitchFamily="18" charset="0"/>
                <a:cs typeface="Times New Roman" pitchFamily="18" charset="0"/>
              </a:rPr>
              <a:t>Воспользовавшись «волшебными» средствами </a:t>
            </a:r>
          </a:p>
          <a:p>
            <a:pPr marL="0" indent="0">
              <a:spcBef>
                <a:spcPts val="0"/>
              </a:spcBef>
              <a:buNone/>
            </a:pPr>
            <a:r>
              <a:rPr lang="ru-RU" sz="2000" dirty="0">
                <a:latin typeface="Times New Roman" pitchFamily="18" charset="0"/>
                <a:cs typeface="Times New Roman" pitchFamily="18" charset="0"/>
              </a:rPr>
              <a:t>понимания, дети должны помочь:</a:t>
            </a:r>
          </a:p>
          <a:p>
            <a:pPr marL="0" indent="0">
              <a:spcBef>
                <a:spcPts val="0"/>
              </a:spcBef>
              <a:buNone/>
            </a:pPr>
            <a:endParaRPr lang="ru-RU" sz="2000" dirty="0">
              <a:latin typeface="Times New Roman" pitchFamily="18" charset="0"/>
              <a:cs typeface="Times New Roman" pitchFamily="18" charset="0"/>
            </a:endParaRPr>
          </a:p>
          <a:p>
            <a:pPr marL="0" indent="0">
              <a:spcBef>
                <a:spcPts val="0"/>
              </a:spcBef>
              <a:buNone/>
            </a:pPr>
            <a:r>
              <a:rPr lang="ru-RU" sz="2000" dirty="0">
                <a:latin typeface="Times New Roman" pitchFamily="18" charset="0"/>
                <a:cs typeface="Times New Roman" pitchFamily="18" charset="0"/>
              </a:rPr>
              <a:t>1). Плачущему ребенку, он потерял мячик.</a:t>
            </a:r>
          </a:p>
          <a:p>
            <a:pPr marL="0" indent="0">
              <a:spcBef>
                <a:spcPts val="0"/>
              </a:spcBef>
              <a:buNone/>
            </a:pPr>
            <a:r>
              <a:rPr lang="ru-RU" sz="2000" dirty="0">
                <a:latin typeface="Times New Roman" pitchFamily="18" charset="0"/>
                <a:cs typeface="Times New Roman" pitchFamily="18" charset="0"/>
              </a:rPr>
              <a:t>2). Мама пришла с работы, она очень устала.</a:t>
            </a:r>
          </a:p>
          <a:p>
            <a:pPr marL="0" indent="0">
              <a:spcBef>
                <a:spcPts val="0"/>
              </a:spcBef>
              <a:buNone/>
            </a:pPr>
            <a:r>
              <a:rPr lang="ru-RU" sz="2000" dirty="0">
                <a:latin typeface="Times New Roman" pitchFamily="18" charset="0"/>
                <a:cs typeface="Times New Roman" pitchFamily="18" charset="0"/>
              </a:rPr>
              <a:t>3). Товарищ сидит грустный, у него заболела мама.</a:t>
            </a:r>
          </a:p>
          <a:p>
            <a:pPr marL="0" indent="0">
              <a:spcBef>
                <a:spcPts val="0"/>
              </a:spcBef>
              <a:buNone/>
            </a:pPr>
            <a:r>
              <a:rPr lang="ru-RU" sz="2000" dirty="0">
                <a:latin typeface="Times New Roman" pitchFamily="18" charset="0"/>
                <a:cs typeface="Times New Roman" pitchFamily="18" charset="0"/>
              </a:rPr>
              <a:t>4). Девочка-соседка попросила тебя сделать аппликацию.</a:t>
            </a:r>
          </a:p>
          <a:p>
            <a:pPr marL="0" indent="0">
              <a:spcBef>
                <a:spcPts val="0"/>
              </a:spcBef>
              <a:buNone/>
            </a:pPr>
            <a:endParaRPr lang="ru-RU" sz="2000" i="1" dirty="0">
              <a:solidFill>
                <a:srgbClr val="FF0000"/>
              </a:solidFill>
              <a:latin typeface="Times New Roman" pitchFamily="18" charset="0"/>
              <a:cs typeface="Times New Roman" pitchFamily="18" charset="0"/>
            </a:endParaRPr>
          </a:p>
          <a:p>
            <a:pPr marL="0" indent="0">
              <a:spcBef>
                <a:spcPts val="0"/>
              </a:spcBef>
              <a:buNone/>
            </a:pPr>
            <a:r>
              <a:rPr lang="ru-RU" sz="2000" i="1" dirty="0">
                <a:solidFill>
                  <a:srgbClr val="FF0000"/>
                </a:solidFill>
                <a:latin typeface="Times New Roman" pitchFamily="18" charset="0"/>
                <a:cs typeface="Times New Roman" pitchFamily="18" charset="0"/>
              </a:rPr>
              <a:t>Примечание:</a:t>
            </a:r>
            <a:r>
              <a:rPr lang="ru-RU" sz="2000" dirty="0">
                <a:latin typeface="Times New Roman" pitchFamily="18" charset="0"/>
                <a:cs typeface="Times New Roman" pitchFamily="18" charset="0"/>
              </a:rPr>
              <a:t> необходимо подобрать столько ситуаций, </a:t>
            </a:r>
          </a:p>
          <a:p>
            <a:pPr marL="0" indent="0">
              <a:spcBef>
                <a:spcPts val="0"/>
              </a:spcBef>
              <a:buNone/>
            </a:pPr>
            <a:r>
              <a:rPr lang="ru-RU" sz="2000" dirty="0">
                <a:latin typeface="Times New Roman" pitchFamily="18" charset="0"/>
                <a:cs typeface="Times New Roman" pitchFamily="18" charset="0"/>
              </a:rPr>
              <a:t>чтобы каждый ребенок смог выполнить задание</a:t>
            </a:r>
            <a:r>
              <a:rPr lang="en-US" sz="2000" dirty="0">
                <a:latin typeface="Times New Roman" pitchFamily="18" charset="0"/>
                <a:cs typeface="Times New Roman" pitchFamily="18" charset="0"/>
              </a:rPr>
              <a:t>.</a:t>
            </a:r>
            <a:endParaRPr lang="ru-RU" sz="2000" dirty="0">
              <a:latin typeface="Times New Roman" pitchFamily="18" charset="0"/>
              <a:cs typeface="Times New Roman" pitchFamily="18" charset="0"/>
            </a:endParaRPr>
          </a:p>
          <a:p>
            <a:pPr marL="0" indent="0">
              <a:spcBef>
                <a:spcPts val="0"/>
              </a:spcBef>
              <a:buNone/>
            </a:pPr>
            <a:endParaRPr lang="ru-RU" sz="2000" dirty="0">
              <a:latin typeface="Times New Roman" pitchFamily="18" charset="0"/>
              <a:cs typeface="Times New Roman" pitchFamily="18" charset="0"/>
            </a:endParaRPr>
          </a:p>
          <a:p>
            <a:endParaRPr lang="ru-RU" dirty="0"/>
          </a:p>
        </p:txBody>
      </p:sp>
    </p:spTree>
    <p:extLst>
      <p:ext uri="{BB962C8B-B14F-4D97-AF65-F5344CB8AC3E}">
        <p14:creationId xmlns:p14="http://schemas.microsoft.com/office/powerpoint/2010/main" val="224845944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88640"/>
            <a:ext cx="8229600" cy="3010346"/>
          </a:xfrm>
        </p:spPr>
        <p:txBody>
          <a:bodyPr>
            <a:normAutofit fontScale="90000"/>
          </a:bodyPr>
          <a:lstStyle/>
          <a:p>
            <a:pPr algn="l"/>
            <a:br>
              <a:rPr lang="ru-RU" sz="3200" dirty="0">
                <a:latin typeface="Times New Roman" pitchFamily="18" charset="0"/>
                <a:cs typeface="Times New Roman" pitchFamily="18" charset="0"/>
              </a:rPr>
            </a:br>
            <a:r>
              <a:rPr lang="ru-RU" sz="3200" b="1" i="1" u="sng" dirty="0">
                <a:solidFill>
                  <a:srgbClr val="008000"/>
                </a:solidFill>
                <a:latin typeface="Times New Roman" pitchFamily="18" charset="0"/>
                <a:cs typeface="Times New Roman" pitchFamily="18" charset="0"/>
              </a:rPr>
              <a:t>Замкнутость</a:t>
            </a:r>
            <a:r>
              <a:rPr lang="ru-RU" sz="3200" dirty="0">
                <a:latin typeface="Times New Roman" pitchFamily="18" charset="0"/>
                <a:cs typeface="Times New Roman" pitchFamily="18" charset="0"/>
              </a:rPr>
              <a:t> – </a:t>
            </a:r>
            <a:r>
              <a:rPr lang="ru-RU" sz="3100" dirty="0">
                <a:latin typeface="Times New Roman" pitchFamily="18" charset="0"/>
                <a:cs typeface="Times New Roman" pitchFamily="18" charset="0"/>
              </a:rPr>
              <a:t>это нарушение</a:t>
            </a:r>
            <a:r>
              <a:rPr lang="en-US" sz="3100" dirty="0">
                <a:latin typeface="Times New Roman" pitchFamily="18" charset="0"/>
                <a:cs typeface="Times New Roman" pitchFamily="18" charset="0"/>
              </a:rPr>
              <a:t>.</a:t>
            </a:r>
            <a:r>
              <a:rPr lang="ru-RU" sz="3100" dirty="0">
                <a:latin typeface="Times New Roman" pitchFamily="18" charset="0"/>
                <a:cs typeface="Times New Roman" pitchFamily="18" charset="0"/>
              </a:rPr>
              <a:t> проявляющееся в сужении круга общения</a:t>
            </a:r>
            <a:r>
              <a:rPr lang="en-US" sz="3100" dirty="0">
                <a:latin typeface="Times New Roman" pitchFamily="18" charset="0"/>
                <a:cs typeface="Times New Roman" pitchFamily="18" charset="0"/>
              </a:rPr>
              <a:t>, </a:t>
            </a:r>
            <a:r>
              <a:rPr lang="ru-RU" sz="3100" dirty="0">
                <a:latin typeface="Times New Roman" pitchFamily="18" charset="0"/>
                <a:cs typeface="Times New Roman" pitchFamily="18" charset="0"/>
              </a:rPr>
              <a:t>уменьшении возможностей эмоционального контакта с окружающими людьми</a:t>
            </a:r>
            <a:r>
              <a:rPr lang="en-US" sz="3100" dirty="0">
                <a:latin typeface="Times New Roman" pitchFamily="18" charset="0"/>
                <a:cs typeface="Times New Roman" pitchFamily="18" charset="0"/>
              </a:rPr>
              <a:t>,</a:t>
            </a:r>
            <a:r>
              <a:rPr lang="ru-RU" sz="3100" dirty="0">
                <a:latin typeface="Times New Roman" pitchFamily="18" charset="0"/>
                <a:cs typeface="Times New Roman" pitchFamily="18" charset="0"/>
              </a:rPr>
              <a:t> возрастании трудности установления новых социальных отношений</a:t>
            </a:r>
            <a:r>
              <a:rPr lang="en-US" sz="3100" dirty="0">
                <a:latin typeface="Times New Roman" pitchFamily="18" charset="0"/>
                <a:cs typeface="Times New Roman" pitchFamily="18" charset="0"/>
              </a:rPr>
              <a:t>.</a:t>
            </a:r>
            <a:br>
              <a:rPr lang="ru-RU" sz="3100" dirty="0">
                <a:latin typeface="Times New Roman" pitchFamily="18" charset="0"/>
                <a:cs typeface="Times New Roman" pitchFamily="18" charset="0"/>
              </a:rPr>
            </a:br>
            <a:br>
              <a:rPr lang="ru-RU" sz="3100" dirty="0">
                <a:latin typeface="Times New Roman" pitchFamily="18" charset="0"/>
                <a:cs typeface="Times New Roman" pitchFamily="18" charset="0"/>
              </a:rPr>
            </a:br>
            <a:br>
              <a:rPr lang="ru-RU" sz="3200" dirty="0">
                <a:latin typeface="Times New Roman" pitchFamily="18" charset="0"/>
                <a:cs typeface="Times New Roman" pitchFamily="18" charset="0"/>
              </a:rPr>
            </a:br>
            <a:endParaRPr lang="ru-RU" sz="3200" dirty="0">
              <a:latin typeface="Times New Roman" pitchFamily="18" charset="0"/>
              <a:cs typeface="Times New Roman" pitchFamily="18" charset="0"/>
            </a:endParaRPr>
          </a:p>
        </p:txBody>
      </p:sp>
      <p:sp>
        <p:nvSpPr>
          <p:cNvPr id="3" name="Объект 2"/>
          <p:cNvSpPr>
            <a:spLocks noGrp="1"/>
          </p:cNvSpPr>
          <p:nvPr>
            <p:ph idx="1"/>
          </p:nvPr>
        </p:nvSpPr>
        <p:spPr>
          <a:xfrm>
            <a:off x="457200" y="2636912"/>
            <a:ext cx="8229600" cy="3489251"/>
          </a:xfrm>
        </p:spPr>
        <p:txBody>
          <a:bodyPr>
            <a:normAutofit/>
          </a:bodyPr>
          <a:lstStyle/>
          <a:p>
            <a:pPr marL="0" indent="0">
              <a:buNone/>
            </a:pPr>
            <a:r>
              <a:rPr lang="ru-RU" sz="2800" b="1" i="1" u="sng" dirty="0">
                <a:solidFill>
                  <a:srgbClr val="008000"/>
                </a:solidFill>
                <a:latin typeface="Times New Roman" pitchFamily="18" charset="0"/>
                <a:cs typeface="Times New Roman" pitchFamily="18" charset="0"/>
              </a:rPr>
              <a:t>Основные факторы</a:t>
            </a:r>
            <a:r>
              <a:rPr lang="en-US" sz="2800" b="1" i="1" u="sng" dirty="0">
                <a:solidFill>
                  <a:srgbClr val="008000"/>
                </a:solidFill>
                <a:latin typeface="Times New Roman" pitchFamily="18" charset="0"/>
                <a:cs typeface="Times New Roman" pitchFamily="18" charset="0"/>
              </a:rPr>
              <a:t>, </a:t>
            </a:r>
            <a:r>
              <a:rPr lang="ru-RU" sz="2800" b="1" i="1" u="sng" dirty="0">
                <a:solidFill>
                  <a:srgbClr val="008000"/>
                </a:solidFill>
                <a:latin typeface="Times New Roman" pitchFamily="18" charset="0"/>
                <a:cs typeface="Times New Roman" pitchFamily="18" charset="0"/>
              </a:rPr>
              <a:t> влияющие на поведение ребенка</a:t>
            </a:r>
            <a:r>
              <a:rPr lang="en-US" sz="2800" b="1" i="1" u="sng" dirty="0">
                <a:solidFill>
                  <a:srgbClr val="008000"/>
                </a:solidFill>
                <a:latin typeface="Times New Roman" pitchFamily="18" charset="0"/>
                <a:cs typeface="Times New Roman" pitchFamily="18" charset="0"/>
              </a:rPr>
              <a:t>, </a:t>
            </a:r>
            <a:r>
              <a:rPr lang="ru-RU" sz="2800" b="1" i="1" u="sng" dirty="0">
                <a:solidFill>
                  <a:srgbClr val="008000"/>
                </a:solidFill>
                <a:latin typeface="Times New Roman" pitchFamily="18" charset="0"/>
                <a:cs typeface="Times New Roman" pitchFamily="18" charset="0"/>
              </a:rPr>
              <a:t> характеризующееся как замкнутое</a:t>
            </a:r>
            <a:r>
              <a:rPr lang="en-US" sz="2800" b="1" i="1" u="sng" dirty="0">
                <a:solidFill>
                  <a:srgbClr val="008000"/>
                </a:solidFill>
                <a:latin typeface="Times New Roman" pitchFamily="18" charset="0"/>
                <a:cs typeface="Times New Roman" pitchFamily="18" charset="0"/>
              </a:rPr>
              <a:t>:</a:t>
            </a:r>
          </a:p>
          <a:p>
            <a:pPr>
              <a:buFontTx/>
              <a:buChar char="-"/>
            </a:pPr>
            <a:r>
              <a:rPr lang="ru-RU" sz="2800" i="1" dirty="0">
                <a:latin typeface="Times New Roman" pitchFamily="18" charset="0"/>
                <a:cs typeface="Times New Roman" pitchFamily="18" charset="0"/>
              </a:rPr>
              <a:t>природные особенности</a:t>
            </a:r>
            <a:r>
              <a:rPr lang="ru-RU" sz="2800" dirty="0">
                <a:latin typeface="Times New Roman" pitchFamily="18" charset="0"/>
                <a:cs typeface="Times New Roman" pitchFamily="18" charset="0"/>
              </a:rPr>
              <a:t> (например</a:t>
            </a:r>
            <a:r>
              <a:rPr lang="en-US" sz="2800" dirty="0">
                <a:latin typeface="Times New Roman" pitchFamily="18" charset="0"/>
                <a:cs typeface="Times New Roman" pitchFamily="18" charset="0"/>
              </a:rPr>
              <a:t>,</a:t>
            </a:r>
            <a:r>
              <a:rPr lang="ru-RU" sz="2800" dirty="0">
                <a:latin typeface="Times New Roman" pitchFamily="18" charset="0"/>
                <a:cs typeface="Times New Roman" pitchFamily="18" charset="0"/>
              </a:rPr>
              <a:t> тип темперамента)</a:t>
            </a:r>
            <a:r>
              <a:rPr lang="en-US" sz="2800" dirty="0">
                <a:latin typeface="Times New Roman" pitchFamily="18" charset="0"/>
                <a:cs typeface="Times New Roman" pitchFamily="18" charset="0"/>
              </a:rPr>
              <a:t>;</a:t>
            </a:r>
            <a:endParaRPr lang="ru-RU" sz="2800" dirty="0">
              <a:latin typeface="Times New Roman" pitchFamily="18" charset="0"/>
              <a:cs typeface="Times New Roman" pitchFamily="18" charset="0"/>
            </a:endParaRPr>
          </a:p>
          <a:p>
            <a:pPr>
              <a:buFontTx/>
              <a:buChar char="-"/>
            </a:pPr>
            <a:r>
              <a:rPr lang="ru-RU" sz="2800" i="1" u="sng" dirty="0">
                <a:latin typeface="Times New Roman" pitchFamily="18" charset="0"/>
                <a:cs typeface="Times New Roman" pitchFamily="18" charset="0"/>
              </a:rPr>
              <a:t>социальные факторы</a:t>
            </a:r>
            <a:r>
              <a:rPr lang="en-US" sz="2800" i="1" u="sng" dirty="0">
                <a:latin typeface="Times New Roman" pitchFamily="18" charset="0"/>
                <a:cs typeface="Times New Roman" pitchFamily="18" charset="0"/>
              </a:rPr>
              <a:t>:</a:t>
            </a:r>
            <a:endParaRPr lang="ru-RU" sz="2800" i="1" u="sng" dirty="0">
              <a:latin typeface="Times New Roman" pitchFamily="18" charset="0"/>
              <a:cs typeface="Times New Roman" pitchFamily="18" charset="0"/>
            </a:endParaRPr>
          </a:p>
          <a:p>
            <a:pPr>
              <a:buFont typeface="Arial" charset="0"/>
              <a:buChar char="•"/>
            </a:pPr>
            <a:r>
              <a:rPr lang="ru-RU" sz="2800" dirty="0">
                <a:latin typeface="Times New Roman" pitchFamily="18" charset="0"/>
                <a:cs typeface="Times New Roman" pitchFamily="18" charset="0"/>
              </a:rPr>
              <a:t>влияние окружающих (сверстников</a:t>
            </a:r>
            <a:r>
              <a:rPr lang="en-US" sz="2800" dirty="0">
                <a:latin typeface="Times New Roman" pitchFamily="18" charset="0"/>
                <a:cs typeface="Times New Roman" pitchFamily="18" charset="0"/>
              </a:rPr>
              <a:t>,</a:t>
            </a:r>
            <a:r>
              <a:rPr lang="ru-RU" sz="2800" dirty="0">
                <a:latin typeface="Times New Roman" pitchFamily="18" charset="0"/>
                <a:cs typeface="Times New Roman" pitchFamily="18" charset="0"/>
              </a:rPr>
              <a:t> воспитателя)</a:t>
            </a:r>
            <a:r>
              <a:rPr lang="en-US" sz="2800" dirty="0">
                <a:latin typeface="Times New Roman" pitchFamily="18" charset="0"/>
                <a:cs typeface="Times New Roman" pitchFamily="18" charset="0"/>
              </a:rPr>
              <a:t>;</a:t>
            </a:r>
            <a:endParaRPr lang="ru-RU" sz="2800" dirty="0">
              <a:latin typeface="Times New Roman" pitchFamily="18" charset="0"/>
              <a:cs typeface="Times New Roman" pitchFamily="18" charset="0"/>
            </a:endParaRPr>
          </a:p>
          <a:p>
            <a:pPr>
              <a:buFont typeface="Arial" charset="0"/>
              <a:buChar char="•"/>
            </a:pPr>
            <a:r>
              <a:rPr lang="ru-RU" sz="2800" dirty="0">
                <a:latin typeface="Times New Roman" pitchFamily="18" charset="0"/>
                <a:cs typeface="Times New Roman" pitchFamily="18" charset="0"/>
              </a:rPr>
              <a:t>влияние семьи</a:t>
            </a:r>
            <a:r>
              <a:rPr lang="en-US" sz="2800" dirty="0">
                <a:latin typeface="Times New Roman" pitchFamily="18" charset="0"/>
                <a:cs typeface="Times New Roman" pitchFamily="18" charset="0"/>
              </a:rPr>
              <a:t>.</a:t>
            </a:r>
            <a:endParaRPr lang="ru-RU" sz="2800" dirty="0">
              <a:latin typeface="Times New Roman" pitchFamily="18" charset="0"/>
              <a:cs typeface="Times New Roman" pitchFamily="18" charset="0"/>
            </a:endParaRPr>
          </a:p>
        </p:txBody>
      </p:sp>
    </p:spTree>
    <p:extLst>
      <p:ext uri="{BB962C8B-B14F-4D97-AF65-F5344CB8AC3E}">
        <p14:creationId xmlns:p14="http://schemas.microsoft.com/office/powerpoint/2010/main" val="51576906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http://www.tvoyrebenok.ru/images/presentation/nice/m/05.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2916" y="0"/>
            <a:ext cx="9119681" cy="6858000"/>
          </a:xfrm>
          <a:prstGeom prst="rect">
            <a:avLst/>
          </a:prstGeom>
          <a:noFill/>
          <a:extLst>
            <a:ext uri="{909E8E84-426E-40DD-AFC4-6F175D3DCCD1}">
              <a14:hiddenFill xmlns:a14="http://schemas.microsoft.com/office/drawing/2010/main">
                <a:solidFill>
                  <a:srgbClr val="FFFFFF"/>
                </a:solidFill>
              </a14:hiddenFill>
            </a:ext>
          </a:extLst>
        </p:spPr>
      </p:pic>
      <p:sp>
        <p:nvSpPr>
          <p:cNvPr id="3" name="Объект 2"/>
          <p:cNvSpPr>
            <a:spLocks noGrp="1"/>
          </p:cNvSpPr>
          <p:nvPr>
            <p:ph idx="1"/>
          </p:nvPr>
        </p:nvSpPr>
        <p:spPr>
          <a:xfrm>
            <a:off x="251520" y="133227"/>
            <a:ext cx="8568952" cy="6464125"/>
          </a:xfrm>
        </p:spPr>
        <p:txBody>
          <a:bodyPr>
            <a:normAutofit fontScale="25000" lnSpcReduction="20000"/>
          </a:bodyPr>
          <a:lstStyle/>
          <a:p>
            <a:pPr marL="0" indent="0" algn="just">
              <a:buNone/>
            </a:pPr>
            <a:r>
              <a:rPr lang="ru-RU" sz="11200" b="1" dirty="0">
                <a:solidFill>
                  <a:srgbClr val="0000FF"/>
                </a:solidFill>
                <a:latin typeface="Times New Roman" pitchFamily="18" charset="0"/>
                <a:cs typeface="Times New Roman" pitchFamily="18" charset="0"/>
              </a:rPr>
              <a:t>Упражнение «Волшебные заросли»</a:t>
            </a:r>
            <a:endParaRPr lang="ru-RU" sz="11200" dirty="0">
              <a:solidFill>
                <a:srgbClr val="0000FF"/>
              </a:solidFill>
              <a:latin typeface="Times New Roman" pitchFamily="18" charset="0"/>
              <a:cs typeface="Times New Roman" pitchFamily="18" charset="0"/>
            </a:endParaRPr>
          </a:p>
          <a:p>
            <a:pPr marL="0" indent="0" algn="just">
              <a:buNone/>
            </a:pPr>
            <a:r>
              <a:rPr lang="ru-RU" sz="7200" b="1" u="sng" dirty="0">
                <a:solidFill>
                  <a:srgbClr val="FF0000"/>
                </a:solidFill>
                <a:latin typeface="Times New Roman" pitchFamily="18" charset="0"/>
                <a:cs typeface="Times New Roman" pitchFamily="18" charset="0"/>
              </a:rPr>
              <a:t>Цель: </a:t>
            </a:r>
            <a:r>
              <a:rPr lang="ru-RU" sz="7200" dirty="0">
                <a:latin typeface="Times New Roman" pitchFamily="18" charset="0"/>
                <a:cs typeface="Times New Roman" pitchFamily="18" charset="0"/>
              </a:rPr>
              <a:t>Снятие телесных барьеров, развитие умения добиваться своей цели, приемлемыми способами общения.</a:t>
            </a:r>
          </a:p>
          <a:p>
            <a:pPr marL="0" indent="0" algn="just">
              <a:buNone/>
            </a:pPr>
            <a:r>
              <a:rPr lang="ru-RU" sz="7200" i="1" u="sng" dirty="0">
                <a:solidFill>
                  <a:srgbClr val="FF0000"/>
                </a:solidFill>
                <a:latin typeface="Times New Roman" pitchFamily="18" charset="0"/>
                <a:cs typeface="Times New Roman" pitchFamily="18" charset="0"/>
              </a:rPr>
              <a:t>Содержание: </a:t>
            </a:r>
            <a:r>
              <a:rPr lang="ru-RU" sz="7200" dirty="0">
                <a:latin typeface="Times New Roman" pitchFamily="18" charset="0"/>
                <a:cs typeface="Times New Roman" pitchFamily="18" charset="0"/>
              </a:rPr>
              <a:t>Каждый участник (по очереди) пытается проникнуть в центр круга, образованного тесно прижавшимися друг к другу «волшебными зарослями»- всеми остальными участниками. «Водоросли» понимают человеческую речь , чувствуют прикосновения и могут расслабиться и пропустить участника в центр круга, а могут и не пропустить его, если их плохо «просят». Затем следует обсуждение: Когда водоросли расступились? Когда нет?</a:t>
            </a:r>
          </a:p>
          <a:p>
            <a:pPr marL="0" indent="0" algn="just">
              <a:buNone/>
            </a:pPr>
            <a:endParaRPr lang="ru-RU" sz="8000" b="1" dirty="0">
              <a:latin typeface="Times New Roman" pitchFamily="18" charset="0"/>
              <a:cs typeface="Times New Roman" pitchFamily="18" charset="0"/>
            </a:endParaRPr>
          </a:p>
          <a:p>
            <a:pPr marL="0" indent="0" algn="just">
              <a:buNone/>
            </a:pPr>
            <a:endParaRPr lang="ru-RU" sz="8000" b="1" dirty="0">
              <a:latin typeface="Times New Roman" pitchFamily="18" charset="0"/>
              <a:cs typeface="Times New Roman" pitchFamily="18" charset="0"/>
            </a:endParaRPr>
          </a:p>
          <a:p>
            <a:pPr marL="0" indent="0" algn="just">
              <a:buNone/>
            </a:pPr>
            <a:endParaRPr lang="ru-RU" sz="8000" b="1" dirty="0">
              <a:latin typeface="Times New Roman" pitchFamily="18" charset="0"/>
              <a:cs typeface="Times New Roman" pitchFamily="18" charset="0"/>
            </a:endParaRPr>
          </a:p>
          <a:p>
            <a:pPr marL="0" indent="0" algn="just">
              <a:buNone/>
            </a:pPr>
            <a:endParaRPr lang="ru-RU" sz="8000" b="1" dirty="0">
              <a:latin typeface="Times New Roman" pitchFamily="18" charset="0"/>
              <a:cs typeface="Times New Roman" pitchFamily="18" charset="0"/>
            </a:endParaRPr>
          </a:p>
          <a:p>
            <a:pPr marL="0" indent="0" algn="just">
              <a:buNone/>
            </a:pPr>
            <a:endParaRPr lang="ru-RU" sz="8000" b="1" dirty="0">
              <a:latin typeface="Times New Roman" pitchFamily="18" charset="0"/>
              <a:cs typeface="Times New Roman" pitchFamily="18" charset="0"/>
            </a:endParaRPr>
          </a:p>
          <a:p>
            <a:pPr marL="0" indent="0" algn="just">
              <a:buNone/>
            </a:pPr>
            <a:endParaRPr lang="ru-RU" sz="8000" b="1" dirty="0">
              <a:latin typeface="Times New Roman" pitchFamily="18" charset="0"/>
              <a:cs typeface="Times New Roman" pitchFamily="18" charset="0"/>
            </a:endParaRPr>
          </a:p>
          <a:p>
            <a:pPr marL="0" indent="0" algn="just">
              <a:buNone/>
            </a:pPr>
            <a:endParaRPr lang="ru-RU" sz="8000" b="1" dirty="0">
              <a:latin typeface="Times New Roman" pitchFamily="18" charset="0"/>
              <a:cs typeface="Times New Roman" pitchFamily="18" charset="0"/>
            </a:endParaRPr>
          </a:p>
          <a:p>
            <a:pPr marL="0" indent="0" algn="just">
              <a:buNone/>
            </a:pPr>
            <a:r>
              <a:rPr lang="ru-RU" sz="11200" b="1" dirty="0">
                <a:solidFill>
                  <a:srgbClr val="0000FF"/>
                </a:solidFill>
                <a:latin typeface="Times New Roman" pitchFamily="18" charset="0"/>
                <a:cs typeface="Times New Roman" pitchFamily="18" charset="0"/>
              </a:rPr>
              <a:t>Упражнение «Назови свои сильные стороны»</a:t>
            </a:r>
            <a:endParaRPr lang="ru-RU" sz="11200" dirty="0">
              <a:solidFill>
                <a:srgbClr val="0000FF"/>
              </a:solidFill>
              <a:latin typeface="Times New Roman" pitchFamily="18" charset="0"/>
              <a:cs typeface="Times New Roman" pitchFamily="18" charset="0"/>
            </a:endParaRPr>
          </a:p>
          <a:p>
            <a:pPr marL="0" indent="0" algn="just">
              <a:buNone/>
            </a:pPr>
            <a:r>
              <a:rPr lang="ru-RU" sz="7200" dirty="0">
                <a:latin typeface="Times New Roman" pitchFamily="18" charset="0"/>
                <a:cs typeface="Times New Roman" pitchFamily="18" charset="0"/>
              </a:rPr>
              <a:t>Каждый ребенок в течение нескольких минут должен рассказывать о своих сильных сторонах — о том, что он любит, ценит и принимает в себе, о том, что дает ему чувство уверенности в себе. Не обязательно говорить только о положительных чертах характера. Важно, чтобы ребенок говорил прямо, не умаляя своих достоинств.</a:t>
            </a:r>
          </a:p>
          <a:p>
            <a:pPr marL="0" indent="0" algn="just">
              <a:buNone/>
            </a:pPr>
            <a:r>
              <a:rPr lang="ru-RU" sz="7200" dirty="0">
                <a:latin typeface="Times New Roman" pitchFamily="18" charset="0"/>
                <a:cs typeface="Times New Roman" pitchFamily="18" charset="0"/>
              </a:rPr>
              <a:t>Старайтесь, чтобы он как можно меньше использовал засоряющие язык слова, например, «ну», «вот», «если» и т. п. Упражнение развивает умение думать о себе в позитивном ключе и не стесняться говорить о себе в присутствии других.</a:t>
            </a:r>
          </a:p>
          <a:p>
            <a:pPr marL="0" indent="0">
              <a:buNone/>
            </a:pPr>
            <a:endParaRPr lang="ru-RU" sz="7200" dirty="0">
              <a:latin typeface="Times New Roman" pitchFamily="18" charset="0"/>
              <a:cs typeface="Times New Roman" pitchFamily="18" charset="0"/>
            </a:endParaRPr>
          </a:p>
          <a:p>
            <a:pPr marL="0" indent="0">
              <a:buNone/>
            </a:pPr>
            <a:endParaRPr lang="ru-RU" sz="7200" dirty="0">
              <a:latin typeface="Times New Roman" pitchFamily="18" charset="0"/>
              <a:cs typeface="Times New Roman" pitchFamily="18" charset="0"/>
            </a:endParaRPr>
          </a:p>
          <a:p>
            <a:pPr marL="0" indent="0">
              <a:buNone/>
            </a:pPr>
            <a:endParaRPr lang="ru-RU" sz="2600" dirty="0">
              <a:latin typeface="Times New Roman" pitchFamily="18" charset="0"/>
              <a:cs typeface="Times New Roman" pitchFamily="18" charset="0"/>
            </a:endParaRPr>
          </a:p>
          <a:p>
            <a:pPr marL="0" indent="0">
              <a:buNone/>
            </a:pPr>
            <a:endParaRPr lang="ru-RU" sz="2600" dirty="0">
              <a:latin typeface="Times New Roman" pitchFamily="18" charset="0"/>
              <a:cs typeface="Times New Roman" pitchFamily="18" charset="0"/>
            </a:endParaRPr>
          </a:p>
          <a:p>
            <a:endParaRPr lang="ru-RU" dirty="0"/>
          </a:p>
        </p:txBody>
      </p:sp>
      <p:pic>
        <p:nvPicPr>
          <p:cNvPr id="4098" name="Picture 2" descr="http://www.sunnycentre.ru/uploads/posts/2012-11/1354089166_logoritmika.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339752" y="2441985"/>
            <a:ext cx="3935760" cy="197403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6170131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http://www.tvoyrebenok.ru/images/presentation/nice/m/05.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2916" y="0"/>
            <a:ext cx="9119681"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Заголовок 1"/>
          <p:cNvSpPr>
            <a:spLocks noGrp="1"/>
          </p:cNvSpPr>
          <p:nvPr>
            <p:ph type="title"/>
          </p:nvPr>
        </p:nvSpPr>
        <p:spPr>
          <a:xfrm>
            <a:off x="457956" y="116632"/>
            <a:ext cx="8229600" cy="720080"/>
          </a:xfrm>
        </p:spPr>
        <p:txBody>
          <a:bodyPr>
            <a:normAutofit/>
          </a:bodyPr>
          <a:lstStyle/>
          <a:p>
            <a:pPr algn="l"/>
            <a:r>
              <a:rPr lang="ru-RU" sz="2800" b="1" i="1" dirty="0">
                <a:solidFill>
                  <a:srgbClr val="0000FF"/>
                </a:solidFill>
                <a:latin typeface="Times New Roman" pitchFamily="18" charset="0"/>
                <a:cs typeface="Times New Roman" pitchFamily="18" charset="0"/>
              </a:rPr>
              <a:t>Упражнение </a:t>
            </a:r>
            <a:r>
              <a:rPr lang="en-US" sz="2800" b="1" i="1" dirty="0">
                <a:solidFill>
                  <a:srgbClr val="0000FF"/>
                </a:solidFill>
                <a:latin typeface="Times New Roman" pitchFamily="18" charset="0"/>
                <a:cs typeface="Times New Roman" pitchFamily="18" charset="0"/>
              </a:rPr>
              <a:t>. </a:t>
            </a:r>
            <a:r>
              <a:rPr lang="ru-RU" sz="2800" b="1" i="1" dirty="0">
                <a:solidFill>
                  <a:srgbClr val="0000FF"/>
                </a:solidFill>
                <a:latin typeface="Times New Roman" pitchFamily="18" charset="0"/>
                <a:cs typeface="Times New Roman" pitchFamily="18" charset="0"/>
              </a:rPr>
              <a:t>Рисунок «Я в будущем»</a:t>
            </a:r>
          </a:p>
        </p:txBody>
      </p:sp>
      <p:sp>
        <p:nvSpPr>
          <p:cNvPr id="3" name="Объект 2"/>
          <p:cNvSpPr>
            <a:spLocks noGrp="1"/>
          </p:cNvSpPr>
          <p:nvPr>
            <p:ph idx="1"/>
          </p:nvPr>
        </p:nvSpPr>
        <p:spPr>
          <a:xfrm>
            <a:off x="457200" y="764704"/>
            <a:ext cx="6491064" cy="5904656"/>
          </a:xfrm>
        </p:spPr>
        <p:txBody>
          <a:bodyPr>
            <a:normAutofit/>
          </a:bodyPr>
          <a:lstStyle/>
          <a:p>
            <a:pPr marL="0" indent="0">
              <a:spcBef>
                <a:spcPts val="0"/>
              </a:spcBef>
              <a:buNone/>
            </a:pPr>
            <a:r>
              <a:rPr lang="ru-RU" sz="1900" dirty="0">
                <a:latin typeface="Times New Roman" pitchFamily="18" charset="0"/>
                <a:cs typeface="Times New Roman" pitchFamily="18" charset="0"/>
              </a:rPr>
              <a:t>Ребенку дается задание нарисовать себя таким</a:t>
            </a:r>
            <a:r>
              <a:rPr lang="en-US" sz="1900" dirty="0">
                <a:latin typeface="Times New Roman" pitchFamily="18" charset="0"/>
                <a:cs typeface="Times New Roman" pitchFamily="18" charset="0"/>
              </a:rPr>
              <a:t>,</a:t>
            </a:r>
            <a:r>
              <a:rPr lang="ru-RU" sz="1900" dirty="0">
                <a:latin typeface="Times New Roman" pitchFamily="18" charset="0"/>
                <a:cs typeface="Times New Roman" pitchFamily="18" charset="0"/>
              </a:rPr>
              <a:t> каким он видит себя в будущем</a:t>
            </a:r>
            <a:r>
              <a:rPr lang="en-US" sz="1900" dirty="0">
                <a:latin typeface="Times New Roman" pitchFamily="18" charset="0"/>
                <a:cs typeface="Times New Roman" pitchFamily="18" charset="0"/>
              </a:rPr>
              <a:t>. </a:t>
            </a:r>
            <a:r>
              <a:rPr lang="ru-RU" sz="1900" dirty="0">
                <a:latin typeface="Times New Roman" pitchFamily="18" charset="0"/>
                <a:cs typeface="Times New Roman" pitchFamily="18" charset="0"/>
              </a:rPr>
              <a:t>Обсуждая с ним рисунок</a:t>
            </a:r>
            <a:r>
              <a:rPr lang="en-US" sz="1900" dirty="0">
                <a:latin typeface="Times New Roman" pitchFamily="18" charset="0"/>
                <a:cs typeface="Times New Roman" pitchFamily="18" charset="0"/>
              </a:rPr>
              <a:t>,</a:t>
            </a:r>
            <a:r>
              <a:rPr lang="ru-RU" sz="1900" dirty="0">
                <a:latin typeface="Times New Roman" pitchFamily="18" charset="0"/>
                <a:cs typeface="Times New Roman" pitchFamily="18" charset="0"/>
              </a:rPr>
              <a:t> спросите</a:t>
            </a:r>
            <a:r>
              <a:rPr lang="en-US" sz="1900" dirty="0">
                <a:latin typeface="Times New Roman" pitchFamily="18" charset="0"/>
                <a:cs typeface="Times New Roman" pitchFamily="18" charset="0"/>
              </a:rPr>
              <a:t>,</a:t>
            </a:r>
            <a:r>
              <a:rPr lang="ru-RU" sz="1900" dirty="0">
                <a:latin typeface="Times New Roman" pitchFamily="18" charset="0"/>
                <a:cs typeface="Times New Roman" pitchFamily="18" charset="0"/>
              </a:rPr>
              <a:t> как он будет выглядеть</a:t>
            </a:r>
            <a:r>
              <a:rPr lang="en-US" sz="1900" dirty="0">
                <a:latin typeface="Times New Roman" pitchFamily="18" charset="0"/>
                <a:cs typeface="Times New Roman" pitchFamily="18" charset="0"/>
              </a:rPr>
              <a:t>,</a:t>
            </a:r>
            <a:r>
              <a:rPr lang="ru-RU" sz="1900" dirty="0">
                <a:latin typeface="Times New Roman" pitchFamily="18" charset="0"/>
                <a:cs typeface="Times New Roman" pitchFamily="18" charset="0"/>
              </a:rPr>
              <a:t> как он будет себя чувствовать</a:t>
            </a:r>
            <a:r>
              <a:rPr lang="en-US" sz="1900" dirty="0">
                <a:latin typeface="Times New Roman" pitchFamily="18" charset="0"/>
                <a:cs typeface="Times New Roman" pitchFamily="18" charset="0"/>
              </a:rPr>
              <a:t>,</a:t>
            </a:r>
            <a:r>
              <a:rPr lang="ru-RU" sz="1900" dirty="0">
                <a:latin typeface="Times New Roman" pitchFamily="18" charset="0"/>
                <a:cs typeface="Times New Roman" pitchFamily="18" charset="0"/>
              </a:rPr>
              <a:t> какими будут его отношения с родителями</a:t>
            </a:r>
            <a:r>
              <a:rPr lang="en-US" sz="1900" dirty="0">
                <a:latin typeface="Times New Roman" pitchFamily="18" charset="0"/>
                <a:cs typeface="Times New Roman" pitchFamily="18" charset="0"/>
              </a:rPr>
              <a:t>,</a:t>
            </a:r>
            <a:r>
              <a:rPr lang="ru-RU" sz="1900" dirty="0">
                <a:latin typeface="Times New Roman" pitchFamily="18" charset="0"/>
                <a:cs typeface="Times New Roman" pitchFamily="18" charset="0"/>
              </a:rPr>
              <a:t> братом или сестрой</a:t>
            </a:r>
            <a:r>
              <a:rPr lang="en-US" sz="1900" dirty="0">
                <a:latin typeface="Times New Roman" pitchFamily="18" charset="0"/>
                <a:cs typeface="Times New Roman" pitchFamily="18" charset="0"/>
              </a:rPr>
              <a:t>,</a:t>
            </a:r>
            <a:r>
              <a:rPr lang="ru-RU" sz="1900" dirty="0">
                <a:latin typeface="Times New Roman" pitchFamily="18" charset="0"/>
                <a:cs typeface="Times New Roman" pitchFamily="18" charset="0"/>
              </a:rPr>
              <a:t> с друзьями</a:t>
            </a:r>
            <a:r>
              <a:rPr lang="en-US" sz="1900" dirty="0">
                <a:latin typeface="Times New Roman" pitchFamily="18" charset="0"/>
                <a:cs typeface="Times New Roman" pitchFamily="18" charset="0"/>
              </a:rPr>
              <a:t>. </a:t>
            </a:r>
          </a:p>
          <a:p>
            <a:pPr marL="0" indent="0">
              <a:spcBef>
                <a:spcPts val="0"/>
              </a:spcBef>
              <a:buNone/>
            </a:pPr>
            <a:r>
              <a:rPr lang="ru-RU" sz="1900" dirty="0">
                <a:latin typeface="Times New Roman" pitchFamily="18" charset="0"/>
                <a:cs typeface="Times New Roman" pitchFamily="18" charset="0"/>
              </a:rPr>
              <a:t>Упражнение позволяет осознать возможность </a:t>
            </a:r>
          </a:p>
          <a:p>
            <a:pPr marL="0" indent="0">
              <a:spcBef>
                <a:spcPts val="0"/>
              </a:spcBef>
              <a:buNone/>
            </a:pPr>
            <a:r>
              <a:rPr lang="ru-RU" sz="1900" dirty="0">
                <a:latin typeface="Times New Roman" pitchFamily="18" charset="0"/>
                <a:cs typeface="Times New Roman" pitchFamily="18" charset="0"/>
              </a:rPr>
              <a:t>преодоления замкнутости</a:t>
            </a:r>
            <a:r>
              <a:rPr lang="en-US" sz="1900" dirty="0">
                <a:latin typeface="Times New Roman" pitchFamily="18" charset="0"/>
                <a:cs typeface="Times New Roman" pitchFamily="18" charset="0"/>
              </a:rPr>
              <a:t>,</a:t>
            </a:r>
            <a:r>
              <a:rPr lang="ru-RU" sz="1900" dirty="0">
                <a:latin typeface="Times New Roman" pitchFamily="18" charset="0"/>
                <a:cs typeface="Times New Roman" pitchFamily="18" charset="0"/>
              </a:rPr>
              <a:t> дать ребенку перспективу на будущее и уверенность в своих силах</a:t>
            </a:r>
            <a:r>
              <a:rPr lang="en-US" sz="1900" dirty="0">
                <a:latin typeface="Times New Roman" pitchFamily="18" charset="0"/>
                <a:cs typeface="Times New Roman" pitchFamily="18" charset="0"/>
              </a:rPr>
              <a:t>.</a:t>
            </a:r>
            <a:endParaRPr lang="ru-RU" sz="1900" dirty="0">
              <a:latin typeface="Times New Roman" pitchFamily="18" charset="0"/>
              <a:cs typeface="Times New Roman" pitchFamily="18" charset="0"/>
            </a:endParaRPr>
          </a:p>
          <a:p>
            <a:pPr marL="0" indent="0">
              <a:spcBef>
                <a:spcPts val="0"/>
              </a:spcBef>
              <a:buNone/>
            </a:pPr>
            <a:endParaRPr lang="ru-RU" sz="1900" dirty="0">
              <a:latin typeface="Times New Roman" pitchFamily="18" charset="0"/>
              <a:cs typeface="Times New Roman" pitchFamily="18" charset="0"/>
            </a:endParaRPr>
          </a:p>
          <a:p>
            <a:pPr marL="0" indent="0">
              <a:spcBef>
                <a:spcPts val="0"/>
              </a:spcBef>
              <a:buNone/>
            </a:pPr>
            <a:endParaRPr lang="en-US" sz="1900" dirty="0">
              <a:latin typeface="Times New Roman" pitchFamily="18" charset="0"/>
              <a:cs typeface="Times New Roman" pitchFamily="18" charset="0"/>
            </a:endParaRPr>
          </a:p>
          <a:p>
            <a:pPr marL="0" indent="0">
              <a:spcBef>
                <a:spcPts val="0"/>
              </a:spcBef>
              <a:buNone/>
            </a:pPr>
            <a:r>
              <a:rPr lang="ru-RU" sz="2800" b="1" i="1" dirty="0">
                <a:solidFill>
                  <a:srgbClr val="0000FF"/>
                </a:solidFill>
                <a:latin typeface="Times New Roman" pitchFamily="18" charset="0"/>
                <a:cs typeface="Times New Roman" pitchFamily="18" charset="0"/>
              </a:rPr>
              <a:t>Упражнение «Близнецы»</a:t>
            </a:r>
          </a:p>
          <a:p>
            <a:pPr marL="0" indent="0">
              <a:spcBef>
                <a:spcPts val="0"/>
              </a:spcBef>
              <a:buNone/>
            </a:pPr>
            <a:r>
              <a:rPr lang="ru-RU" sz="1800" dirty="0">
                <a:latin typeface="Times New Roman" pitchFamily="18" charset="0"/>
                <a:cs typeface="Times New Roman" pitchFamily="18" charset="0"/>
              </a:rPr>
              <a:t>Обыгрывается сюжет</a:t>
            </a:r>
            <a:r>
              <a:rPr lang="en-US" sz="1800" dirty="0">
                <a:latin typeface="Times New Roman" pitchFamily="18" charset="0"/>
                <a:cs typeface="Times New Roman" pitchFamily="18" charset="0"/>
              </a:rPr>
              <a:t>,</a:t>
            </a:r>
            <a:r>
              <a:rPr lang="ru-RU" sz="1800" dirty="0">
                <a:latin typeface="Times New Roman" pitchFamily="18" charset="0"/>
                <a:cs typeface="Times New Roman" pitchFamily="18" charset="0"/>
              </a:rPr>
              <a:t> когда все вокруг стали абсолютно одинаковыми</a:t>
            </a:r>
            <a:r>
              <a:rPr lang="en-US" sz="1800" dirty="0">
                <a:latin typeface="Times New Roman" pitchFamily="18" charset="0"/>
                <a:cs typeface="Times New Roman" pitchFamily="18" charset="0"/>
              </a:rPr>
              <a:t>. </a:t>
            </a:r>
            <a:r>
              <a:rPr lang="ru-RU" sz="1800" dirty="0">
                <a:latin typeface="Times New Roman" pitchFamily="18" charset="0"/>
                <a:cs typeface="Times New Roman" pitchFamily="18" charset="0"/>
              </a:rPr>
              <a:t>Одинаково думают</a:t>
            </a:r>
            <a:r>
              <a:rPr lang="en-US" sz="1800" dirty="0">
                <a:latin typeface="Times New Roman" pitchFamily="18" charset="0"/>
                <a:cs typeface="Times New Roman" pitchFamily="18" charset="0"/>
              </a:rPr>
              <a:t>,</a:t>
            </a:r>
            <a:r>
              <a:rPr lang="ru-RU" sz="1800" dirty="0">
                <a:latin typeface="Times New Roman" pitchFamily="18" charset="0"/>
                <a:cs typeface="Times New Roman" pitchFamily="18" charset="0"/>
              </a:rPr>
              <a:t> одеваются и т</a:t>
            </a:r>
            <a:r>
              <a:rPr lang="en-US" sz="1800" dirty="0">
                <a:latin typeface="Times New Roman" pitchFamily="18" charset="0"/>
                <a:cs typeface="Times New Roman" pitchFamily="18" charset="0"/>
              </a:rPr>
              <a:t>.</a:t>
            </a:r>
            <a:r>
              <a:rPr lang="ru-RU" sz="1800" dirty="0">
                <a:latin typeface="Times New Roman" pitchFamily="18" charset="0"/>
                <a:cs typeface="Times New Roman" pitchFamily="18" charset="0"/>
              </a:rPr>
              <a:t> п</a:t>
            </a:r>
            <a:r>
              <a:rPr lang="en-US" sz="1800" dirty="0">
                <a:latin typeface="Times New Roman" pitchFamily="18" charset="0"/>
                <a:cs typeface="Times New Roman" pitchFamily="18" charset="0"/>
              </a:rPr>
              <a:t>.</a:t>
            </a:r>
            <a:r>
              <a:rPr lang="ru-RU" sz="1800" dirty="0">
                <a:latin typeface="Times New Roman" pitchFamily="18" charset="0"/>
                <a:cs typeface="Times New Roman" pitchFamily="18" charset="0"/>
              </a:rPr>
              <a:t> Затем проводится обсуждение – понравилось ли быть всем одинаковыми</a:t>
            </a:r>
            <a:r>
              <a:rPr lang="en-US" sz="1800" dirty="0">
                <a:latin typeface="Times New Roman" pitchFamily="18" charset="0"/>
                <a:cs typeface="Times New Roman" pitchFamily="18" charset="0"/>
              </a:rPr>
              <a:t>,</a:t>
            </a:r>
            <a:r>
              <a:rPr lang="ru-RU" sz="1800" dirty="0">
                <a:latin typeface="Times New Roman" pitchFamily="18" charset="0"/>
                <a:cs typeface="Times New Roman" pitchFamily="18" charset="0"/>
              </a:rPr>
              <a:t> в чем были трудности</a:t>
            </a:r>
            <a:r>
              <a:rPr lang="en-US" sz="1800" dirty="0">
                <a:latin typeface="Times New Roman" pitchFamily="18" charset="0"/>
                <a:cs typeface="Times New Roman" pitchFamily="18" charset="0"/>
              </a:rPr>
              <a:t>.</a:t>
            </a:r>
            <a:endParaRPr lang="ru-RU" sz="1800" dirty="0">
              <a:latin typeface="Times New Roman" pitchFamily="18" charset="0"/>
              <a:cs typeface="Times New Roman" pitchFamily="18" charset="0"/>
            </a:endParaRPr>
          </a:p>
          <a:p>
            <a:pPr marL="0" indent="0">
              <a:spcBef>
                <a:spcPts val="0"/>
              </a:spcBef>
              <a:buNone/>
            </a:pPr>
            <a:r>
              <a:rPr lang="ru-RU" sz="1800" dirty="0">
                <a:latin typeface="Times New Roman" pitchFamily="18" charset="0"/>
                <a:cs typeface="Times New Roman" pitchFamily="18" charset="0"/>
              </a:rPr>
              <a:t>Упражнение помогает осознать и принять индивидуальные особенности себя и других людей</a:t>
            </a:r>
            <a:r>
              <a:rPr lang="en-US" sz="1800" dirty="0">
                <a:latin typeface="Times New Roman" pitchFamily="18" charset="0"/>
                <a:cs typeface="Times New Roman" pitchFamily="18" charset="0"/>
              </a:rPr>
              <a:t>.</a:t>
            </a:r>
            <a:endParaRPr lang="ru-RU" sz="1800" dirty="0">
              <a:latin typeface="Times New Roman" pitchFamily="18" charset="0"/>
              <a:cs typeface="Times New Roman" pitchFamily="18" charset="0"/>
            </a:endParaRPr>
          </a:p>
          <a:p>
            <a:pPr marL="0" indent="0">
              <a:buNone/>
            </a:pPr>
            <a:endParaRPr lang="ru-RU" sz="2400" dirty="0">
              <a:latin typeface="Times New Roman" pitchFamily="18" charset="0"/>
              <a:cs typeface="Times New Roman" pitchFamily="18" charset="0"/>
            </a:endParaRPr>
          </a:p>
        </p:txBody>
      </p:sp>
      <p:pic>
        <p:nvPicPr>
          <p:cNvPr id="5122" name="Picture 2" descr="http://www.nv.kz/wp-content/gallery/580-3104/1.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395846" y="1556792"/>
            <a:ext cx="2603823" cy="1735882"/>
          </a:xfrm>
          <a:prstGeom prst="rect">
            <a:avLst/>
          </a:prstGeom>
          <a:noFill/>
          <a:extLst>
            <a:ext uri="{909E8E84-426E-40DD-AFC4-6F175D3DCCD1}">
              <a14:hiddenFill xmlns:a14="http://schemas.microsoft.com/office/drawing/2010/main">
                <a:solidFill>
                  <a:srgbClr val="FFFFFF"/>
                </a:solidFill>
              </a14:hiddenFill>
            </a:ext>
          </a:extLst>
        </p:spPr>
      </p:pic>
      <p:pic>
        <p:nvPicPr>
          <p:cNvPr id="5124" name="Picture 4" descr="http://noskurnos.ru/sites/noskurnos.ru/files/styles/large/public/images/20121205203351.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444208" y="4798515"/>
            <a:ext cx="2555461" cy="191659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6629199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http://www.tvoyrebenok.ru/images/presentation/nice/m/05.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146" y="15003"/>
            <a:ext cx="9119681"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Заголовок 1"/>
          <p:cNvSpPr>
            <a:spLocks noGrp="1"/>
          </p:cNvSpPr>
          <p:nvPr>
            <p:ph type="title"/>
          </p:nvPr>
        </p:nvSpPr>
        <p:spPr>
          <a:xfrm>
            <a:off x="395536" y="260648"/>
            <a:ext cx="8229600" cy="634082"/>
          </a:xfrm>
        </p:spPr>
        <p:txBody>
          <a:bodyPr>
            <a:normAutofit/>
          </a:bodyPr>
          <a:lstStyle/>
          <a:p>
            <a:r>
              <a:rPr lang="ru-RU" sz="3200" b="1" i="1" dirty="0">
                <a:solidFill>
                  <a:srgbClr val="006600"/>
                </a:solidFill>
                <a:latin typeface="Times New Roman" pitchFamily="18" charset="0"/>
                <a:cs typeface="Times New Roman" pitchFamily="18" charset="0"/>
              </a:rPr>
              <a:t>Коррекционные игры для замкнутых детей</a:t>
            </a:r>
          </a:p>
        </p:txBody>
      </p:sp>
      <p:sp>
        <p:nvSpPr>
          <p:cNvPr id="3" name="Объект 2"/>
          <p:cNvSpPr>
            <a:spLocks noGrp="1"/>
          </p:cNvSpPr>
          <p:nvPr>
            <p:ph idx="1"/>
          </p:nvPr>
        </p:nvSpPr>
        <p:spPr>
          <a:xfrm>
            <a:off x="457200" y="836712"/>
            <a:ext cx="6563072" cy="5760640"/>
          </a:xfrm>
        </p:spPr>
        <p:txBody>
          <a:bodyPr>
            <a:normAutofit fontScale="62500" lnSpcReduction="20000"/>
          </a:bodyPr>
          <a:lstStyle/>
          <a:p>
            <a:pPr marL="0" indent="0">
              <a:buNone/>
            </a:pPr>
            <a:r>
              <a:rPr lang="ru-RU" sz="1600" dirty="0">
                <a:latin typeface="Times New Roman" pitchFamily="18" charset="0"/>
                <a:cs typeface="Times New Roman" pitchFamily="18" charset="0"/>
              </a:rPr>
              <a:t> </a:t>
            </a:r>
            <a:r>
              <a:rPr lang="ru-RU" sz="2800" b="1" i="1" u="sng" dirty="0">
                <a:solidFill>
                  <a:srgbClr val="0000FF"/>
                </a:solidFill>
                <a:latin typeface="Times New Roman" pitchFamily="18" charset="0"/>
                <a:cs typeface="Times New Roman" pitchFamily="18" charset="0"/>
              </a:rPr>
              <a:t>Игра «Магазин игрушек» </a:t>
            </a:r>
          </a:p>
          <a:p>
            <a:pPr marL="0" indent="0">
              <a:buNone/>
            </a:pPr>
            <a:r>
              <a:rPr lang="ru-RU" sz="2300" dirty="0">
                <a:latin typeface="Times New Roman" pitchFamily="18" charset="0"/>
                <a:cs typeface="Times New Roman" pitchFamily="18" charset="0"/>
              </a:rPr>
              <a:t>Игра развивает умения выполнять разные роли, индивидуальный замысел и инициативу ребенка. Играющие делятся на «покупателей» и «игрушки». «Игрушки» сидят в ряд, изображая товар. Дети-«игрушки» с помощью пантомимы показывают «покупателям» свой товар. «Покупатель» должен отгадать, какую игрушку ему предлагают. Кто не угадал, уходит из магазина без покупки. Игру можно моделировать, вместо магазина играйте в «зоопарк», в «слушай сказку» и т.п.</a:t>
            </a:r>
            <a:br>
              <a:rPr lang="ru-RU" sz="2300" dirty="0">
                <a:latin typeface="Times New Roman" pitchFamily="18" charset="0"/>
                <a:cs typeface="Times New Roman" pitchFamily="18" charset="0"/>
              </a:rPr>
            </a:br>
            <a:br>
              <a:rPr lang="ru-RU" sz="1900" dirty="0">
                <a:latin typeface="Times New Roman" pitchFamily="18" charset="0"/>
                <a:cs typeface="Times New Roman" pitchFamily="18" charset="0"/>
              </a:rPr>
            </a:br>
            <a:r>
              <a:rPr lang="ru-RU" sz="2800" b="1" i="1" u="sng" dirty="0">
                <a:solidFill>
                  <a:srgbClr val="0000FF"/>
                </a:solidFill>
                <a:latin typeface="Times New Roman" pitchFamily="18" charset="0"/>
                <a:cs typeface="Times New Roman" pitchFamily="18" charset="0"/>
              </a:rPr>
              <a:t>Игра «Салочки</a:t>
            </a:r>
            <a:r>
              <a:rPr lang="ru-RU" sz="2800" b="1" i="1" dirty="0">
                <a:solidFill>
                  <a:srgbClr val="0000FF"/>
                </a:solidFill>
                <a:latin typeface="Times New Roman" pitchFamily="18" charset="0"/>
                <a:cs typeface="Times New Roman" pitchFamily="18" charset="0"/>
              </a:rPr>
              <a:t>»</a:t>
            </a:r>
          </a:p>
          <a:p>
            <a:pPr marL="0" indent="0">
              <a:buNone/>
            </a:pPr>
            <a:r>
              <a:rPr lang="ru-RU" sz="2600" dirty="0">
                <a:latin typeface="Times New Roman" pitchFamily="18" charset="0"/>
                <a:cs typeface="Times New Roman" pitchFamily="18" charset="0"/>
              </a:rPr>
              <a:t>Подвижная игра, направленная на развитие активности, коллективизма и проявление смелости у ребенка. Детки разбегаются по определенной территории. Водящий должен «осалить» (дотронуться) до убегающего и берет его за руку. Так образуется цепочка. Теперь они вдвоем догоняют другого ребенка и т.д. Постепенно цепочка становится все длиннее. Теперь их задача – взять в кольцо убегающего. Это требует координации совместных действий в цепочке.</a:t>
            </a:r>
            <a:br>
              <a:rPr lang="ru-RU" sz="2600" dirty="0">
                <a:latin typeface="Times New Roman" pitchFamily="18" charset="0"/>
                <a:cs typeface="Times New Roman" pitchFamily="18" charset="0"/>
              </a:rPr>
            </a:br>
            <a:br>
              <a:rPr lang="ru-RU" sz="1900" dirty="0">
                <a:latin typeface="Times New Roman" pitchFamily="18" charset="0"/>
                <a:cs typeface="Times New Roman" pitchFamily="18" charset="0"/>
              </a:rPr>
            </a:br>
            <a:r>
              <a:rPr lang="ru-RU" sz="2800" b="1" i="1" u="sng" dirty="0">
                <a:solidFill>
                  <a:srgbClr val="0000FF"/>
                </a:solidFill>
                <a:latin typeface="Times New Roman" pitchFamily="18" charset="0"/>
                <a:cs typeface="Times New Roman" pitchFamily="18" charset="0"/>
              </a:rPr>
              <a:t>Игра «Менялки» </a:t>
            </a:r>
            <a:endParaRPr lang="ru-RU" sz="2800" dirty="0">
              <a:solidFill>
                <a:srgbClr val="0000FF"/>
              </a:solidFill>
              <a:latin typeface="Times New Roman" pitchFamily="18" charset="0"/>
              <a:cs typeface="Times New Roman" pitchFamily="18" charset="0"/>
            </a:endParaRPr>
          </a:p>
          <a:p>
            <a:pPr marL="0" indent="0">
              <a:buNone/>
            </a:pPr>
            <a:r>
              <a:rPr lang="ru-RU" sz="2900" dirty="0">
                <a:latin typeface="Times New Roman" pitchFamily="18" charset="0"/>
                <a:cs typeface="Times New Roman" pitchFamily="18" charset="0"/>
              </a:rPr>
              <a:t>Игра способствует развитию памяти, внимания, установлению контакта между детьми. Играющие образуют круг. В руках они держат маленький предмет (игрушку). Водящий старается запомнить, у кого какая игрушка. Затем он отворачивается, дети, молча (!) меняются своими игрушками. Для этого они подмигивают друг другу. Задача ведущего: вернуть каждому ребенку свою игрушку, угадать, кто с кем поменялся.</a:t>
            </a:r>
            <a:br>
              <a:rPr lang="ru-RU" sz="2900" dirty="0">
                <a:latin typeface="Times New Roman" pitchFamily="18" charset="0"/>
                <a:cs typeface="Times New Roman" pitchFamily="18" charset="0"/>
              </a:rPr>
            </a:br>
            <a:endParaRPr lang="ru-RU" sz="2900" dirty="0">
              <a:latin typeface="Times New Roman" pitchFamily="18" charset="0"/>
              <a:cs typeface="Times New Roman" pitchFamily="18" charset="0"/>
            </a:endParaRPr>
          </a:p>
        </p:txBody>
      </p:sp>
      <p:pic>
        <p:nvPicPr>
          <p:cNvPr id="6146" name="Picture 2" descr="http://moi-rebenok.com/wp-content/uploads/2013/01/Opasnosti-detskih-igrushek-v-povsednevnoy-zhizni.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012156" y="877111"/>
            <a:ext cx="2120441" cy="1696353"/>
          </a:xfrm>
          <a:prstGeom prst="rect">
            <a:avLst/>
          </a:prstGeom>
          <a:noFill/>
          <a:extLst>
            <a:ext uri="{909E8E84-426E-40DD-AFC4-6F175D3DCCD1}">
              <a14:hiddenFill xmlns:a14="http://schemas.microsoft.com/office/drawing/2010/main">
                <a:solidFill>
                  <a:srgbClr val="FFFFFF"/>
                </a:solidFill>
              </a14:hiddenFill>
            </a:ext>
          </a:extLst>
        </p:spPr>
      </p:pic>
      <p:pic>
        <p:nvPicPr>
          <p:cNvPr id="6148" name="Picture 4" descr="http://scouts.ru/sites/default/files/gallery/6355.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954861" y="2708920"/>
            <a:ext cx="2114600" cy="1585950"/>
          </a:xfrm>
          <a:prstGeom prst="rect">
            <a:avLst/>
          </a:prstGeom>
          <a:noFill/>
          <a:extLst>
            <a:ext uri="{909E8E84-426E-40DD-AFC4-6F175D3DCCD1}">
              <a14:hiddenFill xmlns:a14="http://schemas.microsoft.com/office/drawing/2010/main">
                <a:solidFill>
                  <a:srgbClr val="FFFFFF"/>
                </a:solidFill>
              </a14:hiddenFill>
            </a:ext>
          </a:extLst>
        </p:spPr>
      </p:pic>
      <p:pic>
        <p:nvPicPr>
          <p:cNvPr id="6150" name="Picture 6" descr="http://img-fotki.yandex.ru/get/5506/31419018.5d/0_5c5c2_8a17d9fc_XL"/>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927409" y="4581128"/>
            <a:ext cx="2142051" cy="160653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82030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http://www.tvoyrebenok.ru/images/presentation/nice/m/05.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2916" y="0"/>
            <a:ext cx="9119681" cy="6858000"/>
          </a:xfrm>
          <a:prstGeom prst="rect">
            <a:avLst/>
          </a:prstGeom>
          <a:noFill/>
          <a:extLst>
            <a:ext uri="{909E8E84-426E-40DD-AFC4-6F175D3DCCD1}">
              <a14:hiddenFill xmlns:a14="http://schemas.microsoft.com/office/drawing/2010/main">
                <a:solidFill>
                  <a:srgbClr val="FFFFFF"/>
                </a:solidFill>
              </a14:hiddenFill>
            </a:ext>
          </a:extLst>
        </p:spPr>
      </p:pic>
      <p:sp>
        <p:nvSpPr>
          <p:cNvPr id="3" name="Объект 2"/>
          <p:cNvSpPr>
            <a:spLocks noGrp="1"/>
          </p:cNvSpPr>
          <p:nvPr>
            <p:ph idx="1"/>
          </p:nvPr>
        </p:nvSpPr>
        <p:spPr>
          <a:xfrm>
            <a:off x="457200" y="116632"/>
            <a:ext cx="5987008" cy="6624735"/>
          </a:xfrm>
        </p:spPr>
        <p:txBody>
          <a:bodyPr>
            <a:normAutofit/>
          </a:bodyPr>
          <a:lstStyle/>
          <a:p>
            <a:pPr marL="0" indent="0">
              <a:buNone/>
            </a:pPr>
            <a:r>
              <a:rPr lang="ru-RU" sz="2600" b="1" dirty="0">
                <a:solidFill>
                  <a:srgbClr val="0000FF"/>
                </a:solidFill>
                <a:latin typeface="Times New Roman" pitchFamily="18" charset="0"/>
                <a:cs typeface="Times New Roman" pitchFamily="18" charset="0"/>
              </a:rPr>
              <a:t>Игра «Поймай мяч</a:t>
            </a:r>
            <a:r>
              <a:rPr lang="ru-RU" sz="2600" dirty="0">
                <a:solidFill>
                  <a:srgbClr val="0000FF"/>
                </a:solidFill>
                <a:latin typeface="Times New Roman" pitchFamily="18" charset="0"/>
                <a:cs typeface="Times New Roman" pitchFamily="18" charset="0"/>
              </a:rPr>
              <a:t>» </a:t>
            </a:r>
            <a:r>
              <a:rPr lang="ru-RU" sz="1900" dirty="0">
                <a:latin typeface="Times New Roman" pitchFamily="18" charset="0"/>
                <a:cs typeface="Times New Roman" pitchFamily="18" charset="0"/>
              </a:rPr>
              <a:t>- игра развивает уверенность в себе и доверие к другим людям. Играющие по очереди бросают друг другу небольшой мячик, при этом называют какое-либо достоинство того ребенка, кому они бросают мяч. Очень важно, чтобы в процессе игры каждому ребенку удалось услышать о себе добрые, приятные слова.</a:t>
            </a:r>
          </a:p>
          <a:p>
            <a:pPr marL="0" indent="0">
              <a:buNone/>
            </a:pPr>
            <a:r>
              <a:rPr lang="ru-RU" sz="2600" b="1" dirty="0">
                <a:latin typeface="Times New Roman" pitchFamily="18" charset="0"/>
                <a:cs typeface="Times New Roman" pitchFamily="18" charset="0"/>
              </a:rPr>
              <a:t> </a:t>
            </a:r>
          </a:p>
          <a:p>
            <a:pPr marL="0" indent="0">
              <a:buNone/>
            </a:pPr>
            <a:r>
              <a:rPr lang="ru-RU" sz="2600" b="1" dirty="0">
                <a:solidFill>
                  <a:srgbClr val="0000FF"/>
                </a:solidFill>
                <a:latin typeface="Times New Roman" pitchFamily="18" charset="0"/>
                <a:cs typeface="Times New Roman" pitchFamily="18" charset="0"/>
              </a:rPr>
              <a:t>Игра «Паровозик»</a:t>
            </a:r>
            <a:endParaRPr lang="ru-RU" sz="2600" dirty="0">
              <a:solidFill>
                <a:srgbClr val="0000FF"/>
              </a:solidFill>
              <a:latin typeface="Times New Roman" pitchFamily="18" charset="0"/>
              <a:cs typeface="Times New Roman" pitchFamily="18" charset="0"/>
            </a:endParaRPr>
          </a:p>
          <a:p>
            <a:pPr marL="0" indent="0">
              <a:buNone/>
            </a:pPr>
            <a:r>
              <a:rPr lang="ru-RU" sz="1800" dirty="0">
                <a:latin typeface="Times New Roman" pitchFamily="18" charset="0"/>
                <a:cs typeface="Times New Roman" pitchFamily="18" charset="0"/>
              </a:rPr>
              <a:t>Дети встают в круг. По очереди они выступают в роли ведущего, который показывает определенные движения (без слов). Ведущий как бы паровозик, который ведет за собой вагоны, повторяющие все его движения. Дети – «вагончики» должны повторить то, что изображает ведущий и, если он показывает не просто набор движений, а кого-нибудь человека или животное, отгадать, кого он изображает.</a:t>
            </a:r>
          </a:p>
          <a:p>
            <a:pPr marL="0" indent="0">
              <a:buNone/>
            </a:pPr>
            <a:r>
              <a:rPr lang="ru-RU" sz="1800" dirty="0">
                <a:latin typeface="Times New Roman" pitchFamily="18" charset="0"/>
                <a:cs typeface="Times New Roman" pitchFamily="18" charset="0"/>
              </a:rPr>
              <a:t>Игра «без слов» помогает замкнутому ребенку легче вступить в контакт со сверстниками</a:t>
            </a:r>
            <a:r>
              <a:rPr lang="en-US" sz="1800" dirty="0">
                <a:latin typeface="Times New Roman" pitchFamily="18" charset="0"/>
                <a:cs typeface="Times New Roman" pitchFamily="18" charset="0"/>
              </a:rPr>
              <a:t>.</a:t>
            </a:r>
            <a:endParaRPr lang="ru-RU" sz="1800" dirty="0">
              <a:latin typeface="Times New Roman" pitchFamily="18" charset="0"/>
              <a:cs typeface="Times New Roman" pitchFamily="18" charset="0"/>
            </a:endParaRPr>
          </a:p>
          <a:p>
            <a:pPr marL="0" indent="0">
              <a:buNone/>
            </a:pPr>
            <a:endParaRPr lang="ru-RU" sz="1800" dirty="0">
              <a:latin typeface="Times New Roman" pitchFamily="18" charset="0"/>
              <a:cs typeface="Times New Roman" pitchFamily="18" charset="0"/>
            </a:endParaRPr>
          </a:p>
          <a:p>
            <a:endParaRPr lang="ru-RU" dirty="0"/>
          </a:p>
        </p:txBody>
      </p:sp>
      <p:pic>
        <p:nvPicPr>
          <p:cNvPr id="7170" name="Picture 2" descr="http://papa-vlad.narod.ru/data/chtenie/CHto-delaet-1.files/0009-016-Lovit-mjach.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619094" y="188640"/>
            <a:ext cx="2412038" cy="2146599"/>
          </a:xfrm>
          <a:prstGeom prst="rect">
            <a:avLst/>
          </a:prstGeom>
          <a:noFill/>
          <a:extLst>
            <a:ext uri="{909E8E84-426E-40DD-AFC4-6F175D3DCCD1}">
              <a14:hiddenFill xmlns:a14="http://schemas.microsoft.com/office/drawing/2010/main">
                <a:solidFill>
                  <a:srgbClr val="FFFFFF"/>
                </a:solidFill>
              </a14:hiddenFill>
            </a:ext>
          </a:extLst>
        </p:spPr>
      </p:pic>
      <p:pic>
        <p:nvPicPr>
          <p:cNvPr id="7172" name="Picture 4" descr="http://dob.1september.ru/2007/05/41.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367786" y="4363161"/>
            <a:ext cx="2663346" cy="175337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8515911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http://www.tvoyrebenok.ru/images/presentation/nice/m/05.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2916" y="0"/>
            <a:ext cx="9119681" cy="6858000"/>
          </a:xfrm>
          <a:prstGeom prst="rect">
            <a:avLst/>
          </a:prstGeom>
          <a:noFill/>
          <a:extLst>
            <a:ext uri="{909E8E84-426E-40DD-AFC4-6F175D3DCCD1}">
              <a14:hiddenFill xmlns:a14="http://schemas.microsoft.com/office/drawing/2010/main">
                <a:solidFill>
                  <a:srgbClr val="FFFFFF"/>
                </a:solidFill>
              </a14:hiddenFill>
            </a:ext>
          </a:extLst>
        </p:spPr>
      </p:pic>
      <p:sp>
        <p:nvSpPr>
          <p:cNvPr id="3" name="Объект 2"/>
          <p:cNvSpPr>
            <a:spLocks noGrp="1"/>
          </p:cNvSpPr>
          <p:nvPr>
            <p:ph idx="1"/>
          </p:nvPr>
        </p:nvSpPr>
        <p:spPr>
          <a:xfrm>
            <a:off x="457200" y="404664"/>
            <a:ext cx="8229600" cy="5721499"/>
          </a:xfrm>
        </p:spPr>
        <p:txBody>
          <a:bodyPr>
            <a:normAutofit fontScale="25000" lnSpcReduction="20000"/>
          </a:bodyPr>
          <a:lstStyle/>
          <a:p>
            <a:pPr marL="0" indent="0">
              <a:buNone/>
            </a:pPr>
            <a:r>
              <a:rPr lang="ru-RU" sz="7200" b="1" i="1" dirty="0">
                <a:solidFill>
                  <a:srgbClr val="0000FF"/>
                </a:solidFill>
                <a:latin typeface="Times New Roman" pitchFamily="18" charset="0"/>
                <a:cs typeface="Times New Roman" pitchFamily="18" charset="0"/>
              </a:rPr>
              <a:t>Игра «Изобрази пословицу»</a:t>
            </a:r>
          </a:p>
          <a:p>
            <a:pPr marL="0" indent="0">
              <a:buNone/>
            </a:pPr>
            <a:r>
              <a:rPr lang="ru-RU" sz="7200" dirty="0">
                <a:latin typeface="Times New Roman" pitchFamily="18" charset="0"/>
                <a:cs typeface="Times New Roman" pitchFamily="18" charset="0"/>
              </a:rPr>
              <a:t>Дети разбиваются на подгруппы. Каждая подгруппа задумывает какую-либо пословицу и изображает её с помощью мимики и жестов. Пословицы подбираются достаточно простые, знакомые всем детям. Вторая группа угадывает, какая пословица изображается.</a:t>
            </a:r>
          </a:p>
          <a:p>
            <a:pPr marL="0" indent="0">
              <a:buNone/>
            </a:pPr>
            <a:r>
              <a:rPr lang="ru-RU" sz="7200" dirty="0">
                <a:latin typeface="Times New Roman" pitchFamily="18" charset="0"/>
                <a:cs typeface="Times New Roman" pitchFamily="18" charset="0"/>
              </a:rPr>
              <a:t>Эта игра также способствует развитию умения использовать не только речевые формы общения.</a:t>
            </a:r>
          </a:p>
          <a:p>
            <a:pPr marL="0" indent="0">
              <a:buNone/>
            </a:pPr>
            <a:r>
              <a:rPr lang="ru-RU" sz="7200" b="1" i="1" dirty="0">
                <a:solidFill>
                  <a:srgbClr val="0000FF"/>
                </a:solidFill>
                <a:latin typeface="Times New Roman" pitchFamily="18" charset="0"/>
                <a:cs typeface="Times New Roman" pitchFamily="18" charset="0"/>
              </a:rPr>
              <a:t>Игра «Разыгрывание ситуаций»</a:t>
            </a:r>
            <a:endParaRPr lang="ru-RU" sz="7200" dirty="0">
              <a:solidFill>
                <a:srgbClr val="0000FF"/>
              </a:solidFill>
              <a:latin typeface="Times New Roman" pitchFamily="18" charset="0"/>
              <a:cs typeface="Times New Roman" pitchFamily="18" charset="0"/>
            </a:endParaRPr>
          </a:p>
          <a:p>
            <a:pPr marL="0" indent="0">
              <a:buNone/>
            </a:pPr>
            <a:r>
              <a:rPr lang="ru-RU" sz="7200" dirty="0">
                <a:latin typeface="Times New Roman" pitchFamily="18" charset="0"/>
                <a:cs typeface="Times New Roman" pitchFamily="18" charset="0"/>
              </a:rPr>
              <a:t>Игра «Разыгрывание ситуаций» может использоваться для коррекции практически всех нарушений в сфере общения у детей. Сюжеты для разыгрывания могут быть придуманы самими детьми или можно использовать реальные ситуации, которые вызвали затруднения у вашего ребенка.  Можно проиграть следующие сценки: два незнакомых ребенка вышли погулять во двор, там, кроме них, никого нет; два незнакомых ребенка встречаются у качелей, оба хотят покачаться; ребенок  гулял   во  дворе   —   видит другого, незнакомого, который громко плачет. Разыгрывание ситуаций помогает ребенку отработать определенные навыки поведения. </a:t>
            </a:r>
          </a:p>
          <a:p>
            <a:pPr marL="0" indent="0">
              <a:buNone/>
            </a:pPr>
            <a:r>
              <a:rPr lang="ru-RU" sz="7200" dirty="0">
                <a:latin typeface="Times New Roman" pitchFamily="18" charset="0"/>
                <a:cs typeface="Times New Roman" pitchFamily="18" charset="0"/>
              </a:rPr>
              <a:t> Это своеобразная «репетиция поведения», которая снимает некоторые трудности, возникающие у ребенка в процессе общения с детьми и взрослыми.</a:t>
            </a:r>
          </a:p>
          <a:p>
            <a:pPr marL="0" indent="0">
              <a:buNone/>
            </a:pPr>
            <a:r>
              <a:rPr lang="ru-RU" sz="7200" b="1" i="1" u="sng" dirty="0">
                <a:solidFill>
                  <a:srgbClr val="0000FF"/>
                </a:solidFill>
                <a:latin typeface="Times New Roman" pitchFamily="18" charset="0"/>
                <a:cs typeface="Times New Roman" pitchFamily="18" charset="0"/>
              </a:rPr>
              <a:t>Игра «Дракон кусает свой хвост»</a:t>
            </a:r>
            <a:endParaRPr lang="ru-RU" sz="7200" dirty="0">
              <a:solidFill>
                <a:srgbClr val="0000FF"/>
              </a:solidFill>
              <a:latin typeface="Times New Roman" pitchFamily="18" charset="0"/>
              <a:cs typeface="Times New Roman" pitchFamily="18" charset="0"/>
            </a:endParaRPr>
          </a:p>
          <a:p>
            <a:pPr marL="0" indent="0" fontAlgn="base">
              <a:buNone/>
            </a:pPr>
            <a:r>
              <a:rPr lang="ru-RU" sz="7200" dirty="0">
                <a:latin typeface="Times New Roman" pitchFamily="18" charset="0"/>
                <a:cs typeface="Times New Roman" pitchFamily="18" charset="0"/>
              </a:rPr>
              <a:t>Дети сидят друг за другом, держась за талию впереди стоящего. Первый ребенок – голова дракона, последний – кончик хвоста. Первый ребенок пытается схватить последнего – дракон ловит свой хвост. Остальные дети цепко держатся друг за друга. Если дракон не поймает хвост, то в следующий раз на роль головы дракона назначается другой ребенок.</a:t>
            </a:r>
          </a:p>
          <a:p>
            <a:pPr marL="0" indent="0">
              <a:buNone/>
            </a:pPr>
            <a:endParaRPr lang="ru-RU" sz="7400" dirty="0">
              <a:latin typeface="Times New Roman" pitchFamily="18" charset="0"/>
              <a:cs typeface="Times New Roman" pitchFamily="18" charset="0"/>
            </a:endParaRPr>
          </a:p>
          <a:p>
            <a:pPr marL="0" indent="0">
              <a:buNone/>
            </a:pPr>
            <a:endParaRPr lang="ru-RU" sz="2800" dirty="0"/>
          </a:p>
        </p:txBody>
      </p:sp>
    </p:spTree>
    <p:extLst>
      <p:ext uri="{BB962C8B-B14F-4D97-AF65-F5344CB8AC3E}">
        <p14:creationId xmlns:p14="http://schemas.microsoft.com/office/powerpoint/2010/main" val="41900263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http://www.tvoyrebenok.ru/images/presentation/nice/m/05.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2916" y="0"/>
            <a:ext cx="9119681" cy="6858000"/>
          </a:xfrm>
          <a:prstGeom prst="rect">
            <a:avLst/>
          </a:prstGeom>
          <a:noFill/>
          <a:extLst>
            <a:ext uri="{909E8E84-426E-40DD-AFC4-6F175D3DCCD1}">
              <a14:hiddenFill xmlns:a14="http://schemas.microsoft.com/office/drawing/2010/main">
                <a:solidFill>
                  <a:srgbClr val="FFFFFF"/>
                </a:solidFill>
              </a14:hiddenFill>
            </a:ext>
          </a:extLst>
        </p:spPr>
      </p:pic>
      <p:sp>
        <p:nvSpPr>
          <p:cNvPr id="3" name="Объект 2"/>
          <p:cNvSpPr>
            <a:spLocks noGrp="1"/>
          </p:cNvSpPr>
          <p:nvPr>
            <p:ph idx="1"/>
          </p:nvPr>
        </p:nvSpPr>
        <p:spPr>
          <a:xfrm>
            <a:off x="457200" y="260648"/>
            <a:ext cx="8229600" cy="5865515"/>
          </a:xfrm>
        </p:spPr>
        <p:txBody>
          <a:bodyPr>
            <a:normAutofit fontScale="77500" lnSpcReduction="20000"/>
          </a:bodyPr>
          <a:lstStyle/>
          <a:p>
            <a:pPr marL="0" indent="0">
              <a:buNone/>
            </a:pPr>
            <a:r>
              <a:rPr lang="ru-RU" sz="2400" b="1" i="1" dirty="0">
                <a:solidFill>
                  <a:srgbClr val="0000FF"/>
                </a:solidFill>
                <a:latin typeface="Times New Roman" pitchFamily="18" charset="0"/>
                <a:cs typeface="Times New Roman" pitchFamily="18" charset="0"/>
              </a:rPr>
              <a:t>Игра «Ловишки»</a:t>
            </a:r>
            <a:endParaRPr lang="ru-RU" sz="2400" dirty="0">
              <a:solidFill>
                <a:srgbClr val="0000FF"/>
              </a:solidFill>
              <a:latin typeface="Times New Roman" pitchFamily="18" charset="0"/>
              <a:cs typeface="Times New Roman" pitchFamily="18" charset="0"/>
            </a:endParaRPr>
          </a:p>
          <a:p>
            <a:pPr marL="0" indent="0">
              <a:buNone/>
            </a:pPr>
            <a:r>
              <a:rPr lang="ru-RU" sz="2400" dirty="0">
                <a:latin typeface="Times New Roman" pitchFamily="18" charset="0"/>
                <a:cs typeface="Times New Roman" pitchFamily="18" charset="0"/>
              </a:rPr>
              <a:t>Ведущий выбирает ловушку. Ловишка стоит, повернувшись к стене лицом. Остальные дети у противоположной стены. Под музыку дети подбегают к ловишке и говорят: </a:t>
            </a:r>
          </a:p>
          <a:p>
            <a:pPr marL="0" indent="0">
              <a:buNone/>
            </a:pPr>
            <a:r>
              <a:rPr lang="ru-RU" sz="2400" dirty="0">
                <a:latin typeface="Times New Roman" pitchFamily="18" charset="0"/>
                <a:cs typeface="Times New Roman" pitchFamily="18" charset="0"/>
              </a:rPr>
              <a:t>Раз – два – три,</a:t>
            </a:r>
          </a:p>
          <a:p>
            <a:pPr marL="0" indent="0">
              <a:buNone/>
            </a:pPr>
            <a:r>
              <a:rPr lang="ru-RU" sz="2400" dirty="0">
                <a:latin typeface="Times New Roman" pitchFamily="18" charset="0"/>
                <a:cs typeface="Times New Roman" pitchFamily="18" charset="0"/>
              </a:rPr>
              <a:t>Раз – два – три,</a:t>
            </a:r>
          </a:p>
          <a:p>
            <a:pPr marL="0" indent="0">
              <a:buNone/>
            </a:pPr>
            <a:r>
              <a:rPr lang="ru-RU" sz="2400" dirty="0">
                <a:latin typeface="Times New Roman" pitchFamily="18" charset="0"/>
                <a:cs typeface="Times New Roman" pitchFamily="18" charset="0"/>
              </a:rPr>
              <a:t>Скорее нас лови!</a:t>
            </a:r>
          </a:p>
          <a:p>
            <a:pPr marL="0" indent="0">
              <a:buNone/>
            </a:pPr>
            <a:r>
              <a:rPr lang="ru-RU" sz="2400" dirty="0">
                <a:latin typeface="Times New Roman" pitchFamily="18" charset="0"/>
                <a:cs typeface="Times New Roman" pitchFamily="18" charset="0"/>
              </a:rPr>
              <a:t>Затем бегут на свои места. Ловишка догоняет ребят. Игра повторяется.  Ловишкой становится тот, кого поймали.</a:t>
            </a:r>
          </a:p>
          <a:p>
            <a:pPr marL="0" indent="0">
              <a:buNone/>
            </a:pPr>
            <a:endParaRPr lang="ru-RU" sz="2400" b="1" i="1" u="sng" dirty="0">
              <a:latin typeface="Times New Roman" pitchFamily="18" charset="0"/>
              <a:cs typeface="Times New Roman" pitchFamily="18" charset="0"/>
            </a:endParaRPr>
          </a:p>
          <a:p>
            <a:pPr marL="0" indent="0">
              <a:buNone/>
            </a:pPr>
            <a:r>
              <a:rPr lang="ru-RU" sz="2400" b="1" i="1" dirty="0">
                <a:solidFill>
                  <a:srgbClr val="0000FF"/>
                </a:solidFill>
                <a:latin typeface="Times New Roman" pitchFamily="18" charset="0"/>
                <a:cs typeface="Times New Roman" pitchFamily="18" charset="0"/>
              </a:rPr>
              <a:t>Игра «Незнайка»</a:t>
            </a:r>
            <a:endParaRPr lang="ru-RU" sz="2400" dirty="0">
              <a:solidFill>
                <a:srgbClr val="0000FF"/>
              </a:solidFill>
              <a:latin typeface="Times New Roman" pitchFamily="18" charset="0"/>
              <a:cs typeface="Times New Roman" pitchFamily="18" charset="0"/>
            </a:endParaRPr>
          </a:p>
          <a:p>
            <a:pPr marL="0" indent="0">
              <a:buNone/>
            </a:pPr>
            <a:r>
              <a:rPr lang="ru-RU" sz="2400" dirty="0">
                <a:latin typeface="Times New Roman" pitchFamily="18" charset="0"/>
                <a:cs typeface="Times New Roman" pitchFamily="18" charset="0"/>
              </a:rPr>
              <a:t>Каждый ребенок — Незнайка. Ведущий (взрослый) задает детям различные вопросы, а они только пожимают плечами, разводят руками.</a:t>
            </a:r>
          </a:p>
          <a:p>
            <a:pPr marL="0" indent="0">
              <a:buNone/>
            </a:pPr>
            <a:r>
              <a:rPr lang="ru-RU" sz="2400" i="1" dirty="0">
                <a:latin typeface="Times New Roman" pitchFamily="18" charset="0"/>
                <a:cs typeface="Times New Roman" pitchFamily="18" charset="0"/>
              </a:rPr>
              <a:t>Выразительные движения: </a:t>
            </a:r>
            <a:r>
              <a:rPr lang="ru-RU" sz="2400" dirty="0">
                <a:latin typeface="Times New Roman" pitchFamily="18" charset="0"/>
                <a:cs typeface="Times New Roman" pitchFamily="18" charset="0"/>
              </a:rPr>
              <a:t>приподнятые брови, опущенные уголки рта, приподнятые на миг плечи, руки слегка разводятся в стороны, ладони раскрыты.</a:t>
            </a:r>
          </a:p>
          <a:p>
            <a:pPr marL="0" indent="0">
              <a:buNone/>
            </a:pPr>
            <a:r>
              <a:rPr lang="ru-RU" sz="2400" dirty="0">
                <a:latin typeface="Times New Roman" pitchFamily="18" charset="0"/>
                <a:cs typeface="Times New Roman" pitchFamily="18" charset="0"/>
              </a:rPr>
              <a:t>После игры определяется лучший Незнайка. </a:t>
            </a:r>
          </a:p>
          <a:p>
            <a:pPr marL="0" indent="0">
              <a:buNone/>
            </a:pPr>
            <a:r>
              <a:rPr lang="ru-RU" sz="2400" dirty="0">
                <a:latin typeface="Times New Roman" pitchFamily="18" charset="0"/>
                <a:cs typeface="Times New Roman" pitchFamily="18" charset="0"/>
              </a:rPr>
              <a:t>Эта игра способствует развитию выразительности жестов. Замкнутый ребенок может более легко вступить в контакт, используя неречевые формы общения, которые помогут ему свободнее и выразительнее высказать свою мысль.</a:t>
            </a:r>
          </a:p>
          <a:p>
            <a:pPr marL="0" indent="0">
              <a:buNone/>
            </a:pPr>
            <a:endParaRPr lang="ru-RU" sz="2400" dirty="0">
              <a:latin typeface="Times New Roman" pitchFamily="18" charset="0"/>
              <a:cs typeface="Times New Roman" pitchFamily="18" charset="0"/>
            </a:endParaRPr>
          </a:p>
          <a:p>
            <a:endParaRPr lang="ru-RU" dirty="0"/>
          </a:p>
        </p:txBody>
      </p:sp>
    </p:spTree>
    <p:extLst>
      <p:ext uri="{BB962C8B-B14F-4D97-AF65-F5344CB8AC3E}">
        <p14:creationId xmlns:p14="http://schemas.microsoft.com/office/powerpoint/2010/main" val="191935612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http://www.tvoyrebenok.ru/images/presentation/nice/m/05.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2916" y="0"/>
            <a:ext cx="9119681" cy="6858000"/>
          </a:xfrm>
          <a:prstGeom prst="rect">
            <a:avLst/>
          </a:prstGeom>
          <a:noFill/>
          <a:extLst>
            <a:ext uri="{909E8E84-426E-40DD-AFC4-6F175D3DCCD1}">
              <a14:hiddenFill xmlns:a14="http://schemas.microsoft.com/office/drawing/2010/main">
                <a:solidFill>
                  <a:srgbClr val="FFFFFF"/>
                </a:solidFill>
              </a14:hiddenFill>
            </a:ext>
          </a:extLst>
        </p:spPr>
      </p:pic>
      <p:sp>
        <p:nvSpPr>
          <p:cNvPr id="3" name="Объект 2"/>
          <p:cNvSpPr>
            <a:spLocks noGrp="1"/>
          </p:cNvSpPr>
          <p:nvPr>
            <p:ph idx="1"/>
          </p:nvPr>
        </p:nvSpPr>
        <p:spPr>
          <a:xfrm>
            <a:off x="457200" y="404664"/>
            <a:ext cx="8229600" cy="5721499"/>
          </a:xfrm>
        </p:spPr>
        <p:txBody>
          <a:bodyPr>
            <a:normAutofit fontScale="62500" lnSpcReduction="20000"/>
          </a:bodyPr>
          <a:lstStyle/>
          <a:p>
            <a:pPr marL="0" indent="0">
              <a:buNone/>
            </a:pPr>
            <a:r>
              <a:rPr lang="ru-RU" sz="2900" b="1" i="1" dirty="0">
                <a:solidFill>
                  <a:srgbClr val="0000FF"/>
                </a:solidFill>
                <a:latin typeface="Times New Roman" pitchFamily="18" charset="0"/>
                <a:cs typeface="Times New Roman" pitchFamily="18" charset="0"/>
              </a:rPr>
              <a:t>Игра «Встречи через 5 лет»</a:t>
            </a:r>
            <a:endParaRPr lang="ru-RU" sz="2900" dirty="0">
              <a:solidFill>
                <a:srgbClr val="0000FF"/>
              </a:solidFill>
              <a:latin typeface="Times New Roman" pitchFamily="18" charset="0"/>
              <a:cs typeface="Times New Roman" pitchFamily="18" charset="0"/>
            </a:endParaRPr>
          </a:p>
          <a:p>
            <a:pPr marL="0" indent="0">
              <a:buNone/>
            </a:pPr>
            <a:r>
              <a:rPr lang="ru-RU" sz="2900" dirty="0">
                <a:latin typeface="Times New Roman" pitchFamily="18" charset="0"/>
                <a:cs typeface="Times New Roman" pitchFamily="18" charset="0"/>
              </a:rPr>
              <a:t>Дети ставят спектакль. Режиссёрами, актёрами и зрителями будут сами дети. Оговаривается примерный сценарий, место встречи, обстановка. Взрослый напоминает о том, что дети должны продемонстрировать своё умение общаться. Каждый ребёнок играет себя таким, каким он станет через пять лет. </a:t>
            </a:r>
          </a:p>
          <a:p>
            <a:pPr marL="0" indent="0">
              <a:buNone/>
            </a:pPr>
            <a:r>
              <a:rPr lang="ru-RU" sz="2900" dirty="0">
                <a:latin typeface="Times New Roman" pitchFamily="18" charset="0"/>
                <a:cs typeface="Times New Roman" pitchFamily="18" charset="0"/>
              </a:rPr>
              <a:t>Игра позволяет выявить уровень осознания каждым ребёнком своих личностных особенностей и возможного влияния их на развитие личности и жизненный путь в целом.</a:t>
            </a:r>
          </a:p>
          <a:p>
            <a:pPr marL="0" indent="0">
              <a:buNone/>
            </a:pPr>
            <a:endParaRPr lang="ru-RU" sz="2900" b="1" i="1" dirty="0">
              <a:latin typeface="Times New Roman" pitchFamily="18" charset="0"/>
              <a:cs typeface="Times New Roman" pitchFamily="18" charset="0"/>
            </a:endParaRPr>
          </a:p>
          <a:p>
            <a:pPr marL="0" indent="0">
              <a:buNone/>
            </a:pPr>
            <a:r>
              <a:rPr lang="ru-RU" sz="2900" b="1" i="1" dirty="0">
                <a:solidFill>
                  <a:srgbClr val="0000FF"/>
                </a:solidFill>
                <a:latin typeface="Times New Roman" pitchFamily="18" charset="0"/>
                <a:cs typeface="Times New Roman" pitchFamily="18" charset="0"/>
              </a:rPr>
              <a:t>Игра «Знакомство»</a:t>
            </a:r>
            <a:endParaRPr lang="ru-RU" sz="2900" dirty="0">
              <a:solidFill>
                <a:srgbClr val="0000FF"/>
              </a:solidFill>
              <a:latin typeface="Times New Roman" pitchFamily="18" charset="0"/>
              <a:cs typeface="Times New Roman" pitchFamily="18" charset="0"/>
            </a:endParaRPr>
          </a:p>
          <a:p>
            <a:pPr marL="0" indent="0">
              <a:buNone/>
            </a:pPr>
            <a:r>
              <a:rPr lang="ru-RU" sz="2900" dirty="0">
                <a:latin typeface="Times New Roman" pitchFamily="18" charset="0"/>
                <a:cs typeface="Times New Roman" pitchFamily="18" charset="0"/>
              </a:rPr>
              <a:t>Несколько детей садятся в кружок и по очереди, представляясь, говорят о себе одно-два предложения. Причем каждый следующий участник игры, прежде чем рассказать о себе, повторяет то, что говорили предыдущие. Выглядеть это будет примерно так:</a:t>
            </a:r>
            <a:br>
              <a:rPr lang="ru-RU" sz="2900" dirty="0">
                <a:latin typeface="Times New Roman" pitchFamily="18" charset="0"/>
                <a:cs typeface="Times New Roman" pitchFamily="18" charset="0"/>
              </a:rPr>
            </a:br>
            <a:r>
              <a:rPr lang="ru-RU" sz="2900" dirty="0">
                <a:latin typeface="Times New Roman" pitchFamily="18" charset="0"/>
                <a:cs typeface="Times New Roman" pitchFamily="18" charset="0"/>
              </a:rPr>
              <a:t>- Меня зовут Оля, я люблю придумывать куклам красивые платья и рисовать их.</a:t>
            </a:r>
            <a:br>
              <a:rPr lang="ru-RU" sz="2900" dirty="0">
                <a:latin typeface="Times New Roman" pitchFamily="18" charset="0"/>
                <a:cs typeface="Times New Roman" pitchFamily="18" charset="0"/>
              </a:rPr>
            </a:br>
            <a:r>
              <a:rPr lang="ru-RU" sz="2900" dirty="0">
                <a:latin typeface="Times New Roman" pitchFamily="18" charset="0"/>
                <a:cs typeface="Times New Roman" pitchFamily="18" charset="0"/>
              </a:rPr>
              <a:t>- Оля любит придумывать куклам красивые платья и рисовать их. А меня зовут Марина, я люблю петь.</a:t>
            </a:r>
            <a:br>
              <a:rPr lang="ru-RU" sz="2900" dirty="0">
                <a:latin typeface="Times New Roman" pitchFamily="18" charset="0"/>
                <a:cs typeface="Times New Roman" pitchFamily="18" charset="0"/>
              </a:rPr>
            </a:br>
            <a:r>
              <a:rPr lang="ru-RU" sz="2900" dirty="0">
                <a:latin typeface="Times New Roman" pitchFamily="18" charset="0"/>
                <a:cs typeface="Times New Roman" pitchFamily="18" charset="0"/>
              </a:rPr>
              <a:t>- Оля любит рисовать красивые платья, Марина любит петь. А меня зовут Денис, я люблю конструировать.</a:t>
            </a:r>
            <a:br>
              <a:rPr lang="ru-RU" sz="2900" dirty="0">
                <a:latin typeface="Times New Roman" pitchFamily="18" charset="0"/>
                <a:cs typeface="Times New Roman" pitchFamily="18" charset="0"/>
              </a:rPr>
            </a:br>
            <a:r>
              <a:rPr lang="ru-RU" sz="2900" dirty="0">
                <a:latin typeface="Times New Roman" pitchFamily="18" charset="0"/>
                <a:cs typeface="Times New Roman" pitchFamily="18" charset="0"/>
              </a:rPr>
              <a:t>И так далее.</a:t>
            </a:r>
            <a:br>
              <a:rPr lang="ru-RU" sz="2900" dirty="0">
                <a:latin typeface="Times New Roman" pitchFamily="18" charset="0"/>
                <a:cs typeface="Times New Roman" pitchFamily="18" charset="0"/>
              </a:rPr>
            </a:br>
            <a:r>
              <a:rPr lang="ru-RU" sz="2900" dirty="0">
                <a:latin typeface="Times New Roman" pitchFamily="18" charset="0"/>
                <a:cs typeface="Times New Roman" pitchFamily="18" charset="0"/>
              </a:rPr>
              <a:t>  Эта игра способствует развитию коммуникативных способностей детей, а также развитию речи и памяти.</a:t>
            </a:r>
            <a:br>
              <a:rPr lang="ru-RU" sz="2900" dirty="0">
                <a:latin typeface="Times New Roman" pitchFamily="18" charset="0"/>
                <a:cs typeface="Times New Roman" pitchFamily="18" charset="0"/>
              </a:rPr>
            </a:br>
            <a:endParaRPr lang="ru-RU" sz="2900" dirty="0">
              <a:latin typeface="Times New Roman" pitchFamily="18" charset="0"/>
              <a:cs typeface="Times New Roman" pitchFamily="18" charset="0"/>
            </a:endParaRPr>
          </a:p>
        </p:txBody>
      </p:sp>
    </p:spTree>
    <p:extLst>
      <p:ext uri="{BB962C8B-B14F-4D97-AF65-F5344CB8AC3E}">
        <p14:creationId xmlns:p14="http://schemas.microsoft.com/office/powerpoint/2010/main" val="174532242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http://www.tvoyrebenok.ru/images/presentation/nice/m/05.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2916" y="0"/>
            <a:ext cx="9119681" cy="6858000"/>
          </a:xfrm>
          <a:prstGeom prst="rect">
            <a:avLst/>
          </a:prstGeom>
          <a:noFill/>
          <a:extLst>
            <a:ext uri="{909E8E84-426E-40DD-AFC4-6F175D3DCCD1}">
              <a14:hiddenFill xmlns:a14="http://schemas.microsoft.com/office/drawing/2010/main">
                <a:solidFill>
                  <a:srgbClr val="FFFFFF"/>
                </a:solidFill>
              </a14:hiddenFill>
            </a:ext>
          </a:extLst>
        </p:spPr>
      </p:pic>
      <p:pic>
        <p:nvPicPr>
          <p:cNvPr id="8194" name="Picture 2" descr="http://cs407016.userapi.com/v407016582/88d4/IcloTCZZU6I.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339752" y="3699030"/>
            <a:ext cx="3952900" cy="2964676"/>
          </a:xfrm>
          <a:prstGeom prst="rect">
            <a:avLst/>
          </a:prstGeom>
          <a:noFill/>
          <a:extLst>
            <a:ext uri="{909E8E84-426E-40DD-AFC4-6F175D3DCCD1}">
              <a14:hiddenFill xmlns:a14="http://schemas.microsoft.com/office/drawing/2010/main">
                <a:solidFill>
                  <a:srgbClr val="FFFFFF"/>
                </a:solidFill>
              </a14:hiddenFill>
            </a:ext>
          </a:extLst>
        </p:spPr>
      </p:pic>
      <p:sp>
        <p:nvSpPr>
          <p:cNvPr id="3" name="Объект 2"/>
          <p:cNvSpPr>
            <a:spLocks noGrp="1"/>
          </p:cNvSpPr>
          <p:nvPr>
            <p:ph idx="1"/>
          </p:nvPr>
        </p:nvSpPr>
        <p:spPr>
          <a:xfrm>
            <a:off x="457200" y="404665"/>
            <a:ext cx="8291264" cy="3528391"/>
          </a:xfrm>
        </p:spPr>
        <p:txBody>
          <a:bodyPr>
            <a:normAutofit fontScale="85000" lnSpcReduction="20000"/>
          </a:bodyPr>
          <a:lstStyle/>
          <a:p>
            <a:pPr marL="0" indent="0">
              <a:buNone/>
            </a:pPr>
            <a:r>
              <a:rPr lang="ru-RU" b="1" i="1" dirty="0">
                <a:solidFill>
                  <a:srgbClr val="0000FF"/>
                </a:solidFill>
                <a:latin typeface="Times New Roman" pitchFamily="18" charset="0"/>
                <a:cs typeface="Times New Roman" pitchFamily="18" charset="0"/>
              </a:rPr>
              <a:t>Игра «Смак» </a:t>
            </a:r>
            <a:endParaRPr lang="ru-RU" i="1" dirty="0">
              <a:solidFill>
                <a:srgbClr val="0000FF"/>
              </a:solidFill>
              <a:latin typeface="Times New Roman" pitchFamily="18" charset="0"/>
              <a:cs typeface="Times New Roman" pitchFamily="18" charset="0"/>
            </a:endParaRPr>
          </a:p>
          <a:p>
            <a:pPr marL="0" indent="0">
              <a:buNone/>
            </a:pPr>
            <a:r>
              <a:rPr lang="ru-RU" sz="2100" b="1" i="1" u="sng" dirty="0">
                <a:solidFill>
                  <a:srgbClr val="FF0000"/>
                </a:solidFill>
                <a:latin typeface="Times New Roman" pitchFamily="18" charset="0"/>
                <a:cs typeface="Times New Roman" pitchFamily="18" charset="0"/>
              </a:rPr>
              <a:t>Цель</a:t>
            </a:r>
            <a:r>
              <a:rPr lang="en-US" sz="2100" i="1" dirty="0">
                <a:latin typeface="Times New Roman" pitchFamily="18" charset="0"/>
                <a:cs typeface="Times New Roman" pitchFamily="18" charset="0"/>
              </a:rPr>
              <a:t>.</a:t>
            </a:r>
            <a:r>
              <a:rPr lang="ru-RU" sz="2100" dirty="0">
                <a:latin typeface="Times New Roman" pitchFamily="18" charset="0"/>
                <a:cs typeface="Times New Roman" pitchFamily="18" charset="0"/>
              </a:rPr>
              <a:t> Игра помогает развить уверенность в себе и освоить некоторые способы общения в присутствии большого количества людей, а так же оно тренирует умение вести разговор.</a:t>
            </a:r>
          </a:p>
          <a:p>
            <a:pPr marL="0" indent="0">
              <a:buNone/>
            </a:pPr>
            <a:r>
              <a:rPr lang="ru-RU" sz="2100" i="1" u="sng" dirty="0">
                <a:solidFill>
                  <a:srgbClr val="FF0000"/>
                </a:solidFill>
                <a:latin typeface="Times New Roman" pitchFamily="18" charset="0"/>
                <a:cs typeface="Times New Roman" pitchFamily="18" charset="0"/>
              </a:rPr>
              <a:t>Содержание</a:t>
            </a:r>
            <a:r>
              <a:rPr lang="en-US" sz="2100" i="1" u="sng" dirty="0">
                <a:solidFill>
                  <a:srgbClr val="FF0000"/>
                </a:solidFill>
                <a:latin typeface="Times New Roman" pitchFamily="18" charset="0"/>
                <a:cs typeface="Times New Roman" pitchFamily="18" charset="0"/>
              </a:rPr>
              <a:t>.</a:t>
            </a:r>
            <a:r>
              <a:rPr lang="en-US" sz="2100" i="1" dirty="0">
                <a:latin typeface="Times New Roman" pitchFamily="18" charset="0"/>
                <a:cs typeface="Times New Roman" pitchFamily="18" charset="0"/>
              </a:rPr>
              <a:t> </a:t>
            </a:r>
            <a:r>
              <a:rPr lang="ru-RU" sz="2100" dirty="0">
                <a:latin typeface="Times New Roman" pitchFamily="18" charset="0"/>
                <a:cs typeface="Times New Roman" pitchFamily="18" charset="0"/>
              </a:rPr>
              <a:t>Для этой игры можно использовать любые подсобные материалы.  Она обычно охотно воспринимается замкнутыми детьми, поскольку построена по сценарию проведения телевизионной передачи, которую любит смотреть ребенок. Для проведения этого упражнения можно использовать и другие телепередачи, важно чтобы они нравились вашему ребенку.</a:t>
            </a:r>
          </a:p>
          <a:p>
            <a:pPr marL="0" indent="0">
              <a:buNone/>
            </a:pPr>
            <a:r>
              <a:rPr lang="ru-RU" sz="2100" dirty="0">
                <a:latin typeface="Times New Roman" pitchFamily="18" charset="0"/>
                <a:cs typeface="Times New Roman" pitchFamily="18" charset="0"/>
              </a:rPr>
              <a:t>Ребенку предлагается представить себе, что он самый лучший повар на свете и его пригласили выступить в телевизионной телепередаче «Смак», чтобы продемонстрировать способы приготовления самых изысканных блюд. Для этой игры необходимо выбрать ведущего передачи (им может быть взрослый). Желательно также чтобы присутствовали и зрители.</a:t>
            </a:r>
          </a:p>
          <a:p>
            <a:endParaRPr lang="ru-RU" dirty="0"/>
          </a:p>
        </p:txBody>
      </p:sp>
    </p:spTree>
    <p:extLst>
      <p:ext uri="{BB962C8B-B14F-4D97-AF65-F5344CB8AC3E}">
        <p14:creationId xmlns:p14="http://schemas.microsoft.com/office/powerpoint/2010/main" val="139910657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http://www.tvoyrebenok.ru/images/presentation/nice/m/05.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2916" y="0"/>
            <a:ext cx="9119681" cy="6858000"/>
          </a:xfrm>
          <a:prstGeom prst="rect">
            <a:avLst/>
          </a:prstGeom>
          <a:noFill/>
          <a:extLst>
            <a:ext uri="{909E8E84-426E-40DD-AFC4-6F175D3DCCD1}">
              <a14:hiddenFill xmlns:a14="http://schemas.microsoft.com/office/drawing/2010/main">
                <a:solidFill>
                  <a:srgbClr val="FFFFFF"/>
                </a:solidFill>
              </a14:hiddenFill>
            </a:ext>
          </a:extLst>
        </p:spPr>
      </p:pic>
      <p:sp>
        <p:nvSpPr>
          <p:cNvPr id="3" name="Объект 2"/>
          <p:cNvSpPr>
            <a:spLocks noGrp="1"/>
          </p:cNvSpPr>
          <p:nvPr>
            <p:ph idx="1"/>
          </p:nvPr>
        </p:nvSpPr>
        <p:spPr>
          <a:xfrm>
            <a:off x="467544" y="260648"/>
            <a:ext cx="8229600" cy="6408712"/>
          </a:xfrm>
        </p:spPr>
        <p:txBody>
          <a:bodyPr>
            <a:normAutofit fontScale="32500" lnSpcReduction="20000"/>
          </a:bodyPr>
          <a:lstStyle/>
          <a:p>
            <a:pPr marL="0" indent="0" algn="ctr">
              <a:buNone/>
            </a:pPr>
            <a:r>
              <a:rPr lang="ru-RU" sz="8600" b="1" i="1" u="sng" dirty="0">
                <a:solidFill>
                  <a:srgbClr val="008000"/>
                </a:solidFill>
                <a:latin typeface="Times New Roman" pitchFamily="18" charset="0"/>
                <a:cs typeface="Times New Roman" pitchFamily="18" charset="0"/>
              </a:rPr>
              <a:t>Диагностика детей с замкнутым поведением.</a:t>
            </a:r>
            <a:endParaRPr lang="ru-RU" sz="8600" b="1" u="sng" dirty="0">
              <a:solidFill>
                <a:srgbClr val="008000"/>
              </a:solidFill>
              <a:latin typeface="Times New Roman" pitchFamily="18" charset="0"/>
              <a:cs typeface="Times New Roman" pitchFamily="18" charset="0"/>
            </a:endParaRPr>
          </a:p>
          <a:p>
            <a:pPr marL="0" indent="0">
              <a:buNone/>
            </a:pPr>
            <a:r>
              <a:rPr lang="ru-RU" sz="6200" b="1" i="1" dirty="0">
                <a:solidFill>
                  <a:srgbClr val="0000FF"/>
                </a:solidFill>
                <a:latin typeface="Times New Roman" pitchFamily="18" charset="0"/>
                <a:cs typeface="Times New Roman" pitchFamily="18" charset="0"/>
              </a:rPr>
              <a:t>Причины замкнутости можно перечислять бесконечно, но что бы определить её источник, вам могут подсказать рисунки, например, «Рисунок семьи». Как ребёнок изобразил себя :</a:t>
            </a:r>
          </a:p>
          <a:p>
            <a:pPr marL="0" indent="0">
              <a:buNone/>
            </a:pPr>
            <a:endParaRPr lang="ru-RU" sz="6200" b="1" i="1" dirty="0">
              <a:solidFill>
                <a:srgbClr val="0000FF"/>
              </a:solidFill>
              <a:latin typeface="Times New Roman" pitchFamily="18" charset="0"/>
              <a:cs typeface="Times New Roman" pitchFamily="18" charset="0"/>
            </a:endParaRPr>
          </a:p>
          <a:p>
            <a:pPr lvl="0"/>
            <a:r>
              <a:rPr lang="ru-RU" sz="6200" dirty="0">
                <a:latin typeface="Times New Roman" pitchFamily="18" charset="0"/>
                <a:cs typeface="Times New Roman" pitchFamily="18" charset="0"/>
              </a:rPr>
              <a:t>Очень крупная фигура (крупнее всех остальных) может означать, что он несколько избалован;</a:t>
            </a:r>
          </a:p>
          <a:p>
            <a:pPr lvl="0"/>
            <a:r>
              <a:rPr lang="ru-RU" sz="6200" dirty="0">
                <a:latin typeface="Times New Roman" pitchFamily="18" charset="0"/>
                <a:cs typeface="Times New Roman" pitchFamily="18" charset="0"/>
              </a:rPr>
              <a:t>Наоборот, слишком маленькая фигурка (меньше всех, особенно если он не самый маленький в семье) может означать, что ребёнок оценивает свою роль в семье, как незначительную; но, может быть, он просто подчёркивает, какой он маленький по сравнению с остальными;</a:t>
            </a:r>
          </a:p>
          <a:p>
            <a:pPr lvl="0"/>
            <a:r>
              <a:rPr lang="ru-RU" sz="6200" dirty="0">
                <a:latin typeface="Times New Roman" pitchFamily="18" charset="0"/>
                <a:cs typeface="Times New Roman" pitchFamily="18" charset="0"/>
              </a:rPr>
              <a:t>Он находится в стороне от мамы, папы и других родных – возможно, ему уделяется слишком мало внимания, и он скорее всего ощущает себя изолированным от остальных;</a:t>
            </a:r>
          </a:p>
          <a:p>
            <a:pPr lvl="0"/>
            <a:r>
              <a:rPr lang="ru-RU" sz="6200" dirty="0">
                <a:latin typeface="Times New Roman" pitchFamily="18" charset="0"/>
                <a:cs typeface="Times New Roman" pitchFamily="18" charset="0"/>
              </a:rPr>
              <a:t>Он нарисовал себя в кругу семьи, все держатся за руки, значит в доме царит дружеская атмосфера, или ребёнок очень хочет, чтобы так было (особенно</a:t>
            </a:r>
            <a:r>
              <a:rPr lang="en-US" sz="6200" dirty="0">
                <a:latin typeface="Times New Roman" pitchFamily="18" charset="0"/>
                <a:cs typeface="Times New Roman" pitchFamily="18" charset="0"/>
              </a:rPr>
              <a:t>,</a:t>
            </a:r>
            <a:r>
              <a:rPr lang="ru-RU" sz="6200" dirty="0">
                <a:latin typeface="Times New Roman" pitchFamily="18" charset="0"/>
                <a:cs typeface="Times New Roman" pitchFamily="18" charset="0"/>
              </a:rPr>
              <a:t> если в семье действительно не всё благополучно);</a:t>
            </a:r>
          </a:p>
          <a:p>
            <a:pPr lvl="0"/>
            <a:r>
              <a:rPr lang="ru-RU" sz="6200" dirty="0">
                <a:latin typeface="Times New Roman" pitchFamily="18" charset="0"/>
                <a:cs typeface="Times New Roman" pitchFamily="18" charset="0"/>
              </a:rPr>
              <a:t>Все родные нарисованы в разных комнатах – это повод задуматься: достаточно ли времени вы проводите вместе, полноценно ли вы общаетесь, не живёт ли каждый из вас своей собственной жизнью?</a:t>
            </a:r>
          </a:p>
          <a:p>
            <a:endParaRPr lang="ru-RU" sz="5600" dirty="0"/>
          </a:p>
        </p:txBody>
      </p:sp>
    </p:spTree>
    <p:extLst>
      <p:ext uri="{BB962C8B-B14F-4D97-AF65-F5344CB8AC3E}">
        <p14:creationId xmlns:p14="http://schemas.microsoft.com/office/powerpoint/2010/main" val="32400349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http://www.tvoyrebenok.ru/images/presentation/nice/m/05.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2916" y="0"/>
            <a:ext cx="9119681" cy="6858000"/>
          </a:xfrm>
          <a:prstGeom prst="rect">
            <a:avLst/>
          </a:prstGeom>
          <a:noFill/>
          <a:extLst>
            <a:ext uri="{909E8E84-426E-40DD-AFC4-6F175D3DCCD1}">
              <a14:hiddenFill xmlns:a14="http://schemas.microsoft.com/office/drawing/2010/main">
                <a:solidFill>
                  <a:srgbClr val="FFFFFF"/>
                </a:solidFill>
              </a14:hiddenFill>
            </a:ext>
          </a:extLst>
        </p:spPr>
      </p:pic>
      <p:sp>
        <p:nvSpPr>
          <p:cNvPr id="3" name="Объект 2"/>
          <p:cNvSpPr>
            <a:spLocks noGrp="1"/>
          </p:cNvSpPr>
          <p:nvPr>
            <p:ph idx="1"/>
          </p:nvPr>
        </p:nvSpPr>
        <p:spPr>
          <a:xfrm>
            <a:off x="457200" y="188640"/>
            <a:ext cx="8229600" cy="6480720"/>
          </a:xfrm>
        </p:spPr>
        <p:txBody>
          <a:bodyPr>
            <a:normAutofit fontScale="62500" lnSpcReduction="20000"/>
          </a:bodyPr>
          <a:lstStyle/>
          <a:p>
            <a:pPr marL="0" indent="0" algn="ctr">
              <a:buNone/>
            </a:pPr>
            <a:r>
              <a:rPr lang="ru-RU" sz="5100" b="1" i="1" u="sng" dirty="0">
                <a:solidFill>
                  <a:srgbClr val="FF0000"/>
                </a:solidFill>
                <a:latin typeface="Times New Roman" pitchFamily="18" charset="0"/>
                <a:cs typeface="Times New Roman" pitchFamily="18" charset="0"/>
              </a:rPr>
              <a:t>Обратите внимание на следующие особенности рисунка:</a:t>
            </a:r>
          </a:p>
          <a:p>
            <a:pPr marL="0" indent="0">
              <a:buNone/>
            </a:pPr>
            <a:endParaRPr lang="ru-RU" sz="5100" b="1" dirty="0">
              <a:latin typeface="Times New Roman" pitchFamily="18" charset="0"/>
              <a:cs typeface="Times New Roman" pitchFamily="18" charset="0"/>
            </a:endParaRPr>
          </a:p>
          <a:p>
            <a:pPr lvl="0"/>
            <a:r>
              <a:rPr lang="ru-RU" dirty="0">
                <a:latin typeface="Times New Roman" pitchFamily="18" charset="0"/>
                <a:cs typeface="Times New Roman" pitchFamily="18" charset="0"/>
              </a:rPr>
              <a:t>Вместо родных ребёнок рисует игрушки, животных, несуществующих братьев и сестёр, бабушку и дедушку и т.д.; иногда он добавляет их к реальным членам семьи или начинает с них свой рисунок – это может означать, что ребёнка не удовлетворяют существующие отношения, ему чего-то не хватает;</a:t>
            </a:r>
          </a:p>
          <a:p>
            <a:pPr lvl="0"/>
            <a:r>
              <a:rPr lang="ru-RU" dirty="0">
                <a:latin typeface="Times New Roman" pitchFamily="18" charset="0"/>
                <a:cs typeface="Times New Roman" pitchFamily="18" charset="0"/>
              </a:rPr>
              <a:t>Вместо семьи нарисован просто дом без людей или посторонняя картинка – может быть, ребёнок не понял, что от него хотят, или у него не было желания и настроения рисовать; попробуйте предложить ему нарисовать семью в другой раз, когда он будет более расположен к этому;</a:t>
            </a:r>
          </a:p>
          <a:p>
            <a:pPr lvl="0"/>
            <a:r>
              <a:rPr lang="ru-RU" dirty="0">
                <a:latin typeface="Times New Roman" pitchFamily="18" charset="0"/>
                <a:cs typeface="Times New Roman" pitchFamily="18" charset="0"/>
              </a:rPr>
              <a:t>Величина фигур некоторых членов семьи не соответствует реальному соотношению их величин – это может свидетельствовать о преуменьшении или преувеличении значимости этих членов семьи для ребёнка;</a:t>
            </a:r>
          </a:p>
          <a:p>
            <a:pPr lvl="0"/>
            <a:r>
              <a:rPr lang="ru-RU" dirty="0">
                <a:latin typeface="Times New Roman" pitchFamily="18" charset="0"/>
                <a:cs typeface="Times New Roman" pitchFamily="18" charset="0"/>
              </a:rPr>
              <a:t>При рисовании ребёнок сильно нажимает на карандаш, даже прорывает бумагу, все фигурки очень маленькие, рисунок сильно смещен в один из углов листа – всё это может говорить о повышенной тревожности ребёнка (пугаться в этом случае не стоит, но лучше проконсультироваться с детским психологом).</a:t>
            </a:r>
          </a:p>
          <a:p>
            <a:r>
              <a:rPr lang="ru-RU" dirty="0">
                <a:latin typeface="Times New Roman" pitchFamily="18" charset="0"/>
                <a:cs typeface="Times New Roman" pitchFamily="18" charset="0"/>
              </a:rPr>
              <a:t>  Учтите также, что особенности детского рисунка могут зависеть от того, как его учили рисовать (например, как учили располагать фигуры на листе). В любом случае не торопитесь «ставить диагноз», помните, что результаты ваших наблюдений – это всего лишь повод задуматься над особенностями ваших отношений с ребёнком.</a:t>
            </a:r>
          </a:p>
          <a:p>
            <a:pPr marL="0" indent="0">
              <a:buNone/>
            </a:pPr>
            <a:endParaRPr lang="ru-RU" dirty="0"/>
          </a:p>
        </p:txBody>
      </p:sp>
    </p:spTree>
    <p:extLst>
      <p:ext uri="{BB962C8B-B14F-4D97-AF65-F5344CB8AC3E}">
        <p14:creationId xmlns:p14="http://schemas.microsoft.com/office/powerpoint/2010/main" val="349843844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http://www.tvoyrebenok.ru/images/presentation/nice/m/05.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2916" y="0"/>
            <a:ext cx="9119681"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Заголовок 1"/>
          <p:cNvSpPr>
            <a:spLocks noGrp="1"/>
          </p:cNvSpPr>
          <p:nvPr>
            <p:ph type="title"/>
          </p:nvPr>
        </p:nvSpPr>
        <p:spPr>
          <a:xfrm>
            <a:off x="457200" y="274638"/>
            <a:ext cx="8229600" cy="1570186"/>
          </a:xfrm>
        </p:spPr>
        <p:txBody>
          <a:bodyPr>
            <a:noAutofit/>
          </a:bodyPr>
          <a:lstStyle/>
          <a:p>
            <a:pPr algn="just"/>
            <a:r>
              <a:rPr lang="ru-RU" sz="2400" dirty="0">
                <a:latin typeface="Times New Roman" pitchFamily="18" charset="0"/>
                <a:cs typeface="Times New Roman" pitchFamily="18" charset="0"/>
              </a:rPr>
              <a:t>Важным фактором</a:t>
            </a:r>
            <a:r>
              <a:rPr lang="en-US" sz="2400" dirty="0">
                <a:latin typeface="Times New Roman" pitchFamily="18" charset="0"/>
                <a:cs typeface="Times New Roman" pitchFamily="18" charset="0"/>
              </a:rPr>
              <a:t>, </a:t>
            </a:r>
            <a:r>
              <a:rPr lang="ru-RU" sz="2400" dirty="0">
                <a:latin typeface="Times New Roman" pitchFamily="18" charset="0"/>
                <a:cs typeface="Times New Roman" pitchFamily="18" charset="0"/>
              </a:rPr>
              <a:t>влияющим на нарушения поведения ребенка</a:t>
            </a:r>
            <a:r>
              <a:rPr lang="en-US" sz="2400" dirty="0">
                <a:latin typeface="Times New Roman" pitchFamily="18" charset="0"/>
                <a:cs typeface="Times New Roman" pitchFamily="18" charset="0"/>
              </a:rPr>
              <a:t>,</a:t>
            </a:r>
            <a:r>
              <a:rPr lang="ru-RU" sz="2400" dirty="0">
                <a:latin typeface="Times New Roman" pitchFamily="18" charset="0"/>
                <a:cs typeface="Times New Roman" pitchFamily="18" charset="0"/>
              </a:rPr>
              <a:t> на возникновение у него проблем в эмоционально-волевом развитии</a:t>
            </a:r>
            <a:r>
              <a:rPr lang="en-US" sz="2400" dirty="0">
                <a:latin typeface="Times New Roman" pitchFamily="18" charset="0"/>
                <a:cs typeface="Times New Roman" pitchFamily="18" charset="0"/>
              </a:rPr>
              <a:t>,</a:t>
            </a:r>
            <a:r>
              <a:rPr lang="ru-RU" sz="2400" dirty="0">
                <a:latin typeface="Times New Roman" pitchFamily="18" charset="0"/>
                <a:cs typeface="Times New Roman" pitchFamily="18" charset="0"/>
              </a:rPr>
              <a:t> является </a:t>
            </a:r>
            <a:r>
              <a:rPr lang="ru-RU" sz="2400" i="1" dirty="0">
                <a:latin typeface="Times New Roman" pitchFamily="18" charset="0"/>
                <a:cs typeface="Times New Roman" pitchFamily="18" charset="0"/>
              </a:rPr>
              <a:t>семья и типы воспитания ребенка</a:t>
            </a:r>
            <a:r>
              <a:rPr lang="en-US" sz="2400" i="1" dirty="0">
                <a:latin typeface="Times New Roman" pitchFamily="18" charset="0"/>
                <a:cs typeface="Times New Roman" pitchFamily="18" charset="0"/>
              </a:rPr>
              <a:t>.</a:t>
            </a:r>
            <a:endParaRPr lang="ru-RU" sz="2400" i="1" dirty="0">
              <a:latin typeface="Times New Roman" pitchFamily="18" charset="0"/>
              <a:cs typeface="Times New Roman" pitchFamily="18" charset="0"/>
            </a:endParaRPr>
          </a:p>
        </p:txBody>
      </p:sp>
      <p:sp>
        <p:nvSpPr>
          <p:cNvPr id="3" name="Объект 2"/>
          <p:cNvSpPr>
            <a:spLocks noGrp="1"/>
          </p:cNvSpPr>
          <p:nvPr>
            <p:ph idx="1"/>
          </p:nvPr>
        </p:nvSpPr>
        <p:spPr>
          <a:xfrm>
            <a:off x="457200" y="1988840"/>
            <a:ext cx="8229600" cy="4137323"/>
          </a:xfrm>
        </p:spPr>
        <p:txBody>
          <a:bodyPr>
            <a:normAutofit/>
          </a:bodyPr>
          <a:lstStyle/>
          <a:p>
            <a:pPr marL="0" indent="0" algn="ctr">
              <a:buNone/>
            </a:pPr>
            <a:r>
              <a:rPr lang="ru-RU" sz="2800" b="1" i="1" dirty="0">
                <a:solidFill>
                  <a:srgbClr val="008000"/>
                </a:solidFill>
                <a:latin typeface="Times New Roman" pitchFamily="18" charset="0"/>
                <a:cs typeface="Times New Roman" pitchFamily="18" charset="0"/>
              </a:rPr>
              <a:t>Наиболее распространенные типы </a:t>
            </a:r>
          </a:p>
          <a:p>
            <a:pPr marL="0" indent="0" algn="ctr">
              <a:buNone/>
            </a:pPr>
            <a:r>
              <a:rPr lang="ru-RU" sz="2800" b="1" i="1" dirty="0">
                <a:solidFill>
                  <a:srgbClr val="008000"/>
                </a:solidFill>
                <a:latin typeface="Times New Roman" pitchFamily="18" charset="0"/>
                <a:cs typeface="Times New Roman" pitchFamily="18" charset="0"/>
              </a:rPr>
              <a:t>неправильного воспитания</a:t>
            </a:r>
            <a:r>
              <a:rPr lang="en-US" sz="2800" b="1" i="1" dirty="0">
                <a:solidFill>
                  <a:srgbClr val="008000"/>
                </a:solidFill>
                <a:latin typeface="Times New Roman" pitchFamily="18" charset="0"/>
                <a:cs typeface="Times New Roman" pitchFamily="18" charset="0"/>
              </a:rPr>
              <a:t>.</a:t>
            </a:r>
          </a:p>
          <a:p>
            <a:pPr marL="0" indent="0" algn="just">
              <a:buNone/>
            </a:pPr>
            <a:r>
              <a:rPr lang="en-US" sz="2400" b="1" i="1" u="sng" dirty="0">
                <a:solidFill>
                  <a:srgbClr val="008000"/>
                </a:solidFill>
                <a:latin typeface="Times New Roman" pitchFamily="18" charset="0"/>
                <a:cs typeface="Times New Roman" pitchFamily="18" charset="0"/>
              </a:rPr>
              <a:t>1. </a:t>
            </a:r>
            <a:r>
              <a:rPr lang="ru-RU" sz="2400" b="1" i="1" u="sng" dirty="0">
                <a:solidFill>
                  <a:srgbClr val="008000"/>
                </a:solidFill>
                <a:latin typeface="Times New Roman" pitchFamily="18" charset="0"/>
                <a:cs typeface="Times New Roman" pitchFamily="18" charset="0"/>
              </a:rPr>
              <a:t>Неприятие</a:t>
            </a:r>
            <a:r>
              <a:rPr lang="en-US" sz="2400" b="1" i="1" u="sng" dirty="0">
                <a:solidFill>
                  <a:srgbClr val="008000"/>
                </a:solidFill>
                <a:latin typeface="Times New Roman" pitchFamily="18" charset="0"/>
                <a:cs typeface="Times New Roman" pitchFamily="18" charset="0"/>
              </a:rPr>
              <a:t>.</a:t>
            </a:r>
            <a:r>
              <a:rPr lang="en-US" sz="2400" b="1" u="sng" dirty="0">
                <a:solidFill>
                  <a:srgbClr val="008000"/>
                </a:solidFill>
                <a:latin typeface="Times New Roman" pitchFamily="18" charset="0"/>
                <a:cs typeface="Times New Roman" pitchFamily="18" charset="0"/>
              </a:rPr>
              <a:t> </a:t>
            </a:r>
            <a:r>
              <a:rPr lang="ru-RU" sz="2400" dirty="0">
                <a:latin typeface="Times New Roman" pitchFamily="18" charset="0"/>
                <a:cs typeface="Times New Roman" pitchFamily="18" charset="0"/>
              </a:rPr>
              <a:t>Оно может быть явным и неявным</a:t>
            </a:r>
            <a:r>
              <a:rPr lang="en-US" sz="2400" dirty="0">
                <a:latin typeface="Times New Roman" pitchFamily="18" charset="0"/>
                <a:cs typeface="Times New Roman" pitchFamily="18" charset="0"/>
              </a:rPr>
              <a:t>.</a:t>
            </a:r>
            <a:r>
              <a:rPr lang="ru-RU" sz="2400" dirty="0">
                <a:latin typeface="Times New Roman" pitchFamily="18" charset="0"/>
                <a:cs typeface="Times New Roman" pitchFamily="18" charset="0"/>
              </a:rPr>
              <a:t> Явное неприятие наблюдается</a:t>
            </a:r>
            <a:r>
              <a:rPr lang="en-US" sz="2400" dirty="0">
                <a:latin typeface="Times New Roman" pitchFamily="18" charset="0"/>
                <a:cs typeface="Times New Roman" pitchFamily="18" charset="0"/>
              </a:rPr>
              <a:t>, </a:t>
            </a:r>
            <a:r>
              <a:rPr lang="ru-RU" sz="2400" dirty="0">
                <a:latin typeface="Times New Roman" pitchFamily="18" charset="0"/>
                <a:cs typeface="Times New Roman" pitchFamily="18" charset="0"/>
              </a:rPr>
              <a:t>когда ребенок не удовлетворяет начальные ожидания родителей</a:t>
            </a:r>
            <a:r>
              <a:rPr lang="en-US" sz="2400" dirty="0">
                <a:latin typeface="Times New Roman" pitchFamily="18" charset="0"/>
                <a:cs typeface="Times New Roman" pitchFamily="18" charset="0"/>
              </a:rPr>
              <a:t>.</a:t>
            </a:r>
            <a:r>
              <a:rPr lang="ru-RU" sz="2400" dirty="0">
                <a:latin typeface="Times New Roman" pitchFamily="18" charset="0"/>
                <a:cs typeface="Times New Roman" pitchFamily="18" charset="0"/>
              </a:rPr>
              <a:t> Неявное неприятие наблюдается</a:t>
            </a:r>
            <a:r>
              <a:rPr lang="en-US" sz="2400" dirty="0">
                <a:latin typeface="Times New Roman" pitchFamily="18" charset="0"/>
                <a:cs typeface="Times New Roman" pitchFamily="18" charset="0"/>
              </a:rPr>
              <a:t>,</a:t>
            </a:r>
            <a:r>
              <a:rPr lang="ru-RU" sz="2400" dirty="0">
                <a:latin typeface="Times New Roman" pitchFamily="18" charset="0"/>
                <a:cs typeface="Times New Roman" pitchFamily="18" charset="0"/>
              </a:rPr>
              <a:t> когда ребенок</a:t>
            </a:r>
            <a:r>
              <a:rPr lang="en-US" sz="2400" dirty="0">
                <a:latin typeface="Times New Roman" pitchFamily="18" charset="0"/>
                <a:cs typeface="Times New Roman" pitchFamily="18" charset="0"/>
              </a:rPr>
              <a:t>,</a:t>
            </a:r>
            <a:r>
              <a:rPr lang="ru-RU" sz="2400" dirty="0">
                <a:latin typeface="Times New Roman" pitchFamily="18" charset="0"/>
                <a:cs typeface="Times New Roman" pitchFamily="18" charset="0"/>
              </a:rPr>
              <a:t> на первый взгляд</a:t>
            </a:r>
            <a:r>
              <a:rPr lang="en-US" sz="2400" dirty="0">
                <a:latin typeface="Times New Roman" pitchFamily="18" charset="0"/>
                <a:cs typeface="Times New Roman" pitchFamily="18" charset="0"/>
              </a:rPr>
              <a:t>,</a:t>
            </a:r>
            <a:r>
              <a:rPr lang="ru-RU" sz="2400" dirty="0">
                <a:latin typeface="Times New Roman" pitchFamily="18" charset="0"/>
                <a:cs typeface="Times New Roman" pitchFamily="18" charset="0"/>
              </a:rPr>
              <a:t> желанен</a:t>
            </a:r>
            <a:r>
              <a:rPr lang="en-US" sz="2400" dirty="0">
                <a:latin typeface="Times New Roman" pitchFamily="18" charset="0"/>
                <a:cs typeface="Times New Roman" pitchFamily="18" charset="0"/>
              </a:rPr>
              <a:t>,</a:t>
            </a:r>
            <a:r>
              <a:rPr lang="ru-RU" sz="2400" dirty="0">
                <a:latin typeface="Times New Roman" pitchFamily="18" charset="0"/>
                <a:cs typeface="Times New Roman" pitchFamily="18" charset="0"/>
              </a:rPr>
              <a:t> к нему внимательно относятся</a:t>
            </a:r>
            <a:r>
              <a:rPr lang="en-US" sz="2400" dirty="0">
                <a:latin typeface="Times New Roman" pitchFamily="18" charset="0"/>
                <a:cs typeface="Times New Roman" pitchFamily="18" charset="0"/>
              </a:rPr>
              <a:t>,</a:t>
            </a:r>
            <a:r>
              <a:rPr lang="ru-RU" sz="2400" dirty="0">
                <a:latin typeface="Times New Roman" pitchFamily="18" charset="0"/>
                <a:cs typeface="Times New Roman" pitchFamily="18" charset="0"/>
              </a:rPr>
              <a:t> о нем заботятся</a:t>
            </a:r>
            <a:r>
              <a:rPr lang="en-US" sz="2400" dirty="0">
                <a:latin typeface="Times New Roman" pitchFamily="18" charset="0"/>
                <a:cs typeface="Times New Roman" pitchFamily="18" charset="0"/>
              </a:rPr>
              <a:t>,</a:t>
            </a:r>
            <a:r>
              <a:rPr lang="ru-RU" sz="2400" dirty="0">
                <a:latin typeface="Times New Roman" pitchFamily="18" charset="0"/>
                <a:cs typeface="Times New Roman" pitchFamily="18" charset="0"/>
              </a:rPr>
              <a:t> но нет душевного контакта</a:t>
            </a:r>
            <a:r>
              <a:rPr lang="en-US" sz="2400" dirty="0">
                <a:latin typeface="Times New Roman" pitchFamily="18" charset="0"/>
                <a:cs typeface="Times New Roman" pitchFamily="18" charset="0"/>
              </a:rPr>
              <a:t>.</a:t>
            </a:r>
            <a:r>
              <a:rPr lang="ru-RU" sz="2400" dirty="0">
                <a:latin typeface="Times New Roman" pitchFamily="18" charset="0"/>
                <a:cs typeface="Times New Roman" pitchFamily="18" charset="0"/>
              </a:rPr>
              <a:t> </a:t>
            </a:r>
          </a:p>
          <a:p>
            <a:pPr marL="0" indent="0" algn="ctr">
              <a:buNone/>
            </a:pPr>
            <a:r>
              <a:rPr lang="ru-RU" sz="2400" b="1" i="1" u="sng" dirty="0">
                <a:solidFill>
                  <a:srgbClr val="FF0000"/>
                </a:solidFill>
                <a:latin typeface="Times New Roman" pitchFamily="18" charset="0"/>
                <a:cs typeface="Times New Roman" pitchFamily="18" charset="0"/>
              </a:rPr>
              <a:t>Причина </a:t>
            </a:r>
            <a:r>
              <a:rPr lang="en-US" sz="2400" dirty="0">
                <a:latin typeface="Times New Roman" pitchFamily="18" charset="0"/>
                <a:cs typeface="Times New Roman" pitchFamily="18" charset="0"/>
              </a:rPr>
              <a:t>: </a:t>
            </a:r>
            <a:r>
              <a:rPr lang="ru-RU" sz="2400" dirty="0">
                <a:latin typeface="Times New Roman" pitchFamily="18" charset="0"/>
                <a:cs typeface="Times New Roman" pitchFamily="18" charset="0"/>
              </a:rPr>
              <a:t>чувство собственной нереализованности</a:t>
            </a:r>
            <a:r>
              <a:rPr lang="en-US" sz="2400" dirty="0">
                <a:latin typeface="Times New Roman" pitchFamily="18" charset="0"/>
                <a:cs typeface="Times New Roman" pitchFamily="18" charset="0"/>
              </a:rPr>
              <a:t>.</a:t>
            </a:r>
          </a:p>
          <a:p>
            <a:pPr marL="0" indent="0">
              <a:buNone/>
            </a:pPr>
            <a:endParaRPr lang="ru-RU" sz="2400" i="1" u="sng" dirty="0">
              <a:latin typeface="Times New Roman" pitchFamily="18" charset="0"/>
              <a:cs typeface="Times New Roman" pitchFamily="18" charset="0"/>
            </a:endParaRPr>
          </a:p>
        </p:txBody>
      </p:sp>
    </p:spTree>
    <p:extLst>
      <p:ext uri="{BB962C8B-B14F-4D97-AF65-F5344CB8AC3E}">
        <p14:creationId xmlns:p14="http://schemas.microsoft.com/office/powerpoint/2010/main" val="341147356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http://www.tvoyrebenok.ru/images/presentation/nice/m/05.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2916" y="0"/>
            <a:ext cx="9119681" cy="6858000"/>
          </a:xfrm>
          <a:prstGeom prst="rect">
            <a:avLst/>
          </a:prstGeom>
          <a:noFill/>
          <a:extLst>
            <a:ext uri="{909E8E84-426E-40DD-AFC4-6F175D3DCCD1}">
              <a14:hiddenFill xmlns:a14="http://schemas.microsoft.com/office/drawing/2010/main">
                <a:solidFill>
                  <a:srgbClr val="FFFFFF"/>
                </a:solidFill>
              </a14:hiddenFill>
            </a:ext>
          </a:extLst>
        </p:spPr>
      </p:pic>
      <p:sp>
        <p:nvSpPr>
          <p:cNvPr id="3" name="Объект 2"/>
          <p:cNvSpPr>
            <a:spLocks noGrp="1"/>
          </p:cNvSpPr>
          <p:nvPr>
            <p:ph idx="1"/>
          </p:nvPr>
        </p:nvSpPr>
        <p:spPr>
          <a:xfrm>
            <a:off x="457200" y="188640"/>
            <a:ext cx="8291264" cy="6192688"/>
          </a:xfrm>
        </p:spPr>
        <p:txBody>
          <a:bodyPr>
            <a:normAutofit fontScale="70000" lnSpcReduction="20000"/>
          </a:bodyPr>
          <a:lstStyle/>
          <a:p>
            <a:pPr marL="0" indent="0" algn="ctr" fontAlgn="base">
              <a:buNone/>
            </a:pPr>
            <a:r>
              <a:rPr lang="ru-RU" b="1" i="1" u="sng" dirty="0">
                <a:solidFill>
                  <a:srgbClr val="006600"/>
                </a:solidFill>
                <a:latin typeface="Times New Roman" pitchFamily="18" charset="0"/>
                <a:cs typeface="Times New Roman" pitchFamily="18" charset="0"/>
              </a:rPr>
              <a:t>Предложить  ребенку подумать над несколькими психологическими ситуациями. Попросите его ответить, как бы он поступил в каждой из предложенных ситуаций, и объяснить почему.</a:t>
            </a:r>
          </a:p>
          <a:p>
            <a:pPr lvl="0" fontAlgn="base"/>
            <a:r>
              <a:rPr lang="ru-RU" dirty="0">
                <a:latin typeface="Times New Roman" pitchFamily="18" charset="0"/>
                <a:cs typeface="Times New Roman" pitchFamily="18" charset="0"/>
              </a:rPr>
              <a:t>Ты смастерил из кубиков высокую красивую башню и хочешь показать ее папе, который в это время смотрит телевизор. Папа просит тебя подождать, пока закончится спортивная передача. Что ты будешь делать и почему?</a:t>
            </a:r>
          </a:p>
          <a:p>
            <a:pPr lvl="0" fontAlgn="base"/>
            <a:r>
              <a:rPr lang="ru-RU" dirty="0">
                <a:latin typeface="Times New Roman" pitchFamily="18" charset="0"/>
                <a:cs typeface="Times New Roman" pitchFamily="18" charset="0"/>
              </a:rPr>
              <a:t>К вам в гости пришли совершенно незнакомые люди (взрослые со своими детьми). Как ты будешь вести себя?</a:t>
            </a:r>
          </a:p>
          <a:p>
            <a:pPr lvl="0" fontAlgn="base"/>
            <a:r>
              <a:rPr lang="ru-RU" dirty="0">
                <a:latin typeface="Times New Roman" pitchFamily="18" charset="0"/>
                <a:cs typeface="Times New Roman" pitchFamily="18" charset="0"/>
              </a:rPr>
              <a:t>Если родители во время визита гостей попросят тебя пойти в твою комнату, как ты на это отреагируешь?</a:t>
            </a:r>
          </a:p>
          <a:p>
            <a:pPr lvl="0" fontAlgn="base"/>
            <a:r>
              <a:rPr lang="ru-RU" dirty="0">
                <a:latin typeface="Times New Roman" pitchFamily="18" charset="0"/>
                <a:cs typeface="Times New Roman" pitchFamily="18" charset="0"/>
              </a:rPr>
              <a:t>Ты с родителями пришел в гости, где есть дети того же возраста, что и ты. Они зовут тебя играть в свою комнату. Как ты будешь вести себя?</a:t>
            </a:r>
          </a:p>
          <a:p>
            <a:pPr lvl="0" fontAlgn="base"/>
            <a:r>
              <a:rPr lang="ru-RU" dirty="0">
                <a:latin typeface="Times New Roman" pitchFamily="18" charset="0"/>
                <a:cs typeface="Times New Roman" pitchFamily="18" charset="0"/>
              </a:rPr>
              <a:t>Ты вышел во двор и увидел, что среди твоих старых приятелей появились новые ребята. Как ты будешь вести себя?</a:t>
            </a:r>
          </a:p>
          <a:p>
            <a:pPr lvl="0" fontAlgn="base"/>
            <a:r>
              <a:rPr lang="ru-RU" dirty="0">
                <a:latin typeface="Times New Roman" pitchFamily="18" charset="0"/>
                <a:cs typeface="Times New Roman" pitchFamily="18" charset="0"/>
              </a:rPr>
              <a:t>Ты едешь с мамой в электричке или автобусе, с тобой пытается заговорить незнакомый дядя или незнакомая тетя. Как ты будешь себя вести?</a:t>
            </a:r>
          </a:p>
          <a:p>
            <a:pPr marL="0" indent="0">
              <a:buNone/>
            </a:pPr>
            <a:r>
              <a:rPr lang="ru-RU" dirty="0">
                <a:latin typeface="Times New Roman" pitchFamily="18" charset="0"/>
                <a:cs typeface="Times New Roman" pitchFamily="18" charset="0"/>
              </a:rPr>
              <a:t> Выслушав ответы ребенка, предложите ему представить, что в каждой ситуации будет дальше. Обсудите с ним, можно ли поступить так, чтобы никого не обидеть.</a:t>
            </a:r>
            <a:br>
              <a:rPr lang="ru-RU" dirty="0">
                <a:latin typeface="Times New Roman" pitchFamily="18" charset="0"/>
                <a:cs typeface="Times New Roman" pitchFamily="18" charset="0"/>
              </a:rPr>
            </a:br>
            <a:endParaRPr lang="ru-RU" dirty="0">
              <a:latin typeface="Times New Roman" pitchFamily="18" charset="0"/>
              <a:cs typeface="Times New Roman" pitchFamily="18" charset="0"/>
            </a:endParaRPr>
          </a:p>
        </p:txBody>
      </p:sp>
    </p:spTree>
    <p:extLst>
      <p:ext uri="{BB962C8B-B14F-4D97-AF65-F5344CB8AC3E}">
        <p14:creationId xmlns:p14="http://schemas.microsoft.com/office/powerpoint/2010/main" val="356250002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http://www.tvoyrebenok.ru/images/presentation/nice/m/05.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2916" y="0"/>
            <a:ext cx="9119681"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Заголовок 1"/>
          <p:cNvSpPr>
            <a:spLocks noGrp="1"/>
          </p:cNvSpPr>
          <p:nvPr>
            <p:ph type="title"/>
          </p:nvPr>
        </p:nvSpPr>
        <p:spPr/>
        <p:txBody>
          <a:bodyPr>
            <a:normAutofit fontScale="90000"/>
          </a:bodyPr>
          <a:lstStyle/>
          <a:p>
            <a:r>
              <a:rPr lang="ru-RU" sz="3200" b="1" i="1" dirty="0">
                <a:solidFill>
                  <a:srgbClr val="FF0000"/>
                </a:solidFill>
                <a:latin typeface="Times New Roman" pitchFamily="18" charset="0"/>
                <a:cs typeface="Times New Roman" pitchFamily="18" charset="0"/>
              </a:rPr>
              <a:t>Рекомендации для родителей по преодолению замкнутости у детей дошкольного возраста</a:t>
            </a:r>
          </a:p>
        </p:txBody>
      </p:sp>
      <p:sp>
        <p:nvSpPr>
          <p:cNvPr id="3" name="Объект 2"/>
          <p:cNvSpPr>
            <a:spLocks noGrp="1"/>
          </p:cNvSpPr>
          <p:nvPr>
            <p:ph idx="1"/>
          </p:nvPr>
        </p:nvSpPr>
        <p:spPr>
          <a:xfrm>
            <a:off x="457200" y="1340768"/>
            <a:ext cx="8229600" cy="5184576"/>
          </a:xfrm>
        </p:spPr>
        <p:txBody>
          <a:bodyPr>
            <a:normAutofit fontScale="40000" lnSpcReduction="20000"/>
          </a:bodyPr>
          <a:lstStyle/>
          <a:p>
            <a:pPr marL="0" indent="0">
              <a:buNone/>
            </a:pPr>
            <a:r>
              <a:rPr lang="ru-RU" sz="5100" b="1" i="1" u="sng" dirty="0">
                <a:solidFill>
                  <a:srgbClr val="006600"/>
                </a:solidFill>
                <a:latin typeface="Times New Roman" pitchFamily="18" charset="0"/>
                <a:cs typeface="Times New Roman" pitchFamily="18" charset="0"/>
              </a:rPr>
              <a:t>Если в вашей семье растет замкнутый ребенок.</a:t>
            </a:r>
          </a:p>
          <a:p>
            <a:pPr marL="0" indent="0">
              <a:buNone/>
            </a:pPr>
            <a:endParaRPr lang="ru-RU" sz="4500" u="sng" dirty="0">
              <a:solidFill>
                <a:srgbClr val="006600"/>
              </a:solidFill>
              <a:latin typeface="Times New Roman" pitchFamily="18" charset="0"/>
              <a:cs typeface="Times New Roman" pitchFamily="18" charset="0"/>
            </a:endParaRPr>
          </a:p>
          <a:p>
            <a:pPr lvl="0"/>
            <a:r>
              <a:rPr lang="ru-RU" sz="4500" dirty="0">
                <a:latin typeface="Times New Roman" pitchFamily="18" charset="0"/>
                <a:cs typeface="Times New Roman" pitchFamily="18" charset="0"/>
              </a:rPr>
              <a:t>Чтобы преодолеть замкнутость у ребёнка по чаще разговаривайте с ним, говорите ему, как вы его любите, как он вам нужен. </a:t>
            </a:r>
          </a:p>
          <a:p>
            <a:pPr lvl="0"/>
            <a:r>
              <a:rPr lang="ru-RU" sz="4500" dirty="0">
                <a:latin typeface="Times New Roman" pitchFamily="18" charset="0"/>
                <a:cs typeface="Times New Roman" pitchFamily="18" charset="0"/>
              </a:rPr>
              <a:t>Расширяйте круг его пассивного общения.</a:t>
            </a:r>
          </a:p>
          <a:p>
            <a:pPr lvl="0"/>
            <a:r>
              <a:rPr lang="ru-RU" sz="4500" dirty="0">
                <a:latin typeface="Times New Roman" pitchFamily="18" charset="0"/>
                <a:cs typeface="Times New Roman" pitchFamily="18" charset="0"/>
              </a:rPr>
              <a:t>Общайтесь в присутствии малыша с незнакомыми ему людьми, чаще берите его с собой в магазин, в библиотеку или в гости, туда, где бывает много людей. Не стоит настаивать на том, чтобы ребенок принимал участие в беседе, барьер замкнутости невозможно преодолеть сразу. Постарайтесь создать такие условия, чтобы ребенок чувствовал себя спокойно, уютно, безопасно. Например, при разговоре держите его за ручку, поглаживайте по голове или возьмите к себе на колени.</a:t>
            </a:r>
          </a:p>
          <a:p>
            <a:pPr lvl="0"/>
            <a:r>
              <a:rPr lang="ru-RU" sz="4500" dirty="0">
                <a:latin typeface="Times New Roman" pitchFamily="18" charset="0"/>
                <a:cs typeface="Times New Roman" pitchFamily="18" charset="0"/>
              </a:rPr>
              <a:t>В ходе привлечения ребенка к процессу общения у него формируется спокойное и адекватное отношение к окружающим. Наблюдая за тем, как общается близкий ему человек, ребенок усваивает нормы и правила социального взаимодействия, у него формируется представление о навыках эффективного общения,  совершенствуется речь.</a:t>
            </a:r>
          </a:p>
          <a:p>
            <a:pPr marL="0" indent="0">
              <a:buNone/>
            </a:pPr>
            <a:r>
              <a:rPr lang="en-US" sz="3600" b="1" i="1" dirty="0">
                <a:latin typeface="Times New Roman" pitchFamily="18" charset="0"/>
                <a:cs typeface="Times New Roman" pitchFamily="18" charset="0"/>
              </a:rPr>
              <a:t> </a:t>
            </a:r>
            <a:endParaRPr lang="ru-RU" sz="3600" dirty="0">
              <a:latin typeface="Times New Roman" pitchFamily="18" charset="0"/>
              <a:cs typeface="Times New Roman" pitchFamily="18" charset="0"/>
            </a:endParaRPr>
          </a:p>
          <a:p>
            <a:pPr marL="0" indent="0" algn="ctr">
              <a:buNone/>
            </a:pPr>
            <a:r>
              <a:rPr lang="ru-RU" sz="7000" b="1" i="1" dirty="0">
                <a:solidFill>
                  <a:srgbClr val="FF0000"/>
                </a:solidFill>
                <a:latin typeface="Times New Roman" pitchFamily="18" charset="0"/>
                <a:cs typeface="Times New Roman" pitchFamily="18" charset="0"/>
              </a:rPr>
              <a:t>Понимание проблемы – уже наполовину ее решение!</a:t>
            </a:r>
            <a:endParaRPr lang="ru-RU" sz="7000" dirty="0">
              <a:solidFill>
                <a:srgbClr val="FF0000"/>
              </a:solidFill>
              <a:latin typeface="Times New Roman" pitchFamily="18" charset="0"/>
              <a:cs typeface="Times New Roman" pitchFamily="18" charset="0"/>
            </a:endParaRPr>
          </a:p>
          <a:p>
            <a:pPr marL="0" indent="0">
              <a:buNone/>
            </a:pPr>
            <a:endParaRPr lang="ru-RU" dirty="0"/>
          </a:p>
        </p:txBody>
      </p:sp>
    </p:spTree>
    <p:extLst>
      <p:ext uri="{BB962C8B-B14F-4D97-AF65-F5344CB8AC3E}">
        <p14:creationId xmlns:p14="http://schemas.microsoft.com/office/powerpoint/2010/main" val="315795608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http://www.tvoyrebenok.ru/images/presentation/nice/m/05.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2916" y="0"/>
            <a:ext cx="9119681" cy="6858000"/>
          </a:xfrm>
          <a:prstGeom prst="rect">
            <a:avLst/>
          </a:prstGeom>
          <a:noFill/>
          <a:extLst>
            <a:ext uri="{909E8E84-426E-40DD-AFC4-6F175D3DCCD1}">
              <a14:hiddenFill xmlns:a14="http://schemas.microsoft.com/office/drawing/2010/main">
                <a:solidFill>
                  <a:srgbClr val="FFFFFF"/>
                </a:solidFill>
              </a14:hiddenFill>
            </a:ext>
          </a:extLst>
        </p:spPr>
      </p:pic>
      <p:sp>
        <p:nvSpPr>
          <p:cNvPr id="3" name="Объект 2"/>
          <p:cNvSpPr>
            <a:spLocks noGrp="1"/>
          </p:cNvSpPr>
          <p:nvPr>
            <p:ph idx="1"/>
          </p:nvPr>
        </p:nvSpPr>
        <p:spPr>
          <a:xfrm>
            <a:off x="457200" y="260648"/>
            <a:ext cx="8229600" cy="5865515"/>
          </a:xfrm>
        </p:spPr>
        <p:txBody>
          <a:bodyPr>
            <a:normAutofit fontScale="70000" lnSpcReduction="20000"/>
          </a:bodyPr>
          <a:lstStyle/>
          <a:p>
            <a:pPr marL="0" indent="0" algn="just" fontAlgn="base">
              <a:buNone/>
            </a:pPr>
            <a:r>
              <a:rPr lang="ru-RU" dirty="0">
                <a:latin typeface="Times New Roman" pitchFamily="18" charset="0"/>
                <a:cs typeface="Times New Roman" pitchFamily="18" charset="0"/>
              </a:rPr>
              <a:t>Предложить вашему ребенку поиграть в </a:t>
            </a:r>
            <a:r>
              <a:rPr lang="ru-RU" b="1" dirty="0">
                <a:solidFill>
                  <a:srgbClr val="0000FF"/>
                </a:solidFill>
                <a:latin typeface="Times New Roman" pitchFamily="18" charset="0"/>
                <a:cs typeface="Times New Roman" pitchFamily="18" charset="0"/>
              </a:rPr>
              <a:t>игру </a:t>
            </a:r>
            <a:r>
              <a:rPr lang="ru-RU" b="1" i="1" dirty="0">
                <a:solidFill>
                  <a:srgbClr val="0000FF"/>
                </a:solidFill>
                <a:latin typeface="Times New Roman" pitchFamily="18" charset="0"/>
                <a:cs typeface="Times New Roman" pitchFamily="18" charset="0"/>
              </a:rPr>
              <a:t>«Кляксы»</a:t>
            </a:r>
            <a:r>
              <a:rPr lang="ru-RU" b="1" dirty="0">
                <a:latin typeface="Times New Roman" pitchFamily="18" charset="0"/>
                <a:cs typeface="Times New Roman" pitchFamily="18" charset="0"/>
              </a:rPr>
              <a:t> </a:t>
            </a:r>
            <a:r>
              <a:rPr lang="ru-RU" dirty="0">
                <a:latin typeface="Times New Roman" pitchFamily="18" charset="0"/>
                <a:cs typeface="Times New Roman" pitchFamily="18" charset="0"/>
              </a:rPr>
              <a:t>(ее рекомендуется проводить с детьми 5—б лет). На листке бумаги располагаются 10 разных чернильных клякс, ребенок должен придумать, на что они похожи. Не ограничивайте его во времени, пусть разглядывает пятна столько, сколько ему потребуется. В его ответах обратите внимание на следующее:</a:t>
            </a:r>
          </a:p>
          <a:p>
            <a:pPr lvl="0" algn="just" fontAlgn="base"/>
            <a:r>
              <a:rPr lang="ru-RU" dirty="0">
                <a:latin typeface="Times New Roman" pitchFamily="18" charset="0"/>
                <a:cs typeface="Times New Roman" pitchFamily="18" charset="0"/>
              </a:rPr>
              <a:t>однообразие может означать бедность воображения или очень большой интерес к выбранному предмету (например, все кляксы похожи на кошек в разных позах);</a:t>
            </a:r>
          </a:p>
          <a:p>
            <a:pPr lvl="0" algn="just" fontAlgn="base"/>
            <a:r>
              <a:rPr lang="ru-RU" dirty="0">
                <a:latin typeface="Times New Roman" pitchFamily="18" charset="0"/>
                <a:cs typeface="Times New Roman" pitchFamily="18" charset="0"/>
              </a:rPr>
              <a:t>ребенок с трудом что-нибудь придумывает или вообще не может ничего предложить. Это значит, что у него слабо развита фантазия, или, может быть, вы просто выбрали для игры неудачный момент (например, у ребенка плохое настроение или его мысли заняты чем-то другим);</a:t>
            </a:r>
          </a:p>
          <a:p>
            <a:pPr lvl="0" algn="just" fontAlgn="base"/>
            <a:r>
              <a:rPr lang="ru-RU" dirty="0">
                <a:latin typeface="Times New Roman" pitchFamily="18" charset="0"/>
                <a:cs typeface="Times New Roman" pitchFamily="18" charset="0"/>
              </a:rPr>
              <a:t>в каждой кляксе он увидел какую-нибудь фигуру или предмет — у него богатое воображение.</a:t>
            </a:r>
          </a:p>
          <a:p>
            <a:pPr marL="0" indent="0" algn="just" fontAlgn="base">
              <a:buNone/>
            </a:pPr>
            <a:r>
              <a:rPr lang="ru-RU" dirty="0">
                <a:latin typeface="Times New Roman" pitchFamily="18" charset="0"/>
                <a:cs typeface="Times New Roman" pitchFamily="18" charset="0"/>
              </a:rPr>
              <a:t>Неспособность выполнить это задание связана с низким уровнем развития воображения. Очень подробное описание каждой фигуры, сопровождающееся пространным рассказом о ней, может означать, что ваш ребенок склонен уходить в мир своих фантазий, игнорируя окружающую его реальность. В этих случаях лучше обратиться за консультацией к детскому психологу.</a:t>
            </a:r>
          </a:p>
          <a:p>
            <a:endParaRPr lang="ru-RU" dirty="0"/>
          </a:p>
        </p:txBody>
      </p:sp>
    </p:spTree>
    <p:extLst>
      <p:ext uri="{BB962C8B-B14F-4D97-AF65-F5344CB8AC3E}">
        <p14:creationId xmlns:p14="http://schemas.microsoft.com/office/powerpoint/2010/main" val="108147082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http://www.tvoyrebenok.ru/images/presentation/nice/m/05.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854" y="28211"/>
            <a:ext cx="9119681" cy="6858000"/>
          </a:xfrm>
          <a:prstGeom prst="rect">
            <a:avLst/>
          </a:prstGeom>
          <a:noFill/>
          <a:extLst>
            <a:ext uri="{909E8E84-426E-40DD-AFC4-6F175D3DCCD1}">
              <a14:hiddenFill xmlns:a14="http://schemas.microsoft.com/office/drawing/2010/main">
                <a:solidFill>
                  <a:srgbClr val="FFFFFF"/>
                </a:solidFill>
              </a14:hiddenFill>
            </a:ext>
          </a:extLst>
        </p:spPr>
      </p:pic>
      <p:sp>
        <p:nvSpPr>
          <p:cNvPr id="3" name="Объект 2"/>
          <p:cNvSpPr>
            <a:spLocks noGrp="1"/>
          </p:cNvSpPr>
          <p:nvPr>
            <p:ph idx="1"/>
          </p:nvPr>
        </p:nvSpPr>
        <p:spPr>
          <a:xfrm>
            <a:off x="457200" y="332656"/>
            <a:ext cx="8229600" cy="5793507"/>
          </a:xfrm>
        </p:spPr>
        <p:txBody>
          <a:bodyPr>
            <a:normAutofit/>
          </a:bodyPr>
          <a:lstStyle/>
          <a:p>
            <a:pPr marL="0" indent="0">
              <a:buNone/>
            </a:pPr>
            <a:r>
              <a:rPr lang="ru-RU" sz="2400" dirty="0">
                <a:latin typeface="Times New Roman" pitchFamily="18" charset="0"/>
                <a:cs typeface="Times New Roman" pitchFamily="18" charset="0"/>
              </a:rPr>
              <a:t>Достаточно информативна </a:t>
            </a:r>
            <a:r>
              <a:rPr lang="ru-RU" sz="2400" b="1" dirty="0">
                <a:solidFill>
                  <a:srgbClr val="0000FF"/>
                </a:solidFill>
                <a:latin typeface="Times New Roman" pitchFamily="18" charset="0"/>
                <a:cs typeface="Times New Roman" pitchFamily="18" charset="0"/>
              </a:rPr>
              <a:t>игра </a:t>
            </a:r>
            <a:r>
              <a:rPr lang="ru-RU" sz="2400" b="1" i="1" dirty="0">
                <a:solidFill>
                  <a:srgbClr val="0000FF"/>
                </a:solidFill>
                <a:latin typeface="Times New Roman" pitchFamily="18" charset="0"/>
                <a:cs typeface="Times New Roman" pitchFamily="18" charset="0"/>
              </a:rPr>
              <a:t>«Чудо-зверь»</a:t>
            </a:r>
            <a:r>
              <a:rPr lang="ru-RU" sz="2400" b="1" dirty="0">
                <a:latin typeface="Times New Roman" pitchFamily="18" charset="0"/>
                <a:cs typeface="Times New Roman" pitchFamily="18" charset="0"/>
              </a:rPr>
              <a:t>, </a:t>
            </a:r>
            <a:r>
              <a:rPr lang="ru-RU" sz="2400" dirty="0">
                <a:latin typeface="Times New Roman" pitchFamily="18" charset="0"/>
                <a:cs typeface="Times New Roman" pitchFamily="18" charset="0"/>
              </a:rPr>
              <a:t>когда ребенку предлагают нарисовать или слепить из пластилина животное, которого нет на свете. Обычно дети сами придумывают историю о своем животном, но вы можете задать ребенку несколько вопросов (например, как зовут это существо, где оно живет и т. д.). Обратите внимание — не слишком ли агрессивно выдуманное животное, а может быть, оно очень одиноко и несчастно?   Возможно, таким образом, ребенок рассказывает вам о себе и своих проблемах.</a:t>
            </a:r>
            <a:br>
              <a:rPr lang="ru-RU" sz="2400" dirty="0">
                <a:latin typeface="Times New Roman" pitchFamily="18" charset="0"/>
                <a:cs typeface="Times New Roman" pitchFamily="18" charset="0"/>
              </a:rPr>
            </a:br>
            <a:endParaRPr lang="ru-RU" sz="2400" dirty="0">
              <a:latin typeface="Times New Roman" pitchFamily="18" charset="0"/>
              <a:cs typeface="Times New Roman" pitchFamily="18" charset="0"/>
            </a:endParaRPr>
          </a:p>
        </p:txBody>
      </p:sp>
      <p:pic>
        <p:nvPicPr>
          <p:cNvPr id="12290" name="Picture 2" descr="http://www.rpd.ro/images/produse/Fabriano-School-Line-Disegno-4-1-666-max.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411760" y="3785008"/>
            <a:ext cx="4119414" cy="274078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97028261"/>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http://www.tvoyrebenok.ru/images/presentation/nice/m/05.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854" y="28211"/>
            <a:ext cx="9119681"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Заголовок 1"/>
          <p:cNvSpPr>
            <a:spLocks noGrp="1"/>
          </p:cNvSpPr>
          <p:nvPr>
            <p:ph type="title"/>
          </p:nvPr>
        </p:nvSpPr>
        <p:spPr>
          <a:xfrm>
            <a:off x="457200" y="274638"/>
            <a:ext cx="8229600" cy="850106"/>
          </a:xfrm>
        </p:spPr>
        <p:txBody>
          <a:bodyPr>
            <a:noAutofit/>
          </a:bodyPr>
          <a:lstStyle/>
          <a:p>
            <a:pPr algn="l"/>
            <a:r>
              <a:rPr lang="ru-RU" sz="2800" b="1" i="1" u="sng" dirty="0">
                <a:solidFill>
                  <a:srgbClr val="006600"/>
                </a:solidFill>
                <a:latin typeface="Times New Roman" pitchFamily="18" charset="0"/>
                <a:cs typeface="Times New Roman" pitchFamily="18" charset="0"/>
              </a:rPr>
              <a:t>Если ребенок тяжело переносит перемены или не хочет выходить из дома.</a:t>
            </a:r>
            <a:r>
              <a:rPr lang="ru-RU" sz="2800" i="1" u="sng" dirty="0">
                <a:solidFill>
                  <a:srgbClr val="006600"/>
                </a:solidFill>
                <a:latin typeface="Times New Roman" pitchFamily="18" charset="0"/>
                <a:cs typeface="Times New Roman" pitchFamily="18" charset="0"/>
              </a:rPr>
              <a:t> </a:t>
            </a:r>
            <a:br>
              <a:rPr lang="ru-RU" sz="2800" i="1" u="sng" dirty="0">
                <a:solidFill>
                  <a:srgbClr val="006600"/>
                </a:solidFill>
                <a:latin typeface="Times New Roman" pitchFamily="18" charset="0"/>
                <a:cs typeface="Times New Roman" pitchFamily="18" charset="0"/>
              </a:rPr>
            </a:br>
            <a:endParaRPr lang="ru-RU" sz="2800" i="1" u="sng" dirty="0">
              <a:solidFill>
                <a:srgbClr val="006600"/>
              </a:solidFill>
              <a:latin typeface="Times New Roman" pitchFamily="18" charset="0"/>
              <a:cs typeface="Times New Roman" pitchFamily="18" charset="0"/>
            </a:endParaRPr>
          </a:p>
        </p:txBody>
      </p:sp>
      <p:sp>
        <p:nvSpPr>
          <p:cNvPr id="3" name="Объект 2"/>
          <p:cNvSpPr>
            <a:spLocks noGrp="1"/>
          </p:cNvSpPr>
          <p:nvPr>
            <p:ph idx="1"/>
          </p:nvPr>
        </p:nvSpPr>
        <p:spPr>
          <a:xfrm>
            <a:off x="457200" y="980728"/>
            <a:ext cx="8229600" cy="5145435"/>
          </a:xfrm>
        </p:spPr>
        <p:txBody>
          <a:bodyPr>
            <a:normAutofit fontScale="40000" lnSpcReduction="20000"/>
          </a:bodyPr>
          <a:lstStyle/>
          <a:p>
            <a:pPr marL="0" indent="0" algn="ctr">
              <a:buNone/>
            </a:pPr>
            <a:r>
              <a:rPr lang="ru-RU" sz="5000" b="1" dirty="0">
                <a:solidFill>
                  <a:srgbClr val="FF0000"/>
                </a:solidFill>
                <a:latin typeface="Times New Roman" pitchFamily="18" charset="0"/>
                <a:cs typeface="Times New Roman" pitchFamily="18" charset="0"/>
              </a:rPr>
              <a:t>Как ему помочь?</a:t>
            </a:r>
          </a:p>
          <a:p>
            <a:pPr marL="0" indent="0">
              <a:buNone/>
            </a:pPr>
            <a:r>
              <a:rPr lang="ru-RU" sz="4000" b="1" dirty="0">
                <a:solidFill>
                  <a:srgbClr val="0000FF"/>
                </a:solidFill>
                <a:latin typeface="Times New Roman" pitchFamily="18" charset="0"/>
                <a:cs typeface="Times New Roman" pitchFamily="18" charset="0"/>
              </a:rPr>
              <a:t>1.</a:t>
            </a:r>
            <a:r>
              <a:rPr lang="ru-RU" sz="4000" b="1" i="1" dirty="0">
                <a:solidFill>
                  <a:srgbClr val="0000FF"/>
                </a:solidFill>
                <a:latin typeface="Times New Roman" pitchFamily="18" charset="0"/>
                <a:cs typeface="Times New Roman" pitchFamily="18" charset="0"/>
              </a:rPr>
              <a:t> Создайте ощущение стабильности</a:t>
            </a:r>
            <a:r>
              <a:rPr lang="ru-RU" sz="4000" b="1" dirty="0">
                <a:solidFill>
                  <a:srgbClr val="0000FF"/>
                </a:solidFill>
                <a:latin typeface="Times New Roman" pitchFamily="18" charset="0"/>
                <a:cs typeface="Times New Roman" pitchFamily="18" charset="0"/>
              </a:rPr>
              <a:t>. </a:t>
            </a:r>
          </a:p>
          <a:p>
            <a:pPr marL="0" indent="0">
              <a:buNone/>
            </a:pPr>
            <a:r>
              <a:rPr lang="ru-RU" sz="4000" dirty="0">
                <a:latin typeface="Times New Roman" pitchFamily="18" charset="0"/>
                <a:cs typeface="Times New Roman" pitchFamily="18" charset="0"/>
              </a:rPr>
              <a:t>В одно и то же время еда, сон, купание и так далее. Затем постепенно приучайте его к небольшим отклонениям от привычного графика.</a:t>
            </a:r>
          </a:p>
          <a:p>
            <a:pPr marL="0" indent="0">
              <a:buNone/>
            </a:pPr>
            <a:r>
              <a:rPr lang="ru-RU" sz="4000" b="1" dirty="0">
                <a:latin typeface="Times New Roman" pitchFamily="18" charset="0"/>
                <a:cs typeface="Times New Roman" pitchFamily="18" charset="0"/>
              </a:rPr>
              <a:t>2.</a:t>
            </a:r>
            <a:r>
              <a:rPr lang="ru-RU" sz="4000" b="1" i="1" dirty="0">
                <a:latin typeface="Times New Roman" pitchFamily="18" charset="0"/>
                <a:cs typeface="Times New Roman" pitchFamily="18" charset="0"/>
              </a:rPr>
              <a:t> Сообщайте ребенку о том, какие события ждут его в течение дня.</a:t>
            </a:r>
            <a:r>
              <a:rPr lang="ru-RU" sz="4000" i="1" dirty="0">
                <a:latin typeface="Times New Roman" pitchFamily="18" charset="0"/>
                <a:cs typeface="Times New Roman" pitchFamily="18" charset="0"/>
              </a:rPr>
              <a:t> </a:t>
            </a:r>
          </a:p>
          <a:p>
            <a:pPr marL="0" indent="0">
              <a:buNone/>
            </a:pPr>
            <a:r>
              <a:rPr lang="ru-RU" sz="4000" dirty="0">
                <a:latin typeface="Times New Roman" pitchFamily="18" charset="0"/>
                <a:cs typeface="Times New Roman" pitchFamily="18" charset="0"/>
              </a:rPr>
              <a:t>Если ребенку всего лишь два года, то он, скорее всего, не запомнит сразу все, что вы ему говорили, так как чувство времени у двухлеток еще не до конца развито. Но если на протяжении дня вы будете напоминать ему, рассказывать, что вы будете делать дальше, то ребенок запомнит, особенно если это ежедневно повторяющиеся действия. Вы можете экспериментировать с тем, когда сообщать ему это новое. Можете говорить перед сном, что завтра к вам приедет бабушка, или до обеда, что вечером с ним посидит папа и т.д.</a:t>
            </a:r>
          </a:p>
          <a:p>
            <a:pPr marL="0" indent="0">
              <a:buNone/>
            </a:pPr>
            <a:r>
              <a:rPr lang="ru-RU" sz="4000" b="1" dirty="0">
                <a:solidFill>
                  <a:srgbClr val="0000FF"/>
                </a:solidFill>
                <a:latin typeface="Times New Roman" pitchFamily="18" charset="0"/>
                <a:cs typeface="Times New Roman" pitchFamily="18" charset="0"/>
              </a:rPr>
              <a:t>3. </a:t>
            </a:r>
            <a:r>
              <a:rPr lang="ru-RU" sz="4000" b="1" i="1" dirty="0">
                <a:solidFill>
                  <a:srgbClr val="0000FF"/>
                </a:solidFill>
                <a:latin typeface="Times New Roman" pitchFamily="18" charset="0"/>
                <a:cs typeface="Times New Roman" pitchFamily="18" charset="0"/>
              </a:rPr>
              <a:t>Как приучить ребенка к новой еде. </a:t>
            </a:r>
          </a:p>
          <a:p>
            <a:pPr marL="0" indent="0">
              <a:buNone/>
            </a:pPr>
            <a:r>
              <a:rPr lang="ru-RU" sz="4000" dirty="0">
                <a:latin typeface="Times New Roman" pitchFamily="18" charset="0"/>
                <a:cs typeface="Times New Roman" pitchFamily="18" charset="0"/>
              </a:rPr>
              <a:t>Нужно чтобы ребенок тоже принимал участие в процессе покупки и приготовления. Он может просто класть в сумку, взятые вами с полки яблоки или вместе с вами наливать в свой стакан сок. Тогда он уже немного привыкнет к новой еде. И то, что появиться у него на тарелке не будет большим и неприятным сюрпризом. </a:t>
            </a:r>
            <a:br>
              <a:rPr lang="ru-RU" sz="4000" dirty="0">
                <a:latin typeface="Times New Roman" pitchFamily="18" charset="0"/>
                <a:cs typeface="Times New Roman" pitchFamily="18" charset="0"/>
              </a:rPr>
            </a:br>
            <a:r>
              <a:rPr lang="ru-RU" sz="4000" dirty="0">
                <a:latin typeface="Times New Roman" pitchFamily="18" charset="0"/>
                <a:cs typeface="Times New Roman" pitchFamily="18" charset="0"/>
              </a:rPr>
              <a:t>Далее вы не должны заставлять его что-то есть. Просто кладите небольшое количество новой пищи ему на тарелку, пока он не заинтересуется и не попробует. Еще хорошо, чтобы он видел ваш личный пример, что вы едите это новое и вам это нравиться.</a:t>
            </a:r>
            <a:br>
              <a:rPr lang="ru-RU" sz="4000" dirty="0">
                <a:latin typeface="Times New Roman" pitchFamily="18" charset="0"/>
                <a:cs typeface="Times New Roman" pitchFamily="18" charset="0"/>
              </a:rPr>
            </a:br>
            <a:r>
              <a:rPr lang="ru-RU" sz="4000" b="1" i="1" u="sng" dirty="0">
                <a:solidFill>
                  <a:srgbClr val="FF0000"/>
                </a:solidFill>
                <a:latin typeface="Times New Roman" pitchFamily="18" charset="0"/>
                <a:cs typeface="Times New Roman" pitchFamily="18" charset="0"/>
              </a:rPr>
              <a:t>Еще один важный момент.</a:t>
            </a:r>
            <a:r>
              <a:rPr lang="ru-RU" sz="4000" dirty="0">
                <a:latin typeface="Times New Roman" pitchFamily="18" charset="0"/>
                <a:cs typeface="Times New Roman" pitchFamily="18" charset="0"/>
              </a:rPr>
              <a:t> Исследования показывают, что детям трудно лишь первый раз попробовать на вкус новую пищу, дальше они к ней вполне привыкают. Дети бояться, что это новое у них во рту будет не вкусным. Поэтому вы можете предложить ребенку попробовать что-то в первый раз, а если не понравиться выплюнуть.</a:t>
            </a:r>
          </a:p>
          <a:p>
            <a:endParaRPr lang="ru-RU" dirty="0"/>
          </a:p>
        </p:txBody>
      </p:sp>
    </p:spTree>
    <p:extLst>
      <p:ext uri="{BB962C8B-B14F-4D97-AF65-F5344CB8AC3E}">
        <p14:creationId xmlns:p14="http://schemas.microsoft.com/office/powerpoint/2010/main" val="1339064715"/>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http://www.tvoyrebenok.ru/images/presentation/nice/m/05.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854" y="28211"/>
            <a:ext cx="9119681" cy="6858000"/>
          </a:xfrm>
          <a:prstGeom prst="rect">
            <a:avLst/>
          </a:prstGeom>
          <a:noFill/>
          <a:extLst>
            <a:ext uri="{909E8E84-426E-40DD-AFC4-6F175D3DCCD1}">
              <a14:hiddenFill xmlns:a14="http://schemas.microsoft.com/office/drawing/2010/main">
                <a:solidFill>
                  <a:srgbClr val="FFFFFF"/>
                </a:solidFill>
              </a14:hiddenFill>
            </a:ext>
          </a:extLst>
        </p:spPr>
      </p:pic>
      <p:sp>
        <p:nvSpPr>
          <p:cNvPr id="3" name="Объект 2"/>
          <p:cNvSpPr>
            <a:spLocks noGrp="1"/>
          </p:cNvSpPr>
          <p:nvPr>
            <p:ph idx="1"/>
          </p:nvPr>
        </p:nvSpPr>
        <p:spPr>
          <a:xfrm>
            <a:off x="457200" y="260648"/>
            <a:ext cx="6059016" cy="6336704"/>
          </a:xfrm>
        </p:spPr>
        <p:txBody>
          <a:bodyPr>
            <a:normAutofit fontScale="62500" lnSpcReduction="20000"/>
          </a:bodyPr>
          <a:lstStyle/>
          <a:p>
            <a:pPr marL="0" indent="0">
              <a:buNone/>
            </a:pPr>
            <a:r>
              <a:rPr lang="ru-RU" b="1" dirty="0">
                <a:solidFill>
                  <a:srgbClr val="0000FF"/>
                </a:solidFill>
                <a:latin typeface="Times New Roman" pitchFamily="18" charset="0"/>
                <a:cs typeface="Times New Roman" pitchFamily="18" charset="0"/>
              </a:rPr>
              <a:t>4. </a:t>
            </a:r>
            <a:r>
              <a:rPr lang="ru-RU" b="1" i="1" dirty="0">
                <a:solidFill>
                  <a:srgbClr val="0000FF"/>
                </a:solidFill>
                <a:latin typeface="Times New Roman" pitchFamily="18" charset="0"/>
                <a:cs typeface="Times New Roman" pitchFamily="18" charset="0"/>
              </a:rPr>
              <a:t>Как научить ребенка не бояться выходить на улицу. </a:t>
            </a:r>
          </a:p>
          <a:p>
            <a:pPr marL="0" indent="0">
              <a:buNone/>
            </a:pPr>
            <a:r>
              <a:rPr lang="ru-RU" dirty="0">
                <a:latin typeface="Times New Roman" pitchFamily="18" charset="0"/>
                <a:cs typeface="Times New Roman" pitchFamily="18" charset="0"/>
              </a:rPr>
              <a:t>Сделать «улицу» ему знакомой. Перед выходом вы можете оставлять что-то интересное на пороге, чтобы ребенок с интересом открывал дверь, а не с испугом. Конечно, это проще сделать, если вы живете в своем доме, а не в многоэтажке. Далее вы можете оставлять знакомые ему игрушки во дворе или предлагать взять их с собой. Старайтесь придерживаться знакомого ребенку маршрута, ходить в один и тот же парк, по одной и той же улице, пока ребенок сам не проявит желания к переменам.</a:t>
            </a:r>
          </a:p>
          <a:p>
            <a:pPr marL="0" indent="0">
              <a:buNone/>
            </a:pPr>
            <a:r>
              <a:rPr lang="ru-RU" b="1" dirty="0">
                <a:solidFill>
                  <a:srgbClr val="0000FF"/>
                </a:solidFill>
                <a:latin typeface="Times New Roman" pitchFamily="18" charset="0"/>
                <a:cs typeface="Times New Roman" pitchFamily="18" charset="0"/>
              </a:rPr>
              <a:t>5. </a:t>
            </a:r>
            <a:r>
              <a:rPr lang="ru-RU" b="1" i="1" dirty="0">
                <a:solidFill>
                  <a:srgbClr val="0000FF"/>
                </a:solidFill>
                <a:latin typeface="Times New Roman" pitchFamily="18" charset="0"/>
                <a:cs typeface="Times New Roman" pitchFamily="18" charset="0"/>
              </a:rPr>
              <a:t>Внедрение перемен в жизнь ребенка требует от вас терпения.</a:t>
            </a:r>
            <a:r>
              <a:rPr lang="ru-RU" dirty="0">
                <a:solidFill>
                  <a:srgbClr val="0000FF"/>
                </a:solidFill>
                <a:latin typeface="Times New Roman" pitchFamily="18" charset="0"/>
                <a:cs typeface="Times New Roman" pitchFamily="18" charset="0"/>
              </a:rPr>
              <a:t> </a:t>
            </a:r>
          </a:p>
          <a:p>
            <a:pPr marL="0" indent="0">
              <a:buNone/>
            </a:pPr>
            <a:r>
              <a:rPr lang="ru-RU" dirty="0">
                <a:latin typeface="Times New Roman" pitchFamily="18" charset="0"/>
                <a:cs typeface="Times New Roman" pitchFamily="18" charset="0"/>
              </a:rPr>
              <a:t>Ребенку, возможно, потребуется много времени для простого наблюдения за новой вещью. Он может несколько дней смотреть на новую игрушку, перед тем как взять ее в руки. Или если вы придете на занятие в первый раз, он, возможно, будет сидеть у вас на коленях в течение нескольких первых занятий. Если нужно, чтобы ребенок познакомился и привык к незнакомому ему еще человеку, то это лучше всего сделать, если этот человек придет знакомиться к вам домой.</a:t>
            </a:r>
            <a:br>
              <a:rPr lang="ru-RU" dirty="0">
                <a:latin typeface="Times New Roman" pitchFamily="18" charset="0"/>
                <a:cs typeface="Times New Roman" pitchFamily="18" charset="0"/>
              </a:rPr>
            </a:br>
            <a:r>
              <a:rPr lang="ru-RU" dirty="0">
                <a:latin typeface="Times New Roman" pitchFamily="18" charset="0"/>
                <a:cs typeface="Times New Roman" pitchFamily="18" charset="0"/>
              </a:rPr>
              <a:t>Наблюдайте за ребенком, и вы поймете, когда он спокойнее всего относиться к переменам и когда он сам инициатор перемен. Вместе с вами, помогать себе в сложных ситуациях, учиться и ваш ребенок.</a:t>
            </a:r>
          </a:p>
          <a:p>
            <a:endParaRPr lang="ru-RU" dirty="0"/>
          </a:p>
        </p:txBody>
      </p:sp>
      <p:pic>
        <p:nvPicPr>
          <p:cNvPr id="18434" name="Picture 2" descr="http://jump-babyclub.narod2.ru/3913_big.jpg?rand=171166277242870"/>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472559" y="3356992"/>
            <a:ext cx="2642267" cy="3137140"/>
          </a:xfrm>
          <a:prstGeom prst="rect">
            <a:avLst/>
          </a:prstGeom>
          <a:noFill/>
          <a:extLst>
            <a:ext uri="{909E8E84-426E-40DD-AFC4-6F175D3DCCD1}">
              <a14:hiddenFill xmlns:a14="http://schemas.microsoft.com/office/drawing/2010/main">
                <a:solidFill>
                  <a:srgbClr val="FFFFFF"/>
                </a:solidFill>
              </a14:hiddenFill>
            </a:ext>
          </a:extLst>
        </p:spPr>
      </p:pic>
      <p:pic>
        <p:nvPicPr>
          <p:cNvPr id="18438" name="Picture 6" descr="http://cs301200.userapi.com/v301200169/33c7/XaNulgt5mR4.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472559" y="823578"/>
            <a:ext cx="2642268" cy="198170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45875347"/>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http://www.tvoyrebenok.ru/images/presentation/nice/m/05.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779" y="28844"/>
            <a:ext cx="9119681"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Заголовок 1"/>
          <p:cNvSpPr>
            <a:spLocks noGrp="1"/>
          </p:cNvSpPr>
          <p:nvPr>
            <p:ph type="title"/>
          </p:nvPr>
        </p:nvSpPr>
        <p:spPr>
          <a:xfrm>
            <a:off x="457200" y="274638"/>
            <a:ext cx="8229600" cy="850106"/>
          </a:xfrm>
        </p:spPr>
        <p:txBody>
          <a:bodyPr>
            <a:noAutofit/>
          </a:bodyPr>
          <a:lstStyle/>
          <a:p>
            <a:r>
              <a:rPr lang="ru-RU" sz="3200" b="1" i="1" dirty="0">
                <a:solidFill>
                  <a:srgbClr val="006600"/>
                </a:solidFill>
                <a:latin typeface="Times New Roman" pitchFamily="18" charset="0"/>
                <a:cs typeface="Times New Roman" pitchFamily="18" charset="0"/>
              </a:rPr>
              <a:t>Борьба с замкнутостью ребенка в домашних условиях:</a:t>
            </a:r>
            <a:br>
              <a:rPr lang="ru-RU" sz="3200" dirty="0">
                <a:latin typeface="Times New Roman" pitchFamily="18" charset="0"/>
                <a:cs typeface="Times New Roman" pitchFamily="18" charset="0"/>
              </a:rPr>
            </a:br>
            <a:endParaRPr lang="ru-RU" sz="3200" dirty="0">
              <a:latin typeface="Times New Roman" pitchFamily="18" charset="0"/>
              <a:cs typeface="Times New Roman" pitchFamily="18" charset="0"/>
            </a:endParaRPr>
          </a:p>
        </p:txBody>
      </p:sp>
      <p:sp>
        <p:nvSpPr>
          <p:cNvPr id="3" name="Объект 2"/>
          <p:cNvSpPr>
            <a:spLocks noGrp="1"/>
          </p:cNvSpPr>
          <p:nvPr>
            <p:ph idx="1"/>
          </p:nvPr>
        </p:nvSpPr>
        <p:spPr>
          <a:xfrm>
            <a:off x="457200" y="1052737"/>
            <a:ext cx="8291264" cy="3528391"/>
          </a:xfrm>
        </p:spPr>
        <p:txBody>
          <a:bodyPr>
            <a:normAutofit lnSpcReduction="10000"/>
          </a:bodyPr>
          <a:lstStyle/>
          <a:p>
            <a:pPr marL="0" indent="0" fontAlgn="base">
              <a:buNone/>
            </a:pPr>
            <a:r>
              <a:rPr lang="ru-RU" sz="1600" b="1" dirty="0"/>
              <a:t>1.</a:t>
            </a:r>
            <a:r>
              <a:rPr lang="ru-RU" sz="1600" dirty="0">
                <a:latin typeface="Times New Roman" pitchFamily="18" charset="0"/>
                <a:cs typeface="Times New Roman" pitchFamily="18" charset="0"/>
              </a:rPr>
              <a:t> Ни в коем случае не давите на свое чадо, не наседайте. Представьте себя на его месте, стали бы вы откровенничать на вопрос: «Что с тобой происходит? Почему ты всегда молчишь?»</a:t>
            </a:r>
          </a:p>
          <a:p>
            <a:pPr marL="0" indent="0" fontAlgn="base">
              <a:buNone/>
            </a:pPr>
            <a:r>
              <a:rPr lang="ru-RU" sz="1600" b="1" dirty="0">
                <a:latin typeface="Times New Roman" pitchFamily="18" charset="0"/>
                <a:cs typeface="Times New Roman" pitchFamily="18" charset="0"/>
              </a:rPr>
              <a:t>2.</a:t>
            </a:r>
            <a:r>
              <a:rPr lang="ru-RU" sz="1600" dirty="0">
                <a:latin typeface="Times New Roman" pitchFamily="18" charset="0"/>
                <a:cs typeface="Times New Roman" pitchFamily="18" charset="0"/>
              </a:rPr>
              <a:t> Для таких детей характерен консерватизм, в то время когда нужно им совсем другое - новшества! Постарайтесь разнообразить его жизнь, изменить график сна и развлечений, словом, экспериментируйте!</a:t>
            </a:r>
          </a:p>
          <a:p>
            <a:pPr marL="0" indent="0" fontAlgn="base">
              <a:buNone/>
            </a:pPr>
            <a:r>
              <a:rPr lang="ru-RU" sz="1600" b="1" dirty="0">
                <a:latin typeface="Times New Roman" pitchFamily="18" charset="0"/>
                <a:cs typeface="Times New Roman" pitchFamily="18" charset="0"/>
              </a:rPr>
              <a:t>3.</a:t>
            </a:r>
            <a:r>
              <a:rPr lang="ru-RU" sz="1600" dirty="0">
                <a:latin typeface="Times New Roman" pitchFamily="18" charset="0"/>
                <a:cs typeface="Times New Roman" pitchFamily="18" charset="0"/>
              </a:rPr>
              <a:t> Не забывайте хвалить ребенка. Он должен знать о том, что делает что-то полезное, что нужен обществу.</a:t>
            </a:r>
          </a:p>
          <a:p>
            <a:pPr marL="0" indent="0" fontAlgn="base">
              <a:buNone/>
            </a:pPr>
            <a:r>
              <a:rPr lang="ru-RU" sz="1600" b="1" dirty="0">
                <a:latin typeface="Times New Roman" pitchFamily="18" charset="0"/>
                <a:cs typeface="Times New Roman" pitchFamily="18" charset="0"/>
              </a:rPr>
              <a:t>4.</a:t>
            </a:r>
            <a:r>
              <a:rPr lang="ru-RU" sz="1600" dirty="0">
                <a:latin typeface="Times New Roman" pitchFamily="18" charset="0"/>
                <a:cs typeface="Times New Roman" pitchFamily="18" charset="0"/>
              </a:rPr>
              <a:t> Постарайтесь уделять ему больше внимания. Не бойтесь избаловать его нежностью, просто не потакайте всем желаниям.</a:t>
            </a:r>
          </a:p>
          <a:p>
            <a:pPr marL="0" indent="0" fontAlgn="base">
              <a:buNone/>
            </a:pPr>
            <a:r>
              <a:rPr lang="ru-RU" sz="1600" b="1" dirty="0">
                <a:latin typeface="Times New Roman" pitchFamily="18" charset="0"/>
                <a:cs typeface="Times New Roman" pitchFamily="18" charset="0"/>
              </a:rPr>
              <a:t>5.</a:t>
            </a:r>
            <a:r>
              <a:rPr lang="ru-RU" sz="1600" dirty="0">
                <a:latin typeface="Times New Roman" pitchFamily="18" charset="0"/>
                <a:cs typeface="Times New Roman" pitchFamily="18" charset="0"/>
              </a:rPr>
              <a:t> Устраивайте праздники и приглашайте к себе друзей! В такие моменты ваш ребенок сможет привыкнуть к обществу и стать более раскованным.</a:t>
            </a:r>
          </a:p>
          <a:p>
            <a:pPr marL="0" indent="0" fontAlgn="base">
              <a:buNone/>
            </a:pPr>
            <a:r>
              <a:rPr lang="ru-RU" sz="1600" b="1" dirty="0">
                <a:latin typeface="Times New Roman" pitchFamily="18" charset="0"/>
                <a:cs typeface="Times New Roman" pitchFamily="18" charset="0"/>
              </a:rPr>
              <a:t>6.</a:t>
            </a:r>
            <a:r>
              <a:rPr lang="ru-RU" sz="1600" dirty="0">
                <a:latin typeface="Times New Roman" pitchFamily="18" charset="0"/>
                <a:cs typeface="Times New Roman" pitchFamily="18" charset="0"/>
              </a:rPr>
              <a:t> Как можно чаще выводите ребенка в свет, знакомьте с друзьями и их детьми. Дайте понять, что вы гордитесь им. Это добавит самоуверенности и веры в себя.</a:t>
            </a:r>
          </a:p>
          <a:p>
            <a:endParaRPr lang="ru-RU" sz="1600" dirty="0"/>
          </a:p>
        </p:txBody>
      </p:sp>
      <p:pic>
        <p:nvPicPr>
          <p:cNvPr id="20482" name="Picture 2" descr="http://pro-troitsk.ru/files/avatar_abaf1c69142830a37475c3ee1a4f82ee.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23528" y="4797152"/>
            <a:ext cx="2428875" cy="1824038"/>
          </a:xfrm>
          <a:prstGeom prst="rect">
            <a:avLst/>
          </a:prstGeom>
          <a:noFill/>
          <a:extLst>
            <a:ext uri="{909E8E84-426E-40DD-AFC4-6F175D3DCCD1}">
              <a14:hiddenFill xmlns:a14="http://schemas.microsoft.com/office/drawing/2010/main">
                <a:solidFill>
                  <a:srgbClr val="FFFFFF"/>
                </a:solidFill>
              </a14:hiddenFill>
            </a:ext>
          </a:extLst>
        </p:spPr>
      </p:pic>
      <p:pic>
        <p:nvPicPr>
          <p:cNvPr id="20484" name="Picture 4" descr="http://alusia.ru/wp-content/uploads/2012/11/Hvalite-detey.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886912" y="4797152"/>
            <a:ext cx="3357414" cy="1803984"/>
          </a:xfrm>
          <a:prstGeom prst="rect">
            <a:avLst/>
          </a:prstGeom>
          <a:noFill/>
          <a:extLst>
            <a:ext uri="{909E8E84-426E-40DD-AFC4-6F175D3DCCD1}">
              <a14:hiddenFill xmlns:a14="http://schemas.microsoft.com/office/drawing/2010/main">
                <a:solidFill>
                  <a:srgbClr val="FFFFFF"/>
                </a:solidFill>
              </a14:hiddenFill>
            </a:ext>
          </a:extLst>
        </p:spPr>
      </p:pic>
      <p:pic>
        <p:nvPicPr>
          <p:cNvPr id="20486" name="Picture 6" descr="http://cs9993.userapi.com/u154880333/-14/x_e54d7714.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516216" y="4709448"/>
            <a:ext cx="2232248" cy="192252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87648756"/>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http://www.tvoyrebenok.ru/images/presentation/nice/m/05.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779" y="28844"/>
            <a:ext cx="9119681" cy="6858000"/>
          </a:xfrm>
          <a:prstGeom prst="rect">
            <a:avLst/>
          </a:prstGeom>
          <a:noFill/>
          <a:extLst>
            <a:ext uri="{909E8E84-426E-40DD-AFC4-6F175D3DCCD1}">
              <a14:hiddenFill xmlns:a14="http://schemas.microsoft.com/office/drawing/2010/main">
                <a:solidFill>
                  <a:srgbClr val="FFFFFF"/>
                </a:solidFill>
              </a14:hiddenFill>
            </a:ext>
          </a:extLst>
        </p:spPr>
      </p:pic>
      <p:sp>
        <p:nvSpPr>
          <p:cNvPr id="3" name="Объект 2"/>
          <p:cNvSpPr>
            <a:spLocks noGrp="1"/>
          </p:cNvSpPr>
          <p:nvPr>
            <p:ph idx="1"/>
          </p:nvPr>
        </p:nvSpPr>
        <p:spPr>
          <a:xfrm>
            <a:off x="457200" y="260648"/>
            <a:ext cx="8229600" cy="6336704"/>
          </a:xfrm>
        </p:spPr>
        <p:txBody>
          <a:bodyPr>
            <a:normAutofit fontScale="62500" lnSpcReduction="20000"/>
          </a:bodyPr>
          <a:lstStyle/>
          <a:p>
            <a:pPr marL="0" indent="0" algn="ctr">
              <a:buNone/>
            </a:pPr>
            <a:r>
              <a:rPr lang="ru-RU" sz="5100" b="1" i="1" u="sng" dirty="0">
                <a:solidFill>
                  <a:srgbClr val="006600"/>
                </a:solidFill>
              </a:rPr>
              <a:t>Словарь терминов</a:t>
            </a:r>
          </a:p>
          <a:p>
            <a:pPr marL="0" indent="0">
              <a:buNone/>
            </a:pPr>
            <a:endParaRPr lang="ru-RU" sz="4400" dirty="0"/>
          </a:p>
          <a:p>
            <a:pPr algn="just"/>
            <a:r>
              <a:rPr lang="ru-RU" b="1" i="1" u="sng" dirty="0">
                <a:solidFill>
                  <a:srgbClr val="006600"/>
                </a:solidFill>
              </a:rPr>
              <a:t>Замкнутость</a:t>
            </a:r>
            <a:r>
              <a:rPr lang="ru-RU" b="1" i="1" dirty="0">
                <a:solidFill>
                  <a:srgbClr val="006600"/>
                </a:solidFill>
              </a:rPr>
              <a:t> </a:t>
            </a:r>
            <a:r>
              <a:rPr lang="ru-RU" dirty="0"/>
              <a:t>— нарушение, проявляющееся в сужении круга общения, уменьшении возможностей эмоционального контакта с окружающими людьми, возрастании трудности установления новых социальных отношений.</a:t>
            </a:r>
          </a:p>
          <a:p>
            <a:pPr algn="just"/>
            <a:r>
              <a:rPr lang="ru-RU" b="1" i="1" u="sng" dirty="0">
                <a:solidFill>
                  <a:srgbClr val="006600"/>
                </a:solidFill>
              </a:rPr>
              <a:t>Страх </a:t>
            </a:r>
            <a:r>
              <a:rPr lang="ru-RU" i="1" dirty="0"/>
              <a:t>-</a:t>
            </a:r>
            <a:r>
              <a:rPr lang="ru-RU" dirty="0"/>
              <a:t> отрицательная эмоция, возникающая в результате реальной или воображаемой опасности, угрожающей жизни организма, личности, защищаемым ею ценностям (идеалам, целям, принципам и т. п.) </a:t>
            </a:r>
          </a:p>
          <a:p>
            <a:pPr algn="just"/>
            <a:r>
              <a:rPr lang="ru-RU" b="1" i="1" u="sng" dirty="0">
                <a:solidFill>
                  <a:srgbClr val="006600"/>
                </a:solidFill>
              </a:rPr>
              <a:t>Общение</a:t>
            </a:r>
            <a:r>
              <a:rPr lang="ru-RU" b="1" i="1" dirty="0">
                <a:solidFill>
                  <a:srgbClr val="006600"/>
                </a:solidFill>
              </a:rPr>
              <a:t> </a:t>
            </a:r>
            <a:r>
              <a:rPr lang="ru-RU" dirty="0"/>
              <a:t>– взаимодействие людей, направленное на согласование и объединение их усилий с целью налаживания отношений и достижения общего материального или духовного результата.</a:t>
            </a:r>
          </a:p>
          <a:p>
            <a:pPr algn="just"/>
            <a:r>
              <a:rPr lang="ru-RU" b="1" i="1" u="sng" dirty="0">
                <a:solidFill>
                  <a:srgbClr val="006600"/>
                </a:solidFill>
              </a:rPr>
              <a:t>Переживание</a:t>
            </a:r>
            <a:r>
              <a:rPr lang="ru-RU" b="1" i="1" dirty="0"/>
              <a:t>  </a:t>
            </a:r>
            <a:r>
              <a:rPr lang="ru-RU" dirty="0"/>
              <a:t>– ощущение, сопровождаемое эмоциями.</a:t>
            </a:r>
          </a:p>
          <a:p>
            <a:pPr algn="just"/>
            <a:r>
              <a:rPr lang="ru-RU" b="1" i="1" u="sng" dirty="0">
                <a:solidFill>
                  <a:srgbClr val="006600"/>
                </a:solidFill>
              </a:rPr>
              <a:t>Психологическая защита</a:t>
            </a:r>
            <a:r>
              <a:rPr lang="ru-RU" b="1" i="1" dirty="0">
                <a:solidFill>
                  <a:srgbClr val="006600"/>
                </a:solidFill>
              </a:rPr>
              <a:t> </a:t>
            </a:r>
            <a:r>
              <a:rPr lang="ru-RU" dirty="0"/>
              <a:t>– механизм бессознательного ограждения человеком своего внутреннего мира от травмирующих переживаний.</a:t>
            </a:r>
          </a:p>
          <a:p>
            <a:pPr algn="just"/>
            <a:r>
              <a:rPr lang="ru-RU" b="1" i="1" u="sng" dirty="0">
                <a:solidFill>
                  <a:srgbClr val="006600"/>
                </a:solidFill>
              </a:rPr>
              <a:t>Тревожность</a:t>
            </a:r>
            <a:r>
              <a:rPr lang="ru-RU" b="1" i="1" dirty="0"/>
              <a:t> </a:t>
            </a:r>
            <a:r>
              <a:rPr lang="ru-RU" dirty="0"/>
              <a:t>– переживание эмоционального неблагополучия, связанное с предчувствием опасности или неудачи.</a:t>
            </a:r>
          </a:p>
          <a:p>
            <a:pPr algn="just"/>
            <a:r>
              <a:rPr lang="ru-RU" b="1" i="1" u="sng" dirty="0">
                <a:solidFill>
                  <a:srgbClr val="006600"/>
                </a:solidFill>
              </a:rPr>
              <a:t>Чувство</a:t>
            </a:r>
            <a:r>
              <a:rPr lang="ru-RU" b="1" i="1" dirty="0"/>
              <a:t> </a:t>
            </a:r>
            <a:r>
              <a:rPr lang="ru-RU" dirty="0"/>
              <a:t>– высшая, культурно обусловленная эмоция человека, связанная с каким – либо объектом.</a:t>
            </a:r>
          </a:p>
          <a:p>
            <a:pPr algn="just"/>
            <a:r>
              <a:rPr lang="ru-RU" b="1" i="1" u="sng" dirty="0">
                <a:solidFill>
                  <a:srgbClr val="006600"/>
                </a:solidFill>
              </a:rPr>
              <a:t>Эмоции</a:t>
            </a:r>
            <a:r>
              <a:rPr lang="ru-RU" b="1" i="1" dirty="0"/>
              <a:t> </a:t>
            </a:r>
            <a:r>
              <a:rPr lang="ru-RU" dirty="0"/>
              <a:t>– элементарные переживания, возникающие у человека под влиянием общего состояния организма и процесса удовлетворения актуальных потребностей.</a:t>
            </a:r>
          </a:p>
          <a:p>
            <a:pPr algn="just"/>
            <a:r>
              <a:rPr lang="ru-RU" b="1" i="1" u="sng" dirty="0">
                <a:solidFill>
                  <a:srgbClr val="006600"/>
                </a:solidFill>
              </a:rPr>
              <a:t>Самооценка</a:t>
            </a:r>
            <a:r>
              <a:rPr lang="ru-RU" i="1" dirty="0"/>
              <a:t> </a:t>
            </a:r>
            <a:r>
              <a:rPr lang="ru-RU" dirty="0"/>
              <a:t>- ценность, значимость, которой индивид наделяет себя в целом и отдельные стороны своей личности, деятельности, поведения.</a:t>
            </a:r>
          </a:p>
        </p:txBody>
      </p:sp>
    </p:spTree>
    <p:extLst>
      <p:ext uri="{BB962C8B-B14F-4D97-AF65-F5344CB8AC3E}">
        <p14:creationId xmlns:p14="http://schemas.microsoft.com/office/powerpoint/2010/main" val="3995678541"/>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http://www.tvoyrebenok.ru/images/presentation/nice/m/05.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779" y="28844"/>
            <a:ext cx="9119681"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Заголовок 1"/>
          <p:cNvSpPr>
            <a:spLocks noGrp="1"/>
          </p:cNvSpPr>
          <p:nvPr>
            <p:ph type="title"/>
          </p:nvPr>
        </p:nvSpPr>
        <p:spPr>
          <a:xfrm>
            <a:off x="457200" y="274638"/>
            <a:ext cx="8229600" cy="562074"/>
          </a:xfrm>
        </p:spPr>
        <p:txBody>
          <a:bodyPr>
            <a:normAutofit fontScale="90000"/>
          </a:bodyPr>
          <a:lstStyle/>
          <a:p>
            <a:r>
              <a:rPr lang="ru-RU" sz="3600" b="1" dirty="0">
                <a:solidFill>
                  <a:srgbClr val="006600"/>
                </a:solidFill>
                <a:latin typeface="Times New Roman" pitchFamily="18" charset="0"/>
                <a:cs typeface="Times New Roman" pitchFamily="18" charset="0"/>
              </a:rPr>
              <a:t>Список литературы</a:t>
            </a:r>
          </a:p>
        </p:txBody>
      </p:sp>
      <p:sp>
        <p:nvSpPr>
          <p:cNvPr id="3" name="Объект 2"/>
          <p:cNvSpPr>
            <a:spLocks noGrp="1"/>
          </p:cNvSpPr>
          <p:nvPr>
            <p:ph idx="1"/>
          </p:nvPr>
        </p:nvSpPr>
        <p:spPr>
          <a:xfrm>
            <a:off x="457200" y="836712"/>
            <a:ext cx="8229600" cy="5289451"/>
          </a:xfrm>
        </p:spPr>
        <p:txBody>
          <a:bodyPr>
            <a:normAutofit fontScale="70000" lnSpcReduction="20000"/>
          </a:bodyPr>
          <a:lstStyle/>
          <a:p>
            <a:pPr marL="514350" indent="-514350" algn="just">
              <a:buAutoNum type="arabicPeriod"/>
            </a:pPr>
            <a:r>
              <a:rPr lang="ru-RU" dirty="0">
                <a:latin typeface="Times New Roman" pitchFamily="18" charset="0"/>
                <a:cs typeface="Times New Roman" pitchFamily="18" charset="0"/>
              </a:rPr>
              <a:t>Афонькина Ю.А., Урунтаева Г.А. Практикум по детской психологии, 1995. </a:t>
            </a:r>
          </a:p>
          <a:p>
            <a:pPr marL="514350" indent="-514350" algn="just">
              <a:buAutoNum type="arabicPeriod"/>
            </a:pPr>
            <a:r>
              <a:rPr lang="ru-RU" dirty="0">
                <a:latin typeface="Times New Roman" pitchFamily="18" charset="0"/>
                <a:cs typeface="Times New Roman" pitchFamily="18" charset="0"/>
              </a:rPr>
              <a:t>Выготский Л.С. Вопросы детской психологии, 1999.</a:t>
            </a:r>
          </a:p>
          <a:p>
            <a:pPr marL="514350" indent="-514350" algn="just">
              <a:buAutoNum type="arabicPeriod"/>
            </a:pPr>
            <a:r>
              <a:rPr lang="ru-RU" dirty="0">
                <a:latin typeface="Times New Roman" pitchFamily="18" charset="0"/>
                <a:cs typeface="Times New Roman" pitchFamily="18" charset="0"/>
              </a:rPr>
              <a:t>Вопнярская И. Чувствительный ребенок, 2004. </a:t>
            </a:r>
          </a:p>
          <a:p>
            <a:pPr marL="514350" indent="-514350" algn="just">
              <a:buAutoNum type="arabicPeriod"/>
            </a:pPr>
            <a:r>
              <a:rPr lang="ru-RU" dirty="0">
                <a:latin typeface="Times New Roman" pitchFamily="18" charset="0"/>
                <a:cs typeface="Times New Roman" pitchFamily="18" charset="0"/>
              </a:rPr>
              <a:t>Ильина М.Н. Подготовка к школе (Развивающие упражнения и тесты)</a:t>
            </a:r>
            <a:r>
              <a:rPr lang="en-US" dirty="0">
                <a:latin typeface="Times New Roman" pitchFamily="18" charset="0"/>
                <a:cs typeface="Times New Roman" pitchFamily="18" charset="0"/>
              </a:rPr>
              <a:t>. </a:t>
            </a:r>
            <a:r>
              <a:rPr lang="ru-RU" dirty="0">
                <a:latin typeface="Times New Roman" pitchFamily="18" charset="0"/>
                <a:cs typeface="Times New Roman" pitchFamily="18" charset="0"/>
              </a:rPr>
              <a:t>Москва</a:t>
            </a:r>
            <a:r>
              <a:rPr lang="en-US" dirty="0">
                <a:latin typeface="Times New Roman" pitchFamily="18" charset="0"/>
                <a:cs typeface="Times New Roman" pitchFamily="18" charset="0"/>
              </a:rPr>
              <a:t>,</a:t>
            </a:r>
            <a:r>
              <a:rPr lang="ru-RU" dirty="0">
                <a:latin typeface="Times New Roman" pitchFamily="18" charset="0"/>
                <a:cs typeface="Times New Roman" pitchFamily="18" charset="0"/>
              </a:rPr>
              <a:t> 1999.</a:t>
            </a:r>
          </a:p>
          <a:p>
            <a:pPr marL="514350" indent="-514350" algn="just">
              <a:buAutoNum type="arabicPeriod"/>
            </a:pPr>
            <a:r>
              <a:rPr lang="ru-RU" dirty="0">
                <a:latin typeface="Times New Roman" pitchFamily="18" charset="0"/>
                <a:cs typeface="Times New Roman" pitchFamily="18" charset="0"/>
              </a:rPr>
              <a:t>Лютова Е., Монина Г. Шпаргалка для взрослых</a:t>
            </a:r>
            <a:r>
              <a:rPr lang="en-US" dirty="0">
                <a:latin typeface="Times New Roman" pitchFamily="18" charset="0"/>
                <a:cs typeface="Times New Roman" pitchFamily="18" charset="0"/>
              </a:rPr>
              <a:t>. </a:t>
            </a:r>
            <a:r>
              <a:rPr lang="ru-RU" dirty="0">
                <a:latin typeface="Times New Roman" pitchFamily="18" charset="0"/>
                <a:cs typeface="Times New Roman" pitchFamily="18" charset="0"/>
              </a:rPr>
              <a:t>Москва</a:t>
            </a:r>
            <a:r>
              <a:rPr lang="en-US" dirty="0">
                <a:latin typeface="Times New Roman" pitchFamily="18" charset="0"/>
                <a:cs typeface="Times New Roman" pitchFamily="18" charset="0"/>
              </a:rPr>
              <a:t>, </a:t>
            </a:r>
            <a:r>
              <a:rPr lang="ru-RU" dirty="0">
                <a:latin typeface="Times New Roman" pitchFamily="18" charset="0"/>
                <a:cs typeface="Times New Roman" pitchFamily="18" charset="0"/>
              </a:rPr>
              <a:t>2005. </a:t>
            </a:r>
          </a:p>
          <a:p>
            <a:pPr marL="514350" indent="-514350" algn="just">
              <a:buAutoNum type="arabicPeriod"/>
            </a:pPr>
            <a:r>
              <a:rPr lang="ru-RU" dirty="0">
                <a:latin typeface="Times New Roman" pitchFamily="18" charset="0"/>
                <a:cs typeface="Times New Roman" pitchFamily="18" charset="0"/>
              </a:rPr>
              <a:t>Оклендер В. Окна в мир ребенка, 2000 </a:t>
            </a:r>
          </a:p>
          <a:p>
            <a:pPr marL="514350" indent="-514350" algn="just">
              <a:buAutoNum type="arabicPeriod"/>
            </a:pPr>
            <a:r>
              <a:rPr lang="ru-RU" dirty="0">
                <a:latin typeface="Times New Roman" pitchFamily="18" charset="0"/>
                <a:cs typeface="Times New Roman" pitchFamily="18" charset="0"/>
              </a:rPr>
              <a:t>Шуклина С. Замкнутые дети, 2006.</a:t>
            </a:r>
          </a:p>
          <a:p>
            <a:pPr marL="514350" indent="-514350" algn="just">
              <a:buAutoNum type="arabicPeriod"/>
            </a:pPr>
            <a:r>
              <a:rPr lang="ru-RU" dirty="0">
                <a:latin typeface="Times New Roman" pitchFamily="18" charset="0"/>
                <a:cs typeface="Times New Roman" pitchFamily="18" charset="0"/>
              </a:rPr>
              <a:t>А.Луговская «Если малыш замкнут» Москва, Эксмо, 2002.</a:t>
            </a:r>
          </a:p>
          <a:p>
            <a:pPr marL="514350" indent="-514350" algn="just">
              <a:buAutoNum type="arabicPeriod"/>
            </a:pPr>
            <a:r>
              <a:rPr lang="ru-RU" dirty="0">
                <a:latin typeface="Times New Roman" pitchFamily="18" charset="0"/>
                <a:cs typeface="Times New Roman" pitchFamily="18" charset="0"/>
              </a:rPr>
              <a:t>Ю.Давыдова «Как помочь ребенку стать смелым и уверенным?» Москва, Эксмо, 2007.</a:t>
            </a:r>
          </a:p>
          <a:p>
            <a:pPr marL="514350" indent="-514350" algn="just">
              <a:buAutoNum type="arabicPeriod"/>
            </a:pPr>
            <a:r>
              <a:rPr lang="ru-RU" dirty="0">
                <a:latin typeface="Times New Roman" pitchFamily="18" charset="0"/>
                <a:cs typeface="Times New Roman" pitchFamily="18" charset="0"/>
              </a:rPr>
              <a:t>Ю. Давыдова «Как подготовить ребенка к детскому саду?» Москва, Эксмо, 2007.</a:t>
            </a:r>
          </a:p>
          <a:p>
            <a:pPr marL="514350" indent="-514350" algn="just">
              <a:buAutoNum type="arabicPeriod"/>
            </a:pPr>
            <a:r>
              <a:rPr lang="ru-RU" dirty="0">
                <a:latin typeface="Times New Roman" pitchFamily="18" charset="0"/>
                <a:cs typeface="Times New Roman" pitchFamily="18" charset="0"/>
              </a:rPr>
              <a:t>Е. Демидова «Ребенок идет в школу» Москва, Росмэн, 2006.</a:t>
            </a:r>
          </a:p>
          <a:p>
            <a:pPr marL="514350" indent="-514350" algn="just">
              <a:buAutoNum type="arabicPeriod"/>
            </a:pPr>
            <a:r>
              <a:rPr lang="ru-RU" dirty="0">
                <a:latin typeface="Times New Roman" pitchFamily="18" charset="0"/>
                <a:cs typeface="Times New Roman" pitchFamily="18" charset="0"/>
              </a:rPr>
              <a:t>И. Асташина «Развивающие игры для детей от 3 до 7 лет, Владос, 2007.</a:t>
            </a:r>
          </a:p>
          <a:p>
            <a:pPr marL="0" indent="0" algn="just">
              <a:buNone/>
            </a:pPr>
            <a:endParaRPr lang="ru-RU" dirty="0">
              <a:latin typeface="Times New Roman" pitchFamily="18" charset="0"/>
              <a:cs typeface="Times New Roman" pitchFamily="18" charset="0"/>
            </a:endParaRPr>
          </a:p>
          <a:p>
            <a:pPr marL="514350" indent="-514350" algn="just">
              <a:buAutoNum type="arabicPeriod"/>
            </a:pPr>
            <a:endParaRPr lang="ru-RU" dirty="0">
              <a:latin typeface="Times New Roman" pitchFamily="18" charset="0"/>
              <a:cs typeface="Times New Roman" pitchFamily="18" charset="0"/>
            </a:endParaRPr>
          </a:p>
          <a:p>
            <a:endParaRPr lang="ru-RU" dirty="0"/>
          </a:p>
        </p:txBody>
      </p:sp>
    </p:spTree>
    <p:extLst>
      <p:ext uri="{BB962C8B-B14F-4D97-AF65-F5344CB8AC3E}">
        <p14:creationId xmlns:p14="http://schemas.microsoft.com/office/powerpoint/2010/main" val="919146223"/>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http://www.tvoyrebenok.ru/images/presentation/nice/m/05.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779" y="28844"/>
            <a:ext cx="9119681" cy="6858000"/>
          </a:xfrm>
          <a:prstGeom prst="rect">
            <a:avLst/>
          </a:prstGeom>
          <a:noFill/>
          <a:extLst>
            <a:ext uri="{909E8E84-426E-40DD-AFC4-6F175D3DCCD1}">
              <a14:hiddenFill xmlns:a14="http://schemas.microsoft.com/office/drawing/2010/main">
                <a:solidFill>
                  <a:srgbClr val="FFFFFF"/>
                </a:solidFill>
              </a14:hiddenFill>
            </a:ext>
          </a:extLst>
        </p:spPr>
      </p:pic>
      <p:sp>
        <p:nvSpPr>
          <p:cNvPr id="3" name="Объект 2"/>
          <p:cNvSpPr>
            <a:spLocks noGrp="1"/>
          </p:cNvSpPr>
          <p:nvPr>
            <p:ph idx="1"/>
          </p:nvPr>
        </p:nvSpPr>
        <p:spPr>
          <a:xfrm>
            <a:off x="457200" y="836712"/>
            <a:ext cx="8229600" cy="5289451"/>
          </a:xfrm>
        </p:spPr>
        <p:txBody>
          <a:bodyPr>
            <a:normAutofit/>
          </a:bodyPr>
          <a:lstStyle/>
          <a:p>
            <a:pPr marL="0" indent="0" algn="just">
              <a:buNone/>
            </a:pPr>
            <a:endParaRPr lang="ru-RU" dirty="0">
              <a:latin typeface="Times New Roman" pitchFamily="18" charset="0"/>
              <a:cs typeface="Times New Roman" pitchFamily="18" charset="0"/>
            </a:endParaRPr>
          </a:p>
          <a:p>
            <a:pPr marL="0" indent="0" algn="ctr">
              <a:buNone/>
            </a:pPr>
            <a:r>
              <a:rPr lang="ru-RU" sz="8000" b="1" dirty="0">
                <a:solidFill>
                  <a:srgbClr val="FF0000"/>
                </a:solidFill>
                <a:latin typeface="Times New Roman" pitchFamily="18" charset="0"/>
                <a:cs typeface="Times New Roman" pitchFamily="18" charset="0"/>
              </a:rPr>
              <a:t>Спасибо </a:t>
            </a:r>
          </a:p>
          <a:p>
            <a:pPr marL="0" indent="0" algn="ctr">
              <a:buNone/>
            </a:pPr>
            <a:r>
              <a:rPr lang="ru-RU" sz="8000" b="1" dirty="0">
                <a:solidFill>
                  <a:srgbClr val="FF0000"/>
                </a:solidFill>
                <a:latin typeface="Times New Roman" pitchFamily="18" charset="0"/>
                <a:cs typeface="Times New Roman" pitchFamily="18" charset="0"/>
              </a:rPr>
              <a:t>за внимание!</a:t>
            </a:r>
          </a:p>
          <a:p>
            <a:pPr marL="514350" indent="-514350" algn="just">
              <a:buAutoNum type="arabicPeriod"/>
            </a:pPr>
            <a:endParaRPr lang="ru-RU" dirty="0">
              <a:latin typeface="Times New Roman" pitchFamily="18" charset="0"/>
              <a:cs typeface="Times New Roman" pitchFamily="18" charset="0"/>
            </a:endParaRPr>
          </a:p>
          <a:p>
            <a:endParaRPr lang="ru-RU" dirty="0"/>
          </a:p>
        </p:txBody>
      </p:sp>
    </p:spTree>
    <p:extLst>
      <p:ext uri="{BB962C8B-B14F-4D97-AF65-F5344CB8AC3E}">
        <p14:creationId xmlns:p14="http://schemas.microsoft.com/office/powerpoint/2010/main" val="145182529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http://www.tvoyrebenok.ru/images/presentation/nice/m/05.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2916" y="0"/>
            <a:ext cx="9119681" cy="6858000"/>
          </a:xfrm>
          <a:prstGeom prst="rect">
            <a:avLst/>
          </a:prstGeom>
          <a:noFill/>
          <a:extLst>
            <a:ext uri="{909E8E84-426E-40DD-AFC4-6F175D3DCCD1}">
              <a14:hiddenFill xmlns:a14="http://schemas.microsoft.com/office/drawing/2010/main">
                <a:solidFill>
                  <a:srgbClr val="FFFFFF"/>
                </a:solidFill>
              </a14:hiddenFill>
            </a:ext>
          </a:extLst>
        </p:spPr>
      </p:pic>
      <p:sp>
        <p:nvSpPr>
          <p:cNvPr id="3" name="Объект 2"/>
          <p:cNvSpPr>
            <a:spLocks noGrp="1"/>
          </p:cNvSpPr>
          <p:nvPr>
            <p:ph idx="1"/>
          </p:nvPr>
        </p:nvSpPr>
        <p:spPr>
          <a:xfrm>
            <a:off x="457200" y="188640"/>
            <a:ext cx="8229600" cy="6408712"/>
          </a:xfrm>
        </p:spPr>
        <p:txBody>
          <a:bodyPr/>
          <a:lstStyle/>
          <a:p>
            <a:pPr marL="0" indent="0" algn="just">
              <a:buNone/>
            </a:pPr>
            <a:r>
              <a:rPr lang="en-US" sz="2400" b="1" u="sng" dirty="0">
                <a:solidFill>
                  <a:srgbClr val="006600"/>
                </a:solidFill>
                <a:latin typeface="Times New Roman" pitchFamily="18" charset="0"/>
                <a:cs typeface="Times New Roman" pitchFamily="18" charset="0"/>
              </a:rPr>
              <a:t>2.</a:t>
            </a:r>
            <a:r>
              <a:rPr lang="en-US" sz="2400" u="sng" dirty="0">
                <a:solidFill>
                  <a:srgbClr val="006600"/>
                </a:solidFill>
              </a:rPr>
              <a:t> </a:t>
            </a:r>
            <a:r>
              <a:rPr lang="ru-RU" sz="2400" b="1" i="1" u="sng" dirty="0">
                <a:solidFill>
                  <a:srgbClr val="006600"/>
                </a:solidFill>
                <a:latin typeface="Times New Roman" pitchFamily="18" charset="0"/>
                <a:cs typeface="Times New Roman" pitchFamily="18" charset="0"/>
              </a:rPr>
              <a:t>Гиперсоциальное воспитание</a:t>
            </a:r>
            <a:r>
              <a:rPr lang="en-US" sz="2400" b="1" i="1" u="sng" dirty="0">
                <a:solidFill>
                  <a:srgbClr val="006600"/>
                </a:solidFill>
                <a:latin typeface="Times New Roman" pitchFamily="18" charset="0"/>
                <a:cs typeface="Times New Roman" pitchFamily="18" charset="0"/>
              </a:rPr>
              <a:t>.</a:t>
            </a:r>
            <a:r>
              <a:rPr lang="en-US" sz="2400" b="1" i="1" dirty="0">
                <a:latin typeface="Times New Roman" pitchFamily="18" charset="0"/>
                <a:cs typeface="Times New Roman" pitchFamily="18" charset="0"/>
              </a:rPr>
              <a:t> </a:t>
            </a:r>
            <a:r>
              <a:rPr lang="ru-RU" sz="2400" dirty="0">
                <a:latin typeface="Times New Roman" pitchFamily="18" charset="0"/>
                <a:cs typeface="Times New Roman" pitchFamily="18" charset="0"/>
              </a:rPr>
              <a:t>Ребенок как бы запрограммирован</a:t>
            </a:r>
            <a:r>
              <a:rPr lang="en-US" sz="2400" dirty="0">
                <a:latin typeface="Times New Roman" pitchFamily="18" charset="0"/>
                <a:cs typeface="Times New Roman" pitchFamily="18" charset="0"/>
              </a:rPr>
              <a:t>,</a:t>
            </a:r>
            <a:r>
              <a:rPr lang="ru-RU" sz="2400" dirty="0">
                <a:latin typeface="Times New Roman" pitchFamily="18" charset="0"/>
                <a:cs typeface="Times New Roman" pitchFamily="18" charset="0"/>
              </a:rPr>
              <a:t> чрезмерно дисциплинирован и исполнителен</a:t>
            </a:r>
            <a:r>
              <a:rPr lang="en-US" sz="2400" dirty="0">
                <a:latin typeface="Times New Roman" pitchFamily="18" charset="0"/>
                <a:cs typeface="Times New Roman" pitchFamily="18" charset="0"/>
              </a:rPr>
              <a:t>. </a:t>
            </a:r>
            <a:r>
              <a:rPr lang="ru-RU" sz="2400" dirty="0">
                <a:latin typeface="Times New Roman" pitchFamily="18" charset="0"/>
                <a:cs typeface="Times New Roman" pitchFamily="18" charset="0"/>
              </a:rPr>
              <a:t>Он вынужден постоянно подавлять свои эмоции</a:t>
            </a:r>
            <a:r>
              <a:rPr lang="en-US" sz="2400" dirty="0">
                <a:latin typeface="Times New Roman" pitchFamily="18" charset="0"/>
                <a:cs typeface="Times New Roman" pitchFamily="18" charset="0"/>
              </a:rPr>
              <a:t>,</a:t>
            </a:r>
            <a:r>
              <a:rPr lang="ru-RU" sz="2400" dirty="0">
                <a:latin typeface="Times New Roman" pitchFamily="18" charset="0"/>
                <a:cs typeface="Times New Roman" pitchFamily="18" charset="0"/>
              </a:rPr>
              <a:t> сдерживать свои желания</a:t>
            </a:r>
            <a:r>
              <a:rPr lang="en-US" sz="2400" dirty="0">
                <a:latin typeface="Times New Roman" pitchFamily="18" charset="0"/>
                <a:cs typeface="Times New Roman" pitchFamily="18" charset="0"/>
              </a:rPr>
              <a:t>.</a:t>
            </a:r>
            <a:endParaRPr lang="ru-RU" sz="2400" dirty="0">
              <a:latin typeface="Times New Roman" pitchFamily="18" charset="0"/>
              <a:cs typeface="Times New Roman" pitchFamily="18" charset="0"/>
            </a:endParaRPr>
          </a:p>
          <a:p>
            <a:pPr marL="0" indent="0" algn="ctr">
              <a:buNone/>
            </a:pPr>
            <a:r>
              <a:rPr lang="ru-RU" sz="2400" b="1" i="1" u="sng" dirty="0">
                <a:solidFill>
                  <a:srgbClr val="FF0000"/>
                </a:solidFill>
                <a:latin typeface="Times New Roman" pitchFamily="18" charset="0"/>
                <a:cs typeface="Times New Roman" pitchFamily="18" charset="0"/>
              </a:rPr>
              <a:t>Причина</a:t>
            </a:r>
            <a:r>
              <a:rPr lang="en-US" sz="2400" b="1" i="1" u="sng" dirty="0">
                <a:solidFill>
                  <a:srgbClr val="FF0000"/>
                </a:solidFill>
                <a:latin typeface="Times New Roman" pitchFamily="18" charset="0"/>
                <a:cs typeface="Times New Roman" pitchFamily="18" charset="0"/>
              </a:rPr>
              <a:t>:</a:t>
            </a:r>
            <a:r>
              <a:rPr lang="en-US" sz="2400" b="1" i="1" dirty="0">
                <a:solidFill>
                  <a:srgbClr val="FF0000"/>
                </a:solidFill>
                <a:latin typeface="Times New Roman" pitchFamily="18" charset="0"/>
                <a:cs typeface="Times New Roman" pitchFamily="18" charset="0"/>
              </a:rPr>
              <a:t> </a:t>
            </a:r>
            <a:r>
              <a:rPr lang="ru-RU" sz="2400" dirty="0">
                <a:latin typeface="Times New Roman" pitchFamily="18" charset="0"/>
                <a:cs typeface="Times New Roman" pitchFamily="18" charset="0"/>
              </a:rPr>
              <a:t>неправильная ориентация родителей</a:t>
            </a:r>
            <a:r>
              <a:rPr lang="en-US" sz="2400" dirty="0">
                <a:latin typeface="Times New Roman" pitchFamily="18" charset="0"/>
                <a:cs typeface="Times New Roman" pitchFamily="18" charset="0"/>
              </a:rPr>
              <a:t>.</a:t>
            </a:r>
          </a:p>
          <a:p>
            <a:pPr marL="0" indent="0">
              <a:buNone/>
            </a:pPr>
            <a:r>
              <a:rPr lang="en-US" sz="2400" b="1" u="sng" dirty="0">
                <a:solidFill>
                  <a:srgbClr val="006600"/>
                </a:solidFill>
                <a:latin typeface="Times New Roman" pitchFamily="18" charset="0"/>
                <a:cs typeface="Times New Roman" pitchFamily="18" charset="0"/>
              </a:rPr>
              <a:t>3. </a:t>
            </a:r>
            <a:r>
              <a:rPr lang="ru-RU" sz="2400" b="1" i="1" u="sng" dirty="0">
                <a:solidFill>
                  <a:srgbClr val="006600"/>
                </a:solidFill>
                <a:latin typeface="Times New Roman" pitchFamily="18" charset="0"/>
                <a:cs typeface="Times New Roman" pitchFamily="18" charset="0"/>
              </a:rPr>
              <a:t>Тревожно-мнительное воспитание</a:t>
            </a:r>
            <a:r>
              <a:rPr lang="en-US" sz="2400" b="1" i="1" u="sng" dirty="0">
                <a:solidFill>
                  <a:srgbClr val="006600"/>
                </a:solidFill>
                <a:latin typeface="Times New Roman" pitchFamily="18" charset="0"/>
                <a:cs typeface="Times New Roman" pitchFamily="18" charset="0"/>
              </a:rPr>
              <a:t>,</a:t>
            </a:r>
            <a:r>
              <a:rPr lang="en-US" sz="2400" b="1" i="1" dirty="0">
                <a:latin typeface="Times New Roman" pitchFamily="18" charset="0"/>
                <a:cs typeface="Times New Roman" pitchFamily="18" charset="0"/>
              </a:rPr>
              <a:t> </a:t>
            </a:r>
            <a:r>
              <a:rPr lang="ru-RU" sz="2400" dirty="0">
                <a:latin typeface="Times New Roman" pitchFamily="18" charset="0"/>
                <a:cs typeface="Times New Roman" pitchFamily="18" charset="0"/>
              </a:rPr>
              <a:t>наблюдается в тех случаях</a:t>
            </a:r>
            <a:r>
              <a:rPr lang="en-US" sz="2400" dirty="0">
                <a:latin typeface="Times New Roman" pitchFamily="18" charset="0"/>
                <a:cs typeface="Times New Roman" pitchFamily="18" charset="0"/>
              </a:rPr>
              <a:t>,</a:t>
            </a:r>
            <a:r>
              <a:rPr lang="ru-RU" sz="2400" dirty="0">
                <a:latin typeface="Times New Roman" pitchFamily="18" charset="0"/>
                <a:cs typeface="Times New Roman" pitchFamily="18" charset="0"/>
              </a:rPr>
              <a:t> когда с рождением ребенка одновременно возникает неотступная тревога за него</a:t>
            </a:r>
            <a:r>
              <a:rPr lang="en-US" sz="2400" dirty="0">
                <a:latin typeface="Times New Roman" pitchFamily="18" charset="0"/>
                <a:cs typeface="Times New Roman" pitchFamily="18" charset="0"/>
              </a:rPr>
              <a:t>,</a:t>
            </a:r>
            <a:r>
              <a:rPr lang="ru-RU" sz="2400" dirty="0">
                <a:latin typeface="Times New Roman" pitchFamily="18" charset="0"/>
                <a:cs typeface="Times New Roman" pitchFamily="18" charset="0"/>
              </a:rPr>
              <a:t> за его </a:t>
            </a:r>
          </a:p>
          <a:p>
            <a:pPr marL="0" indent="0">
              <a:buNone/>
            </a:pPr>
            <a:r>
              <a:rPr lang="ru-RU" sz="2400" dirty="0">
                <a:latin typeface="Times New Roman" pitchFamily="18" charset="0"/>
                <a:cs typeface="Times New Roman" pitchFamily="18" charset="0"/>
              </a:rPr>
              <a:t>здоровье и благополучие</a:t>
            </a:r>
            <a:r>
              <a:rPr lang="en-US" sz="2400" dirty="0">
                <a:latin typeface="Times New Roman" pitchFamily="18" charset="0"/>
                <a:cs typeface="Times New Roman" pitchFamily="18" charset="0"/>
              </a:rPr>
              <a:t>.</a:t>
            </a:r>
            <a:endParaRPr lang="ru-RU" sz="2400" dirty="0">
              <a:latin typeface="Times New Roman" pitchFamily="18" charset="0"/>
              <a:cs typeface="Times New Roman" pitchFamily="18" charset="0"/>
            </a:endParaRPr>
          </a:p>
          <a:p>
            <a:pPr marL="0" indent="0">
              <a:buNone/>
            </a:pPr>
            <a:r>
              <a:rPr lang="ru-RU" sz="2400" b="1" i="1" u="sng" dirty="0">
                <a:solidFill>
                  <a:srgbClr val="FF0000"/>
                </a:solidFill>
                <a:latin typeface="Times New Roman" pitchFamily="18" charset="0"/>
                <a:cs typeface="Times New Roman" pitchFamily="18" charset="0"/>
              </a:rPr>
              <a:t>Причина</a:t>
            </a:r>
            <a:r>
              <a:rPr lang="en-US" sz="2400" b="1" i="1" u="sng" dirty="0">
                <a:solidFill>
                  <a:srgbClr val="FF0000"/>
                </a:solidFill>
                <a:latin typeface="Times New Roman" pitchFamily="18" charset="0"/>
                <a:cs typeface="Times New Roman" pitchFamily="18" charset="0"/>
              </a:rPr>
              <a:t>: </a:t>
            </a:r>
            <a:r>
              <a:rPr lang="ru-RU" sz="2400" dirty="0">
                <a:latin typeface="Times New Roman" pitchFamily="18" charset="0"/>
                <a:cs typeface="Times New Roman" pitchFamily="18" charset="0"/>
              </a:rPr>
              <a:t>в семье один единственный </a:t>
            </a:r>
          </a:p>
          <a:p>
            <a:pPr marL="0" indent="0">
              <a:buNone/>
            </a:pPr>
            <a:r>
              <a:rPr lang="ru-RU" sz="2400" dirty="0">
                <a:latin typeface="Times New Roman" pitchFamily="18" charset="0"/>
                <a:cs typeface="Times New Roman" pitchFamily="18" charset="0"/>
              </a:rPr>
              <a:t>ребенок</a:t>
            </a:r>
            <a:r>
              <a:rPr lang="en-US" sz="2400" dirty="0">
                <a:latin typeface="Times New Roman" pitchFamily="18" charset="0"/>
                <a:cs typeface="Times New Roman" pitchFamily="18" charset="0"/>
              </a:rPr>
              <a:t>,</a:t>
            </a:r>
            <a:r>
              <a:rPr lang="ru-RU" sz="2400" dirty="0">
                <a:latin typeface="Times New Roman" pitchFamily="18" charset="0"/>
                <a:cs typeface="Times New Roman" pitchFamily="18" charset="0"/>
              </a:rPr>
              <a:t> ослабленный или поздний </a:t>
            </a:r>
          </a:p>
          <a:p>
            <a:pPr marL="0" indent="0">
              <a:buNone/>
            </a:pPr>
            <a:r>
              <a:rPr lang="ru-RU" sz="2400" dirty="0">
                <a:latin typeface="Times New Roman" pitchFamily="18" charset="0"/>
                <a:cs typeface="Times New Roman" pitchFamily="18" charset="0"/>
              </a:rPr>
              <a:t>ребенок</a:t>
            </a:r>
            <a:r>
              <a:rPr lang="en-US" sz="2400" dirty="0">
                <a:latin typeface="Times New Roman" pitchFamily="18" charset="0"/>
                <a:cs typeface="Times New Roman" pitchFamily="18" charset="0"/>
              </a:rPr>
              <a:t>.</a:t>
            </a:r>
            <a:endParaRPr lang="ru-RU" sz="2400" i="1" u="sng" dirty="0"/>
          </a:p>
          <a:p>
            <a:pPr marL="0" indent="0">
              <a:buNone/>
            </a:pPr>
            <a:endParaRPr lang="en-US" sz="2400" b="1" dirty="0">
              <a:latin typeface="Times New Roman" pitchFamily="18" charset="0"/>
              <a:cs typeface="Times New Roman" pitchFamily="18" charset="0"/>
            </a:endParaRPr>
          </a:p>
        </p:txBody>
      </p:sp>
      <p:pic>
        <p:nvPicPr>
          <p:cNvPr id="2051"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012160" y="3078686"/>
            <a:ext cx="2880320" cy="355536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23132619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http://www.tvoyrebenok.ru/images/presentation/nice/m/05.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2916" y="0"/>
            <a:ext cx="9119681"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Заголовок 1"/>
          <p:cNvSpPr>
            <a:spLocks noGrp="1"/>
          </p:cNvSpPr>
          <p:nvPr>
            <p:ph type="title"/>
          </p:nvPr>
        </p:nvSpPr>
        <p:spPr>
          <a:xfrm>
            <a:off x="457200" y="188640"/>
            <a:ext cx="8229600" cy="1080120"/>
          </a:xfrm>
        </p:spPr>
        <p:txBody>
          <a:bodyPr>
            <a:noAutofit/>
          </a:bodyPr>
          <a:lstStyle/>
          <a:p>
            <a:pPr algn="l"/>
            <a:r>
              <a:rPr lang="ru-RU" sz="2400" b="1" i="1" dirty="0">
                <a:solidFill>
                  <a:srgbClr val="006600"/>
                </a:solidFill>
                <a:latin typeface="Times New Roman" pitchFamily="18" charset="0"/>
                <a:cs typeface="Times New Roman" pitchFamily="18" charset="0"/>
              </a:rPr>
              <a:t>На основе имеющихся психолого-педагогических исследований можно выявить четыре модели поведения родителей</a:t>
            </a:r>
            <a:r>
              <a:rPr lang="en-US" sz="2400" b="1" i="1" dirty="0">
                <a:solidFill>
                  <a:srgbClr val="006600"/>
                </a:solidFill>
                <a:latin typeface="Times New Roman" pitchFamily="18" charset="0"/>
                <a:cs typeface="Times New Roman" pitchFamily="18" charset="0"/>
              </a:rPr>
              <a:t>,</a:t>
            </a:r>
            <a:r>
              <a:rPr lang="ru-RU" sz="2400" b="1" i="1" dirty="0">
                <a:solidFill>
                  <a:srgbClr val="006600"/>
                </a:solidFill>
                <a:latin typeface="Times New Roman" pitchFamily="18" charset="0"/>
                <a:cs typeface="Times New Roman" pitchFamily="18" charset="0"/>
              </a:rPr>
              <a:t> имеющих замкнутых детей</a:t>
            </a:r>
            <a:r>
              <a:rPr lang="en-US" sz="2400" b="1" i="1" dirty="0">
                <a:solidFill>
                  <a:srgbClr val="006600"/>
                </a:solidFill>
                <a:latin typeface="Times New Roman" pitchFamily="18" charset="0"/>
                <a:cs typeface="Times New Roman" pitchFamily="18" charset="0"/>
              </a:rPr>
              <a:t>:</a:t>
            </a:r>
            <a:endParaRPr lang="ru-RU" sz="2400" b="1" i="1" dirty="0">
              <a:solidFill>
                <a:srgbClr val="006600"/>
              </a:solidFill>
              <a:latin typeface="Times New Roman" pitchFamily="18" charset="0"/>
              <a:cs typeface="Times New Roman" pitchFamily="18" charset="0"/>
            </a:endParaRPr>
          </a:p>
        </p:txBody>
      </p:sp>
      <p:sp>
        <p:nvSpPr>
          <p:cNvPr id="3" name="Объект 2"/>
          <p:cNvSpPr>
            <a:spLocks noGrp="1"/>
          </p:cNvSpPr>
          <p:nvPr>
            <p:ph idx="1"/>
          </p:nvPr>
        </p:nvSpPr>
        <p:spPr>
          <a:xfrm>
            <a:off x="457200" y="1412776"/>
            <a:ext cx="8229600" cy="4713387"/>
          </a:xfrm>
        </p:spPr>
        <p:txBody>
          <a:bodyPr>
            <a:normAutofit/>
          </a:bodyPr>
          <a:lstStyle/>
          <a:p>
            <a:pPr algn="just"/>
            <a:r>
              <a:rPr lang="ru-RU" sz="2400" dirty="0">
                <a:latin typeface="Times New Roman" pitchFamily="18" charset="0"/>
                <a:cs typeface="Times New Roman" pitchFamily="18" charset="0"/>
              </a:rPr>
              <a:t>родители не понимают проблем ребенка</a:t>
            </a:r>
            <a:r>
              <a:rPr lang="en-US" sz="2400" dirty="0">
                <a:latin typeface="Times New Roman" pitchFamily="18" charset="0"/>
                <a:cs typeface="Times New Roman" pitchFamily="18" charset="0"/>
              </a:rPr>
              <a:t>,</a:t>
            </a:r>
            <a:r>
              <a:rPr lang="ru-RU" sz="2400" dirty="0">
                <a:latin typeface="Times New Roman" pitchFamily="18" charset="0"/>
                <a:cs typeface="Times New Roman" pitchFamily="18" charset="0"/>
              </a:rPr>
              <a:t> относя все к его «природному упрямству»</a:t>
            </a:r>
            <a:r>
              <a:rPr lang="en-US" sz="2400" dirty="0">
                <a:latin typeface="Times New Roman" pitchFamily="18" charset="0"/>
                <a:cs typeface="Times New Roman" pitchFamily="18" charset="0"/>
              </a:rPr>
              <a:t>,</a:t>
            </a:r>
            <a:r>
              <a:rPr lang="ru-RU" sz="2400" dirty="0">
                <a:latin typeface="Times New Roman" pitchFamily="18" charset="0"/>
                <a:cs typeface="Times New Roman" pitchFamily="18" charset="0"/>
              </a:rPr>
              <a:t> не стараются помочь ему  - </a:t>
            </a:r>
            <a:r>
              <a:rPr lang="en-US" sz="2400" dirty="0">
                <a:latin typeface="Times New Roman" pitchFamily="18" charset="0"/>
                <a:cs typeface="Times New Roman" pitchFamily="18" charset="0"/>
              </a:rPr>
              <a:t> </a:t>
            </a:r>
            <a:r>
              <a:rPr lang="ru-RU" sz="2400" dirty="0">
                <a:latin typeface="Times New Roman" pitchFamily="18" charset="0"/>
                <a:cs typeface="Times New Roman" pitchFamily="18" charset="0"/>
              </a:rPr>
              <a:t>наказания</a:t>
            </a:r>
            <a:r>
              <a:rPr lang="en-US" sz="2400" dirty="0">
                <a:latin typeface="Times New Roman" pitchFamily="18" charset="0"/>
                <a:cs typeface="Times New Roman" pitchFamily="18" charset="0"/>
              </a:rPr>
              <a:t>,</a:t>
            </a:r>
            <a:r>
              <a:rPr lang="ru-RU" sz="2400" dirty="0">
                <a:latin typeface="Times New Roman" pitchFamily="18" charset="0"/>
                <a:cs typeface="Times New Roman" pitchFamily="18" charset="0"/>
              </a:rPr>
              <a:t> угрозы, и как следствие,</a:t>
            </a:r>
            <a:r>
              <a:rPr lang="en-US" sz="2400" dirty="0">
                <a:latin typeface="Times New Roman" pitchFamily="18" charset="0"/>
                <a:cs typeface="Times New Roman" pitchFamily="18" charset="0"/>
              </a:rPr>
              <a:t> </a:t>
            </a:r>
            <a:r>
              <a:rPr lang="ru-RU" sz="2400" dirty="0">
                <a:latin typeface="Times New Roman" pitchFamily="18" charset="0"/>
                <a:cs typeface="Times New Roman" pitchFamily="18" charset="0"/>
              </a:rPr>
              <a:t>ребенок замыкается</a:t>
            </a:r>
            <a:r>
              <a:rPr lang="en-US" sz="2400" dirty="0">
                <a:latin typeface="Times New Roman" pitchFamily="18" charset="0"/>
                <a:cs typeface="Times New Roman" pitchFamily="18" charset="0"/>
              </a:rPr>
              <a:t>,</a:t>
            </a:r>
            <a:r>
              <a:rPr lang="ru-RU" sz="2400" dirty="0">
                <a:latin typeface="Times New Roman" pitchFamily="18" charset="0"/>
                <a:cs typeface="Times New Roman" pitchFamily="18" charset="0"/>
              </a:rPr>
              <a:t> приобретает дополнительные страхи и опасения</a:t>
            </a:r>
            <a:r>
              <a:rPr lang="en-US" sz="2400" dirty="0">
                <a:latin typeface="Times New Roman" pitchFamily="18" charset="0"/>
                <a:cs typeface="Times New Roman" pitchFamily="18" charset="0"/>
              </a:rPr>
              <a:t>;</a:t>
            </a:r>
            <a:endParaRPr lang="ru-RU" sz="2400" dirty="0">
              <a:latin typeface="Times New Roman" pitchFamily="18" charset="0"/>
              <a:cs typeface="Times New Roman" pitchFamily="18" charset="0"/>
            </a:endParaRPr>
          </a:p>
          <a:p>
            <a:pPr algn="just"/>
            <a:r>
              <a:rPr lang="ru-RU" sz="2400" dirty="0">
                <a:latin typeface="Times New Roman" pitchFamily="18" charset="0"/>
                <a:cs typeface="Times New Roman" pitchFamily="18" charset="0"/>
              </a:rPr>
              <a:t>родители не понимают проблем ребенка</a:t>
            </a:r>
            <a:r>
              <a:rPr lang="en-US" sz="2400" dirty="0">
                <a:latin typeface="Times New Roman" pitchFamily="18" charset="0"/>
                <a:cs typeface="Times New Roman" pitchFamily="18" charset="0"/>
              </a:rPr>
              <a:t>,</a:t>
            </a:r>
            <a:r>
              <a:rPr lang="ru-RU" sz="2400" dirty="0">
                <a:latin typeface="Times New Roman" pitchFamily="18" charset="0"/>
                <a:cs typeface="Times New Roman" pitchFamily="18" charset="0"/>
              </a:rPr>
              <a:t> но хотят</a:t>
            </a:r>
            <a:r>
              <a:rPr lang="en-US" sz="2400" dirty="0">
                <a:latin typeface="Times New Roman" pitchFamily="18" charset="0"/>
                <a:cs typeface="Times New Roman" pitchFamily="18" charset="0"/>
              </a:rPr>
              <a:t>,</a:t>
            </a:r>
            <a:r>
              <a:rPr lang="ru-RU" sz="2400" dirty="0">
                <a:latin typeface="Times New Roman" pitchFamily="18" charset="0"/>
                <a:cs typeface="Times New Roman" pitchFamily="18" charset="0"/>
              </a:rPr>
              <a:t> чтобы он общался как другие дети и как они сами</a:t>
            </a:r>
            <a:r>
              <a:rPr lang="en-US" sz="2400" dirty="0">
                <a:latin typeface="Times New Roman" pitchFamily="18" charset="0"/>
                <a:cs typeface="Times New Roman" pitchFamily="18" charset="0"/>
              </a:rPr>
              <a:t>;</a:t>
            </a:r>
            <a:endParaRPr lang="ru-RU" sz="2400" dirty="0">
              <a:latin typeface="Times New Roman" pitchFamily="18" charset="0"/>
              <a:cs typeface="Times New Roman" pitchFamily="18" charset="0"/>
            </a:endParaRPr>
          </a:p>
          <a:p>
            <a:pPr algn="just"/>
            <a:r>
              <a:rPr lang="ru-RU" sz="2400" dirty="0">
                <a:latin typeface="Times New Roman" pitchFamily="18" charset="0"/>
                <a:cs typeface="Times New Roman" pitchFamily="18" charset="0"/>
              </a:rPr>
              <a:t>родители понимают проблему своего ребенка</a:t>
            </a:r>
            <a:r>
              <a:rPr lang="en-US" sz="2400" dirty="0">
                <a:latin typeface="Times New Roman" pitchFamily="18" charset="0"/>
                <a:cs typeface="Times New Roman" pitchFamily="18" charset="0"/>
              </a:rPr>
              <a:t>,</a:t>
            </a:r>
            <a:r>
              <a:rPr lang="ru-RU" sz="2400" dirty="0">
                <a:latin typeface="Times New Roman" pitchFamily="18" charset="0"/>
                <a:cs typeface="Times New Roman" pitchFamily="18" charset="0"/>
              </a:rPr>
              <a:t> но не стараются помочь ему</a:t>
            </a:r>
            <a:r>
              <a:rPr lang="en-US" sz="2400" dirty="0">
                <a:latin typeface="Times New Roman" pitchFamily="18" charset="0"/>
                <a:cs typeface="Times New Roman" pitchFamily="18" charset="0"/>
              </a:rPr>
              <a:t>,</a:t>
            </a:r>
            <a:r>
              <a:rPr lang="ru-RU" sz="2400" dirty="0">
                <a:latin typeface="Times New Roman" pitchFamily="18" charset="0"/>
                <a:cs typeface="Times New Roman" pitchFamily="18" charset="0"/>
              </a:rPr>
              <a:t> считая</a:t>
            </a:r>
            <a:r>
              <a:rPr lang="en-US" sz="2400" dirty="0">
                <a:latin typeface="Times New Roman" pitchFamily="18" charset="0"/>
                <a:cs typeface="Times New Roman" pitchFamily="18" charset="0"/>
              </a:rPr>
              <a:t>,</a:t>
            </a:r>
            <a:r>
              <a:rPr lang="ru-RU" sz="2400" dirty="0">
                <a:latin typeface="Times New Roman" pitchFamily="18" charset="0"/>
                <a:cs typeface="Times New Roman" pitchFamily="18" charset="0"/>
              </a:rPr>
              <a:t> что «с возрастом все станет на свои места»</a:t>
            </a:r>
            <a:r>
              <a:rPr lang="en-US" sz="2400" dirty="0">
                <a:latin typeface="Times New Roman" pitchFamily="18" charset="0"/>
                <a:cs typeface="Times New Roman" pitchFamily="18" charset="0"/>
              </a:rPr>
              <a:t>;</a:t>
            </a:r>
            <a:r>
              <a:rPr lang="ru-RU" sz="2400" dirty="0">
                <a:latin typeface="Times New Roman" pitchFamily="18" charset="0"/>
                <a:cs typeface="Times New Roman" pitchFamily="18" charset="0"/>
              </a:rPr>
              <a:t> </a:t>
            </a:r>
            <a:endParaRPr lang="en-US" sz="2400" dirty="0">
              <a:latin typeface="Times New Roman" pitchFamily="18" charset="0"/>
              <a:cs typeface="Times New Roman" pitchFamily="18" charset="0"/>
            </a:endParaRPr>
          </a:p>
          <a:p>
            <a:pPr algn="just"/>
            <a:r>
              <a:rPr lang="ru-RU" sz="2400" dirty="0">
                <a:latin typeface="Times New Roman" pitchFamily="18" charset="0"/>
                <a:cs typeface="Times New Roman" pitchFamily="18" charset="0"/>
              </a:rPr>
              <a:t>родители понимают проблему ребенка</a:t>
            </a:r>
            <a:r>
              <a:rPr lang="en-US" sz="2400" dirty="0">
                <a:latin typeface="Times New Roman" pitchFamily="18" charset="0"/>
                <a:cs typeface="Times New Roman" pitchFamily="18" charset="0"/>
              </a:rPr>
              <a:t>,</a:t>
            </a:r>
            <a:r>
              <a:rPr lang="ru-RU" sz="2400" dirty="0">
                <a:latin typeface="Times New Roman" pitchFamily="18" charset="0"/>
                <a:cs typeface="Times New Roman" pitchFamily="18" charset="0"/>
              </a:rPr>
              <a:t> активно стараются помочь ему</a:t>
            </a:r>
            <a:r>
              <a:rPr lang="en-US" sz="2400" dirty="0">
                <a:latin typeface="Times New Roman" pitchFamily="18" charset="0"/>
                <a:cs typeface="Times New Roman" pitchFamily="18" charset="0"/>
              </a:rPr>
              <a:t>,</a:t>
            </a:r>
            <a:r>
              <a:rPr lang="ru-RU" sz="2400" dirty="0">
                <a:latin typeface="Times New Roman" pitchFamily="18" charset="0"/>
                <a:cs typeface="Times New Roman" pitchFamily="18" charset="0"/>
              </a:rPr>
              <a:t> не имея достаточных знаний о том</a:t>
            </a:r>
            <a:r>
              <a:rPr lang="en-US" sz="2400" dirty="0">
                <a:latin typeface="Times New Roman" pitchFamily="18" charset="0"/>
                <a:cs typeface="Times New Roman" pitchFamily="18" charset="0"/>
              </a:rPr>
              <a:t>,</a:t>
            </a:r>
            <a:r>
              <a:rPr lang="ru-RU" sz="2400" dirty="0">
                <a:latin typeface="Times New Roman" pitchFamily="18" charset="0"/>
                <a:cs typeface="Times New Roman" pitchFamily="18" charset="0"/>
              </a:rPr>
              <a:t> как это сделать</a:t>
            </a:r>
            <a:r>
              <a:rPr lang="en-US" sz="2400" dirty="0">
                <a:latin typeface="Times New Roman" pitchFamily="18" charset="0"/>
                <a:cs typeface="Times New Roman" pitchFamily="18" charset="0"/>
              </a:rPr>
              <a:t>.</a:t>
            </a:r>
            <a:endParaRPr lang="ru-RU" sz="2400" dirty="0">
              <a:latin typeface="Times New Roman" pitchFamily="18" charset="0"/>
              <a:cs typeface="Times New Roman" pitchFamily="18" charset="0"/>
            </a:endParaRPr>
          </a:p>
        </p:txBody>
      </p:sp>
    </p:spTree>
    <p:extLst>
      <p:ext uri="{BB962C8B-B14F-4D97-AF65-F5344CB8AC3E}">
        <p14:creationId xmlns:p14="http://schemas.microsoft.com/office/powerpoint/2010/main" val="29505177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http://www.tvoyrebenok.ru/images/presentation/nice/m/05.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2916" y="0"/>
            <a:ext cx="9119681"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Заголовок 1"/>
          <p:cNvSpPr>
            <a:spLocks noGrp="1"/>
          </p:cNvSpPr>
          <p:nvPr>
            <p:ph type="title"/>
          </p:nvPr>
        </p:nvSpPr>
        <p:spPr>
          <a:xfrm>
            <a:off x="457200" y="274638"/>
            <a:ext cx="8229600" cy="562074"/>
          </a:xfrm>
        </p:spPr>
        <p:txBody>
          <a:bodyPr>
            <a:normAutofit/>
          </a:bodyPr>
          <a:lstStyle/>
          <a:p>
            <a:r>
              <a:rPr lang="ru-RU" sz="2800" b="1" i="1" dirty="0">
                <a:solidFill>
                  <a:srgbClr val="006600"/>
                </a:solidFill>
                <a:latin typeface="Times New Roman" pitchFamily="18" charset="0"/>
                <a:cs typeface="Times New Roman" pitchFamily="18" charset="0"/>
              </a:rPr>
              <a:t>Симптомы замкнутости</a:t>
            </a:r>
          </a:p>
        </p:txBody>
      </p:sp>
      <p:sp>
        <p:nvSpPr>
          <p:cNvPr id="3" name="Объект 2"/>
          <p:cNvSpPr>
            <a:spLocks noGrp="1"/>
          </p:cNvSpPr>
          <p:nvPr>
            <p:ph idx="1"/>
          </p:nvPr>
        </p:nvSpPr>
        <p:spPr>
          <a:xfrm>
            <a:off x="457200" y="836712"/>
            <a:ext cx="8229600" cy="5760640"/>
          </a:xfrm>
        </p:spPr>
        <p:txBody>
          <a:bodyPr>
            <a:normAutofit/>
          </a:bodyPr>
          <a:lstStyle/>
          <a:p>
            <a:pPr algn="just"/>
            <a:r>
              <a:rPr lang="ru-RU" sz="2400" dirty="0">
                <a:latin typeface="Times New Roman" pitchFamily="18" charset="0"/>
                <a:cs typeface="Times New Roman" pitchFamily="18" charset="0"/>
              </a:rPr>
              <a:t>Ребенок может вообще не разговаривать</a:t>
            </a:r>
            <a:r>
              <a:rPr lang="en-US" sz="2400" dirty="0">
                <a:latin typeface="Times New Roman" pitchFamily="18" charset="0"/>
                <a:cs typeface="Times New Roman" pitchFamily="18" charset="0"/>
              </a:rPr>
              <a:t>,</a:t>
            </a:r>
            <a:r>
              <a:rPr lang="ru-RU" sz="2400" dirty="0">
                <a:latin typeface="Times New Roman" pitchFamily="18" charset="0"/>
                <a:cs typeface="Times New Roman" pitchFamily="18" charset="0"/>
              </a:rPr>
              <a:t> говорить в крайнем случае</a:t>
            </a:r>
            <a:r>
              <a:rPr lang="en-US" sz="2400" dirty="0">
                <a:latin typeface="Times New Roman" pitchFamily="18" charset="0"/>
                <a:cs typeface="Times New Roman" pitchFamily="18" charset="0"/>
              </a:rPr>
              <a:t>,</a:t>
            </a:r>
            <a:r>
              <a:rPr lang="ru-RU" sz="2400" dirty="0">
                <a:latin typeface="Times New Roman" pitchFamily="18" charset="0"/>
                <a:cs typeface="Times New Roman" pitchFamily="18" charset="0"/>
              </a:rPr>
              <a:t> произносить слова шепотом</a:t>
            </a:r>
            <a:r>
              <a:rPr lang="en-US" sz="2400" dirty="0">
                <a:latin typeface="Times New Roman" pitchFamily="18" charset="0"/>
                <a:cs typeface="Times New Roman" pitchFamily="18" charset="0"/>
              </a:rPr>
              <a:t>;</a:t>
            </a:r>
            <a:endParaRPr lang="ru-RU" sz="2400" dirty="0">
              <a:latin typeface="Times New Roman" pitchFamily="18" charset="0"/>
              <a:cs typeface="Times New Roman" pitchFamily="18" charset="0"/>
            </a:endParaRPr>
          </a:p>
          <a:p>
            <a:pPr algn="just"/>
            <a:r>
              <a:rPr lang="ru-RU" sz="2400" dirty="0">
                <a:latin typeface="Times New Roman" pitchFamily="18" charset="0"/>
                <a:cs typeface="Times New Roman" pitchFamily="18" charset="0"/>
              </a:rPr>
              <a:t>держится подальше от всех или с трудом входит в коллектив</a:t>
            </a:r>
            <a:r>
              <a:rPr lang="en-US" sz="2400" dirty="0">
                <a:latin typeface="Times New Roman" pitchFamily="18" charset="0"/>
                <a:cs typeface="Times New Roman" pitchFamily="18" charset="0"/>
              </a:rPr>
              <a:t>;</a:t>
            </a:r>
            <a:endParaRPr lang="ru-RU" sz="2400" dirty="0">
              <a:latin typeface="Times New Roman" pitchFamily="18" charset="0"/>
              <a:cs typeface="Times New Roman" pitchFamily="18" charset="0"/>
            </a:endParaRPr>
          </a:p>
          <a:p>
            <a:pPr algn="just"/>
            <a:r>
              <a:rPr lang="ru-RU" sz="2400" dirty="0">
                <a:latin typeface="Times New Roman" pitchFamily="18" charset="0"/>
                <a:cs typeface="Times New Roman" pitchFamily="18" charset="0"/>
              </a:rPr>
              <a:t>у него друзей очень мало или нет совсем</a:t>
            </a:r>
            <a:r>
              <a:rPr lang="en-US" sz="2400" dirty="0">
                <a:latin typeface="Times New Roman" pitchFamily="18" charset="0"/>
                <a:cs typeface="Times New Roman" pitchFamily="18" charset="0"/>
              </a:rPr>
              <a:t>;</a:t>
            </a:r>
            <a:endParaRPr lang="ru-RU" sz="2400" dirty="0">
              <a:latin typeface="Times New Roman" pitchFamily="18" charset="0"/>
              <a:cs typeface="Times New Roman" pitchFamily="18" charset="0"/>
            </a:endParaRPr>
          </a:p>
          <a:p>
            <a:pPr algn="just"/>
            <a:r>
              <a:rPr lang="ru-RU" sz="2400" dirty="0">
                <a:latin typeface="Times New Roman" pitchFamily="18" charset="0"/>
                <a:cs typeface="Times New Roman" pitchFamily="18" charset="0"/>
              </a:rPr>
              <a:t>он боится начать что-то новое</a:t>
            </a:r>
            <a:r>
              <a:rPr lang="en-US" sz="2400" dirty="0">
                <a:latin typeface="Times New Roman" pitchFamily="18" charset="0"/>
                <a:cs typeface="Times New Roman" pitchFamily="18" charset="0"/>
              </a:rPr>
              <a:t>;</a:t>
            </a:r>
          </a:p>
          <a:p>
            <a:pPr algn="just"/>
            <a:r>
              <a:rPr lang="ru-RU" sz="2400" dirty="0">
                <a:latin typeface="Times New Roman" pitchFamily="18" charset="0"/>
                <a:cs typeface="Times New Roman" pitchFamily="18" charset="0"/>
              </a:rPr>
              <a:t>не решается выразить свое мнение</a:t>
            </a:r>
            <a:r>
              <a:rPr lang="en-US" sz="2400" dirty="0">
                <a:latin typeface="Times New Roman" pitchFamily="18" charset="0"/>
                <a:cs typeface="Times New Roman" pitchFamily="18" charset="0"/>
              </a:rPr>
              <a:t>;</a:t>
            </a:r>
            <a:endParaRPr lang="ru-RU" sz="2400" dirty="0">
              <a:latin typeface="Times New Roman" pitchFamily="18" charset="0"/>
              <a:cs typeface="Times New Roman" pitchFamily="18" charset="0"/>
            </a:endParaRPr>
          </a:p>
          <a:p>
            <a:pPr algn="just"/>
            <a:r>
              <a:rPr lang="ru-RU" sz="2400" dirty="0">
                <a:latin typeface="Times New Roman" pitchFamily="18" charset="0"/>
                <a:cs typeface="Times New Roman" pitchFamily="18" charset="0"/>
              </a:rPr>
              <a:t>таит внутри свои чувства</a:t>
            </a:r>
            <a:r>
              <a:rPr lang="en-US" sz="2400" dirty="0">
                <a:latin typeface="Times New Roman" pitchFamily="18" charset="0"/>
                <a:cs typeface="Times New Roman" pitchFamily="18" charset="0"/>
              </a:rPr>
              <a:t>,</a:t>
            </a:r>
            <a:r>
              <a:rPr lang="ru-RU" sz="2400" dirty="0">
                <a:latin typeface="Times New Roman" pitchFamily="18" charset="0"/>
                <a:cs typeface="Times New Roman" pitchFamily="18" charset="0"/>
              </a:rPr>
              <a:t> мысли</a:t>
            </a:r>
            <a:r>
              <a:rPr lang="en-US" sz="2400" dirty="0">
                <a:latin typeface="Times New Roman" pitchFamily="18" charset="0"/>
                <a:cs typeface="Times New Roman" pitchFamily="18" charset="0"/>
              </a:rPr>
              <a:t>,</a:t>
            </a:r>
            <a:r>
              <a:rPr lang="ru-RU" sz="2400" dirty="0">
                <a:latin typeface="Times New Roman" pitchFamily="18" charset="0"/>
                <a:cs typeface="Times New Roman" pitchFamily="18" charset="0"/>
              </a:rPr>
              <a:t> события</a:t>
            </a:r>
            <a:r>
              <a:rPr lang="en-US" sz="2400" dirty="0">
                <a:latin typeface="Times New Roman" pitchFamily="18" charset="0"/>
                <a:cs typeface="Times New Roman" pitchFamily="18" charset="0"/>
              </a:rPr>
              <a:t>,</a:t>
            </a:r>
            <a:r>
              <a:rPr lang="ru-RU" sz="2400" dirty="0">
                <a:latin typeface="Times New Roman" pitchFamily="18" charset="0"/>
                <a:cs typeface="Times New Roman" pitchFamily="18" charset="0"/>
              </a:rPr>
              <a:t> не идет на разговор со взрослым</a:t>
            </a:r>
            <a:r>
              <a:rPr lang="en-US" sz="2400" dirty="0">
                <a:latin typeface="Times New Roman" pitchFamily="18" charset="0"/>
                <a:cs typeface="Times New Roman" pitchFamily="18" charset="0"/>
              </a:rPr>
              <a:t>;</a:t>
            </a:r>
            <a:endParaRPr lang="ru-RU" sz="2400" dirty="0">
              <a:latin typeface="Times New Roman" pitchFamily="18" charset="0"/>
              <a:cs typeface="Times New Roman" pitchFamily="18" charset="0"/>
            </a:endParaRPr>
          </a:p>
          <a:p>
            <a:pPr algn="just"/>
            <a:r>
              <a:rPr lang="ru-RU" sz="2400" dirty="0">
                <a:latin typeface="Times New Roman" pitchFamily="18" charset="0"/>
                <a:cs typeface="Times New Roman" pitchFamily="18" charset="0"/>
              </a:rPr>
              <a:t>часто уклоняется в разговоре</a:t>
            </a:r>
            <a:r>
              <a:rPr lang="en-US" sz="2400" dirty="0">
                <a:latin typeface="Times New Roman" pitchFamily="18" charset="0"/>
                <a:cs typeface="Times New Roman" pitchFamily="18" charset="0"/>
              </a:rPr>
              <a:t>,</a:t>
            </a:r>
            <a:r>
              <a:rPr lang="ru-RU" sz="2400" dirty="0">
                <a:latin typeface="Times New Roman" pitchFamily="18" charset="0"/>
                <a:cs typeface="Times New Roman" pitchFamily="18" charset="0"/>
              </a:rPr>
              <a:t> прикрываясь фразой «я не знаю»</a:t>
            </a:r>
            <a:r>
              <a:rPr lang="en-US" sz="2400" dirty="0">
                <a:latin typeface="Times New Roman" pitchFamily="18" charset="0"/>
                <a:cs typeface="Times New Roman" pitchFamily="18" charset="0"/>
              </a:rPr>
              <a:t>,</a:t>
            </a:r>
            <a:r>
              <a:rPr lang="ru-RU" sz="2400" dirty="0">
                <a:latin typeface="Times New Roman" pitchFamily="18" charset="0"/>
                <a:cs typeface="Times New Roman" pitchFamily="18" charset="0"/>
              </a:rPr>
              <a:t> а иногда и действительно думает</a:t>
            </a:r>
            <a:r>
              <a:rPr lang="en-US" sz="2400" dirty="0">
                <a:latin typeface="Times New Roman" pitchFamily="18" charset="0"/>
                <a:cs typeface="Times New Roman" pitchFamily="18" charset="0"/>
              </a:rPr>
              <a:t>,</a:t>
            </a:r>
            <a:r>
              <a:rPr lang="ru-RU" sz="2400" dirty="0">
                <a:latin typeface="Times New Roman" pitchFamily="18" charset="0"/>
                <a:cs typeface="Times New Roman" pitchFamily="18" charset="0"/>
              </a:rPr>
              <a:t> что ему нечего сказать</a:t>
            </a:r>
            <a:r>
              <a:rPr lang="en-US" sz="2400" dirty="0">
                <a:latin typeface="Times New Roman" pitchFamily="18" charset="0"/>
                <a:cs typeface="Times New Roman" pitchFamily="18" charset="0"/>
              </a:rPr>
              <a:t>;</a:t>
            </a:r>
            <a:endParaRPr lang="ru-RU" sz="2400" dirty="0">
              <a:latin typeface="Times New Roman" pitchFamily="18" charset="0"/>
              <a:cs typeface="Times New Roman" pitchFamily="18" charset="0"/>
            </a:endParaRPr>
          </a:p>
          <a:p>
            <a:pPr algn="just"/>
            <a:r>
              <a:rPr lang="ru-RU" sz="2400" dirty="0">
                <a:latin typeface="Times New Roman" pitchFamily="18" charset="0"/>
                <a:cs typeface="Times New Roman" pitchFamily="18" charset="0"/>
              </a:rPr>
              <a:t>излишняя осторожность в словах и поступках</a:t>
            </a:r>
            <a:r>
              <a:rPr lang="en-US" sz="2400" dirty="0">
                <a:latin typeface="Times New Roman" pitchFamily="18" charset="0"/>
                <a:cs typeface="Times New Roman" pitchFamily="18" charset="0"/>
              </a:rPr>
              <a:t>;</a:t>
            </a:r>
            <a:endParaRPr lang="ru-RU" sz="2400" dirty="0">
              <a:latin typeface="Times New Roman" pitchFamily="18" charset="0"/>
              <a:cs typeface="Times New Roman" pitchFamily="18" charset="0"/>
            </a:endParaRPr>
          </a:p>
        </p:txBody>
      </p:sp>
    </p:spTree>
    <p:extLst>
      <p:ext uri="{BB962C8B-B14F-4D97-AF65-F5344CB8AC3E}">
        <p14:creationId xmlns:p14="http://schemas.microsoft.com/office/powerpoint/2010/main" val="163253161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http://www.tvoyrebenok.ru/images/presentation/nice/m/05.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2916" y="0"/>
            <a:ext cx="9119681" cy="6858000"/>
          </a:xfrm>
          <a:prstGeom prst="rect">
            <a:avLst/>
          </a:prstGeom>
          <a:noFill/>
          <a:extLst>
            <a:ext uri="{909E8E84-426E-40DD-AFC4-6F175D3DCCD1}">
              <a14:hiddenFill xmlns:a14="http://schemas.microsoft.com/office/drawing/2010/main">
                <a:solidFill>
                  <a:srgbClr val="FFFFFF"/>
                </a:solidFill>
              </a14:hiddenFill>
            </a:ext>
          </a:extLst>
        </p:spPr>
      </p:pic>
      <p:sp>
        <p:nvSpPr>
          <p:cNvPr id="3" name="Объект 2"/>
          <p:cNvSpPr>
            <a:spLocks noGrp="1"/>
          </p:cNvSpPr>
          <p:nvPr>
            <p:ph idx="1"/>
          </p:nvPr>
        </p:nvSpPr>
        <p:spPr>
          <a:xfrm>
            <a:off x="457200" y="116632"/>
            <a:ext cx="8229600" cy="6009531"/>
          </a:xfrm>
        </p:spPr>
        <p:txBody>
          <a:bodyPr>
            <a:normAutofit/>
          </a:bodyPr>
          <a:lstStyle/>
          <a:p>
            <a:pPr algn="just"/>
            <a:r>
              <a:rPr lang="ru-RU" sz="2400" dirty="0">
                <a:latin typeface="Times New Roman" pitchFamily="18" charset="0"/>
                <a:cs typeface="Times New Roman" pitchFamily="18" charset="0"/>
              </a:rPr>
              <a:t>неглубокое дыхание</a:t>
            </a:r>
            <a:r>
              <a:rPr lang="en-US" sz="2400" dirty="0">
                <a:latin typeface="Times New Roman" pitchFamily="18" charset="0"/>
                <a:cs typeface="Times New Roman" pitchFamily="18" charset="0"/>
              </a:rPr>
              <a:t>;</a:t>
            </a:r>
            <a:endParaRPr lang="ru-RU" sz="2400" dirty="0">
              <a:latin typeface="Times New Roman" pitchFamily="18" charset="0"/>
              <a:cs typeface="Times New Roman" pitchFamily="18" charset="0"/>
            </a:endParaRPr>
          </a:p>
          <a:p>
            <a:pPr algn="just"/>
            <a:r>
              <a:rPr lang="ru-RU" sz="2400" dirty="0">
                <a:latin typeface="Times New Roman" pitchFamily="18" charset="0"/>
                <a:cs typeface="Times New Roman" pitchFamily="18" charset="0"/>
              </a:rPr>
              <a:t>психосоматические проявления (например</a:t>
            </a:r>
            <a:r>
              <a:rPr lang="en-US" sz="2400" dirty="0">
                <a:latin typeface="Times New Roman" pitchFamily="18" charset="0"/>
                <a:cs typeface="Times New Roman" pitchFamily="18" charset="0"/>
              </a:rPr>
              <a:t>,</a:t>
            </a:r>
            <a:r>
              <a:rPr lang="ru-RU" sz="2400" dirty="0">
                <a:latin typeface="Times New Roman" pitchFamily="18" charset="0"/>
                <a:cs typeface="Times New Roman" pitchFamily="18" charset="0"/>
              </a:rPr>
              <a:t> боли в желудке)</a:t>
            </a:r>
            <a:r>
              <a:rPr lang="en-US" sz="2400" dirty="0">
                <a:latin typeface="Times New Roman" pitchFamily="18" charset="0"/>
                <a:cs typeface="Times New Roman" pitchFamily="18" charset="0"/>
              </a:rPr>
              <a:t>;</a:t>
            </a:r>
            <a:endParaRPr lang="ru-RU" sz="2400" dirty="0">
              <a:latin typeface="Times New Roman" pitchFamily="18" charset="0"/>
              <a:cs typeface="Times New Roman" pitchFamily="18" charset="0"/>
            </a:endParaRPr>
          </a:p>
          <a:p>
            <a:pPr algn="just"/>
            <a:r>
              <a:rPr lang="ru-RU" sz="2400" dirty="0">
                <a:latin typeface="Times New Roman" pitchFamily="18" charset="0"/>
                <a:cs typeface="Times New Roman" pitchFamily="18" charset="0"/>
              </a:rPr>
              <a:t>желание завести непривычную домашнюю живность (паука</a:t>
            </a:r>
            <a:r>
              <a:rPr lang="en-US" sz="2400" dirty="0">
                <a:latin typeface="Times New Roman" pitchFamily="18" charset="0"/>
                <a:cs typeface="Times New Roman" pitchFamily="18" charset="0"/>
              </a:rPr>
              <a:t>,</a:t>
            </a:r>
            <a:r>
              <a:rPr lang="ru-RU" sz="2400" dirty="0">
                <a:latin typeface="Times New Roman" pitchFamily="18" charset="0"/>
                <a:cs typeface="Times New Roman" pitchFamily="18" charset="0"/>
              </a:rPr>
              <a:t> ящерицу</a:t>
            </a:r>
            <a:r>
              <a:rPr lang="en-US" sz="2400" dirty="0">
                <a:latin typeface="Times New Roman" pitchFamily="18" charset="0"/>
                <a:cs typeface="Times New Roman" pitchFamily="18" charset="0"/>
              </a:rPr>
              <a:t>,</a:t>
            </a:r>
            <a:r>
              <a:rPr lang="ru-RU" sz="2400" dirty="0">
                <a:latin typeface="Times New Roman" pitchFamily="18" charset="0"/>
                <a:cs typeface="Times New Roman" pitchFamily="18" charset="0"/>
              </a:rPr>
              <a:t> змейку)</a:t>
            </a:r>
            <a:r>
              <a:rPr lang="en-US" sz="2400" dirty="0">
                <a:latin typeface="Times New Roman" pitchFamily="18" charset="0"/>
                <a:cs typeface="Times New Roman" pitchFamily="18" charset="0"/>
              </a:rPr>
              <a:t>;</a:t>
            </a:r>
            <a:endParaRPr lang="ru-RU" sz="2400" dirty="0">
              <a:latin typeface="Times New Roman" pitchFamily="18" charset="0"/>
              <a:cs typeface="Times New Roman" pitchFamily="18" charset="0"/>
            </a:endParaRPr>
          </a:p>
          <a:p>
            <a:pPr algn="just"/>
            <a:r>
              <a:rPr lang="ru-RU" sz="2400" dirty="0">
                <a:latin typeface="Times New Roman" pitchFamily="18" charset="0"/>
                <a:cs typeface="Times New Roman" pitchFamily="18" charset="0"/>
              </a:rPr>
              <a:t>часто держит руки за спиной</a:t>
            </a:r>
            <a:r>
              <a:rPr lang="en-US" sz="2400" dirty="0">
                <a:latin typeface="Times New Roman" pitchFamily="18" charset="0"/>
                <a:cs typeface="Times New Roman" pitchFamily="18" charset="0"/>
              </a:rPr>
              <a:t>,</a:t>
            </a:r>
            <a:r>
              <a:rPr lang="ru-RU" sz="2400" dirty="0">
                <a:latin typeface="Times New Roman" pitchFamily="18" charset="0"/>
                <a:cs typeface="Times New Roman" pitchFamily="18" charset="0"/>
              </a:rPr>
              <a:t> в карманах</a:t>
            </a:r>
            <a:r>
              <a:rPr lang="en-US" sz="2400" dirty="0">
                <a:latin typeface="Times New Roman" pitchFamily="18" charset="0"/>
                <a:cs typeface="Times New Roman" pitchFamily="18" charset="0"/>
              </a:rPr>
              <a:t>,</a:t>
            </a:r>
            <a:r>
              <a:rPr lang="ru-RU" sz="2400" dirty="0">
                <a:latin typeface="Times New Roman" pitchFamily="18" charset="0"/>
                <a:cs typeface="Times New Roman" pitchFamily="18" charset="0"/>
              </a:rPr>
              <a:t> плотно прижатыми к себе</a:t>
            </a:r>
            <a:r>
              <a:rPr lang="en-US" sz="2400" dirty="0">
                <a:latin typeface="Times New Roman" pitchFamily="18" charset="0"/>
                <a:cs typeface="Times New Roman" pitchFamily="18" charset="0"/>
              </a:rPr>
              <a:t>,</a:t>
            </a:r>
            <a:r>
              <a:rPr lang="ru-RU" sz="2400" dirty="0">
                <a:latin typeface="Times New Roman" pitchFamily="18" charset="0"/>
                <a:cs typeface="Times New Roman" pitchFamily="18" charset="0"/>
              </a:rPr>
              <a:t> вяло висящими вдоль тела (нет живой жестикуляции)</a:t>
            </a:r>
            <a:r>
              <a:rPr lang="en-US" sz="2400" dirty="0">
                <a:latin typeface="Times New Roman" pitchFamily="18" charset="0"/>
                <a:cs typeface="Times New Roman" pitchFamily="18" charset="0"/>
              </a:rPr>
              <a:t>.</a:t>
            </a:r>
            <a:endParaRPr lang="ru-RU" sz="2400" dirty="0">
              <a:latin typeface="Times New Roman" pitchFamily="18" charset="0"/>
              <a:cs typeface="Times New Roman" pitchFamily="18" charset="0"/>
            </a:endParaRPr>
          </a:p>
          <a:p>
            <a:endParaRPr lang="ru-RU" sz="2400" dirty="0">
              <a:latin typeface="Times New Roman" pitchFamily="18" charset="0"/>
              <a:cs typeface="Times New Roman" pitchFamily="18" charset="0"/>
            </a:endParaRPr>
          </a:p>
        </p:txBody>
      </p:sp>
      <p:pic>
        <p:nvPicPr>
          <p:cNvPr id="4098"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123728" y="3356992"/>
            <a:ext cx="4680520" cy="32403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89911298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http://www.tvoyrebenok.ru/images/presentation/nice/m/05.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2916" y="0"/>
            <a:ext cx="9119681" cy="6858000"/>
          </a:xfrm>
          <a:prstGeom prst="rect">
            <a:avLst/>
          </a:prstGeom>
          <a:noFill/>
          <a:extLst>
            <a:ext uri="{909E8E84-426E-40DD-AFC4-6F175D3DCCD1}">
              <a14:hiddenFill xmlns:a14="http://schemas.microsoft.com/office/drawing/2010/main">
                <a:solidFill>
                  <a:srgbClr val="FFFFFF"/>
                </a:solidFill>
              </a14:hiddenFill>
            </a:ext>
          </a:extLst>
        </p:spPr>
      </p:pic>
      <p:sp>
        <p:nvSpPr>
          <p:cNvPr id="3" name="Объект 2"/>
          <p:cNvSpPr>
            <a:spLocks noGrp="1"/>
          </p:cNvSpPr>
          <p:nvPr>
            <p:ph idx="1"/>
          </p:nvPr>
        </p:nvSpPr>
        <p:spPr>
          <a:xfrm>
            <a:off x="251520" y="332656"/>
            <a:ext cx="8640960" cy="6408712"/>
          </a:xfrm>
        </p:spPr>
        <p:txBody>
          <a:bodyPr>
            <a:normAutofit fontScale="92500"/>
          </a:bodyPr>
          <a:lstStyle/>
          <a:p>
            <a:pPr marL="0" indent="0" algn="ctr" fontAlgn="base">
              <a:buNone/>
            </a:pPr>
            <a:r>
              <a:rPr lang="ru-RU" sz="3000" b="1" i="1" dirty="0">
                <a:solidFill>
                  <a:srgbClr val="006600"/>
                </a:solidFill>
                <a:latin typeface="Times New Roman" pitchFamily="18" charset="0"/>
                <a:cs typeface="Times New Roman" pitchFamily="18" charset="0"/>
              </a:rPr>
              <a:t>Причины замкнутости ребенка:</a:t>
            </a:r>
          </a:p>
          <a:p>
            <a:pPr algn="just" fontAlgn="base"/>
            <a:r>
              <a:rPr lang="ru-RU" sz="2600" spc="-100" dirty="0">
                <a:latin typeface="Times New Roman" pitchFamily="18" charset="0"/>
                <a:cs typeface="Times New Roman" pitchFamily="18" charset="0"/>
              </a:rPr>
              <a:t>врожденные (флегматический темперамент, наследственность);</a:t>
            </a:r>
          </a:p>
          <a:p>
            <a:pPr algn="just" fontAlgn="base"/>
            <a:r>
              <a:rPr lang="ru-RU" sz="2600" dirty="0">
                <a:latin typeface="Times New Roman" pitchFamily="18" charset="0"/>
                <a:cs typeface="Times New Roman" pitchFamily="18" charset="0"/>
              </a:rPr>
              <a:t>проблемы со здоровьем (некоторые болезни могут отражаться на психическом состоянии ребенка)</a:t>
            </a:r>
            <a:r>
              <a:rPr lang="en-US" sz="2600" dirty="0">
                <a:latin typeface="Times New Roman" pitchFamily="18" charset="0"/>
                <a:cs typeface="Times New Roman" pitchFamily="18" charset="0"/>
              </a:rPr>
              <a:t>;</a:t>
            </a:r>
            <a:endParaRPr lang="ru-RU" sz="2600" dirty="0">
              <a:latin typeface="Times New Roman" pitchFamily="18" charset="0"/>
              <a:cs typeface="Times New Roman" pitchFamily="18" charset="0"/>
            </a:endParaRPr>
          </a:p>
          <a:p>
            <a:pPr algn="just" fontAlgn="base"/>
            <a:r>
              <a:rPr lang="ru-RU" sz="2600" dirty="0">
                <a:latin typeface="Times New Roman" pitchFamily="18" charset="0"/>
                <a:cs typeface="Times New Roman" pitchFamily="18" charset="0"/>
              </a:rPr>
              <a:t>один ребенок в семье, из-за чего наблюдается недостаток коммуникаций;</a:t>
            </a:r>
          </a:p>
          <a:p>
            <a:pPr algn="just" fontAlgn="base"/>
            <a:r>
              <a:rPr lang="ru-RU" sz="2600" dirty="0">
                <a:latin typeface="Times New Roman" pitchFamily="18" charset="0"/>
                <a:cs typeface="Times New Roman" pitchFamily="18" charset="0"/>
              </a:rPr>
              <a:t>чрезмерная строгость родителей;</a:t>
            </a:r>
          </a:p>
          <a:p>
            <a:pPr algn="just" fontAlgn="base"/>
            <a:r>
              <a:rPr lang="ru-RU" sz="2600" dirty="0">
                <a:latin typeface="Times New Roman" pitchFamily="18" charset="0"/>
                <a:cs typeface="Times New Roman" pitchFamily="18" charset="0"/>
              </a:rPr>
              <a:t>нехватка родительского внимания, совместных игр и занятий;</a:t>
            </a:r>
          </a:p>
          <a:p>
            <a:pPr algn="just" fontAlgn="base"/>
            <a:r>
              <a:rPr lang="ru-RU" sz="2600" dirty="0">
                <a:latin typeface="Times New Roman" pitchFamily="18" charset="0"/>
                <a:cs typeface="Times New Roman" pitchFamily="18" charset="0"/>
              </a:rPr>
              <a:t>ребенок считает себя ненужным и нежеланным;</a:t>
            </a:r>
          </a:p>
          <a:p>
            <a:pPr algn="just" fontAlgn="base"/>
            <a:r>
              <a:rPr lang="ru-RU" sz="2600" dirty="0">
                <a:latin typeface="Times New Roman" pitchFamily="18" charset="0"/>
                <a:cs typeface="Times New Roman" pitchFamily="18" charset="0"/>
              </a:rPr>
              <a:t>психологическая травма (смерть близкого, болезнь, тяжелая ситуация, свидетелем которой стал малыш, развод родителей, затяжной стресс);</a:t>
            </a:r>
          </a:p>
          <a:p>
            <a:pPr algn="just" fontAlgn="base"/>
            <a:r>
              <a:rPr lang="ru-RU" sz="2600" dirty="0">
                <a:latin typeface="Times New Roman" pitchFamily="18" charset="0"/>
                <a:cs typeface="Times New Roman" pitchFamily="18" charset="0"/>
              </a:rPr>
              <a:t>постоянное недовольство родных словами или действиями ребенка.</a:t>
            </a:r>
          </a:p>
          <a:p>
            <a:endParaRPr lang="ru-RU" dirty="0"/>
          </a:p>
        </p:txBody>
      </p:sp>
    </p:spTree>
    <p:extLst>
      <p:ext uri="{BB962C8B-B14F-4D97-AF65-F5344CB8AC3E}">
        <p14:creationId xmlns:p14="http://schemas.microsoft.com/office/powerpoint/2010/main" val="376523749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http://www.tvoyrebenok.ru/images/presentation/nice/m/05.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2916" y="0"/>
            <a:ext cx="9119681"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Заголовок 1"/>
          <p:cNvSpPr>
            <a:spLocks noGrp="1"/>
          </p:cNvSpPr>
          <p:nvPr>
            <p:ph type="title"/>
          </p:nvPr>
        </p:nvSpPr>
        <p:spPr>
          <a:xfrm>
            <a:off x="457200" y="116632"/>
            <a:ext cx="8229600" cy="936104"/>
          </a:xfrm>
        </p:spPr>
        <p:txBody>
          <a:bodyPr>
            <a:noAutofit/>
          </a:bodyPr>
          <a:lstStyle/>
          <a:p>
            <a:r>
              <a:rPr lang="ru-RU" sz="2800" b="1" i="1" dirty="0">
                <a:solidFill>
                  <a:srgbClr val="006600"/>
                </a:solidFill>
                <a:latin typeface="Times New Roman" pitchFamily="18" charset="0"/>
                <a:cs typeface="Times New Roman" pitchFamily="18" charset="0"/>
              </a:rPr>
              <a:t>Последствия замкнутости у детей дошкольного возраста:</a:t>
            </a:r>
          </a:p>
        </p:txBody>
      </p:sp>
      <p:sp>
        <p:nvSpPr>
          <p:cNvPr id="3" name="Объект 2"/>
          <p:cNvSpPr>
            <a:spLocks noGrp="1"/>
          </p:cNvSpPr>
          <p:nvPr>
            <p:ph idx="1"/>
          </p:nvPr>
        </p:nvSpPr>
        <p:spPr>
          <a:xfrm>
            <a:off x="457200" y="980728"/>
            <a:ext cx="8229600" cy="5760640"/>
          </a:xfrm>
        </p:spPr>
        <p:txBody>
          <a:bodyPr>
            <a:normAutofit/>
          </a:bodyPr>
          <a:lstStyle/>
          <a:p>
            <a:r>
              <a:rPr lang="ru-RU" sz="2400" dirty="0">
                <a:latin typeface="Times New Roman" pitchFamily="18" charset="0"/>
                <a:cs typeface="Times New Roman" pitchFamily="18" charset="0"/>
              </a:rPr>
              <a:t>Будет подвержен насмешкам окружающих</a:t>
            </a:r>
            <a:r>
              <a:rPr lang="en-US" sz="2400" dirty="0">
                <a:latin typeface="Times New Roman" pitchFamily="18" charset="0"/>
                <a:cs typeface="Times New Roman" pitchFamily="18" charset="0"/>
              </a:rPr>
              <a:t>,</a:t>
            </a:r>
            <a:r>
              <a:rPr lang="ru-RU" sz="2400" dirty="0">
                <a:latin typeface="Times New Roman" pitchFamily="18" charset="0"/>
                <a:cs typeface="Times New Roman" pitchFamily="18" charset="0"/>
              </a:rPr>
              <a:t> сверстников</a:t>
            </a:r>
            <a:r>
              <a:rPr lang="en-US" sz="2400" dirty="0">
                <a:latin typeface="Times New Roman" pitchFamily="18" charset="0"/>
                <a:cs typeface="Times New Roman" pitchFamily="18" charset="0"/>
              </a:rPr>
              <a:t>;</a:t>
            </a:r>
          </a:p>
          <a:p>
            <a:r>
              <a:rPr lang="ru-RU" sz="2400" dirty="0">
                <a:latin typeface="Times New Roman" pitchFamily="18" charset="0"/>
                <a:cs typeface="Times New Roman" pitchFamily="18" charset="0"/>
              </a:rPr>
              <a:t>ему будут сниться ночные кошмары</a:t>
            </a:r>
            <a:r>
              <a:rPr lang="en-US" sz="2400" dirty="0">
                <a:latin typeface="Times New Roman" pitchFamily="18" charset="0"/>
                <a:cs typeface="Times New Roman" pitchFamily="18" charset="0"/>
              </a:rPr>
              <a:t>;</a:t>
            </a:r>
            <a:endParaRPr lang="ru-RU" sz="2400" dirty="0">
              <a:latin typeface="Times New Roman" pitchFamily="18" charset="0"/>
              <a:cs typeface="Times New Roman" pitchFamily="18" charset="0"/>
            </a:endParaRPr>
          </a:p>
          <a:p>
            <a:r>
              <a:rPr lang="ru-RU" sz="2400" dirty="0">
                <a:latin typeface="Times New Roman" pitchFamily="18" charset="0"/>
                <a:cs typeface="Times New Roman" pitchFamily="18" charset="0"/>
              </a:rPr>
              <a:t>не научится вступать в беседу</a:t>
            </a:r>
            <a:r>
              <a:rPr lang="en-US" sz="2400" dirty="0">
                <a:latin typeface="Times New Roman" pitchFamily="18" charset="0"/>
                <a:cs typeface="Times New Roman" pitchFamily="18" charset="0"/>
              </a:rPr>
              <a:t>,</a:t>
            </a:r>
            <a:r>
              <a:rPr lang="ru-RU" sz="2400" dirty="0">
                <a:latin typeface="Times New Roman" pitchFamily="18" charset="0"/>
                <a:cs typeface="Times New Roman" pitchFamily="18" charset="0"/>
              </a:rPr>
              <a:t> поддерживать контакт</a:t>
            </a:r>
            <a:r>
              <a:rPr lang="en-US" sz="2400" dirty="0">
                <a:latin typeface="Times New Roman" pitchFamily="18" charset="0"/>
                <a:cs typeface="Times New Roman" pitchFamily="18" charset="0"/>
              </a:rPr>
              <a:t>;</a:t>
            </a:r>
            <a:endParaRPr lang="ru-RU" sz="2400" dirty="0">
              <a:latin typeface="Times New Roman" pitchFamily="18" charset="0"/>
              <a:cs typeface="Times New Roman" pitchFamily="18" charset="0"/>
            </a:endParaRPr>
          </a:p>
          <a:p>
            <a:r>
              <a:rPr lang="ru-RU" sz="2400" dirty="0">
                <a:latin typeface="Times New Roman" pitchFamily="18" charset="0"/>
                <a:cs typeface="Times New Roman" pitchFamily="18" charset="0"/>
              </a:rPr>
              <a:t>не сможет проявлять свободно свои чувства и желания</a:t>
            </a:r>
            <a:r>
              <a:rPr lang="en-US" sz="2400" dirty="0">
                <a:latin typeface="Times New Roman" pitchFamily="18" charset="0"/>
                <a:cs typeface="Times New Roman" pitchFamily="18" charset="0"/>
              </a:rPr>
              <a:t>;</a:t>
            </a:r>
            <a:endParaRPr lang="ru-RU" sz="2400" dirty="0">
              <a:latin typeface="Times New Roman" pitchFamily="18" charset="0"/>
              <a:cs typeface="Times New Roman" pitchFamily="18" charset="0"/>
            </a:endParaRPr>
          </a:p>
          <a:p>
            <a:r>
              <a:rPr lang="ru-RU" sz="2400" dirty="0">
                <a:latin typeface="Times New Roman" pitchFamily="18" charset="0"/>
                <a:cs typeface="Times New Roman" pitchFamily="18" charset="0"/>
              </a:rPr>
              <a:t>постоянно станет контролировать себя</a:t>
            </a:r>
            <a:r>
              <a:rPr lang="en-US" sz="2400" dirty="0">
                <a:latin typeface="Times New Roman" pitchFamily="18" charset="0"/>
                <a:cs typeface="Times New Roman" pitchFamily="18" charset="0"/>
              </a:rPr>
              <a:t>,</a:t>
            </a:r>
            <a:r>
              <a:rPr lang="ru-RU" sz="2400" dirty="0">
                <a:latin typeface="Times New Roman" pitchFamily="18" charset="0"/>
                <a:cs typeface="Times New Roman" pitchFamily="18" charset="0"/>
              </a:rPr>
              <a:t> свое общение и действия</a:t>
            </a:r>
            <a:r>
              <a:rPr lang="en-US" sz="2400" dirty="0">
                <a:latin typeface="Times New Roman" pitchFamily="18" charset="0"/>
                <a:cs typeface="Times New Roman" pitchFamily="18" charset="0"/>
              </a:rPr>
              <a:t>;</a:t>
            </a:r>
            <a:endParaRPr lang="ru-RU" sz="2400" dirty="0">
              <a:latin typeface="Times New Roman" pitchFamily="18" charset="0"/>
              <a:cs typeface="Times New Roman" pitchFamily="18" charset="0"/>
            </a:endParaRPr>
          </a:p>
          <a:p>
            <a:r>
              <a:rPr lang="ru-RU" sz="2400" dirty="0">
                <a:latin typeface="Times New Roman" pitchFamily="18" charset="0"/>
                <a:cs typeface="Times New Roman" pitchFamily="18" charset="0"/>
              </a:rPr>
              <a:t>будет бояться свободно развиваться</a:t>
            </a:r>
            <a:r>
              <a:rPr lang="en-US" sz="2400" dirty="0">
                <a:latin typeface="Times New Roman" pitchFamily="18" charset="0"/>
                <a:cs typeface="Times New Roman" pitchFamily="18" charset="0"/>
              </a:rPr>
              <a:t>,</a:t>
            </a:r>
            <a:r>
              <a:rPr lang="ru-RU" sz="2400" dirty="0">
                <a:latin typeface="Times New Roman" pitchFamily="18" charset="0"/>
                <a:cs typeface="Times New Roman" pitchFamily="18" charset="0"/>
              </a:rPr>
              <a:t> познавать</a:t>
            </a:r>
            <a:r>
              <a:rPr lang="en-US" sz="2400" dirty="0">
                <a:latin typeface="Times New Roman" pitchFamily="18" charset="0"/>
                <a:cs typeface="Times New Roman" pitchFamily="18" charset="0"/>
              </a:rPr>
              <a:t>,</a:t>
            </a:r>
            <a:r>
              <a:rPr lang="ru-RU" sz="2400" dirty="0">
                <a:latin typeface="Times New Roman" pitchFamily="18" charset="0"/>
                <a:cs typeface="Times New Roman" pitchFamily="18" charset="0"/>
              </a:rPr>
              <a:t> совершенствоваться в разных сферах жизни</a:t>
            </a:r>
            <a:r>
              <a:rPr lang="en-US" sz="2400" dirty="0">
                <a:latin typeface="Times New Roman" pitchFamily="18" charset="0"/>
                <a:cs typeface="Times New Roman" pitchFamily="18" charset="0"/>
              </a:rPr>
              <a:t>;</a:t>
            </a:r>
          </a:p>
          <a:p>
            <a:r>
              <a:rPr lang="ru-RU" sz="2400" dirty="0">
                <a:latin typeface="Times New Roman" pitchFamily="18" charset="0"/>
                <a:cs typeface="Times New Roman" pitchFamily="18" charset="0"/>
              </a:rPr>
              <a:t>не сможет удовлетворять многие свои социальные</a:t>
            </a:r>
            <a:r>
              <a:rPr lang="en-US" sz="2400" dirty="0">
                <a:latin typeface="Times New Roman" pitchFamily="18" charset="0"/>
                <a:cs typeface="Times New Roman" pitchFamily="18" charset="0"/>
              </a:rPr>
              <a:t>,</a:t>
            </a:r>
            <a:r>
              <a:rPr lang="ru-RU" sz="2400" dirty="0">
                <a:latin typeface="Times New Roman" pitchFamily="18" charset="0"/>
                <a:cs typeface="Times New Roman" pitchFamily="18" charset="0"/>
              </a:rPr>
              <a:t> психологические</a:t>
            </a:r>
            <a:r>
              <a:rPr lang="en-US" sz="2400" dirty="0">
                <a:latin typeface="Times New Roman" pitchFamily="18" charset="0"/>
                <a:cs typeface="Times New Roman" pitchFamily="18" charset="0"/>
              </a:rPr>
              <a:t>,</a:t>
            </a:r>
            <a:r>
              <a:rPr lang="ru-RU" sz="2400" dirty="0">
                <a:latin typeface="Times New Roman" pitchFamily="18" charset="0"/>
                <a:cs typeface="Times New Roman" pitchFamily="18" charset="0"/>
              </a:rPr>
              <a:t>  личностные</a:t>
            </a:r>
            <a:r>
              <a:rPr lang="en-US" sz="2400" dirty="0">
                <a:latin typeface="Times New Roman" pitchFamily="18" charset="0"/>
                <a:cs typeface="Times New Roman" pitchFamily="18" charset="0"/>
              </a:rPr>
              <a:t>,</a:t>
            </a:r>
            <a:r>
              <a:rPr lang="ru-RU" sz="2400" dirty="0">
                <a:latin typeface="Times New Roman" pitchFamily="18" charset="0"/>
                <a:cs typeface="Times New Roman" pitchFamily="18" charset="0"/>
              </a:rPr>
              <a:t> сексуальные потребности</a:t>
            </a:r>
            <a:r>
              <a:rPr lang="en-US" sz="2400" dirty="0">
                <a:latin typeface="Times New Roman" pitchFamily="18" charset="0"/>
                <a:cs typeface="Times New Roman" pitchFamily="18" charset="0"/>
              </a:rPr>
              <a:t>;</a:t>
            </a:r>
            <a:endParaRPr lang="ru-RU" sz="2400" dirty="0">
              <a:latin typeface="Times New Roman" pitchFamily="18" charset="0"/>
              <a:cs typeface="Times New Roman" pitchFamily="18" charset="0"/>
            </a:endParaRPr>
          </a:p>
          <a:p>
            <a:r>
              <a:rPr lang="ru-RU" sz="2400" dirty="0">
                <a:latin typeface="Times New Roman" pitchFamily="18" charset="0"/>
                <a:cs typeface="Times New Roman" pitchFamily="18" charset="0"/>
              </a:rPr>
              <a:t>сохранит неуверенность в себе на многие годы</a:t>
            </a:r>
            <a:r>
              <a:rPr lang="en-US" sz="2400" dirty="0">
                <a:latin typeface="Times New Roman" pitchFamily="18" charset="0"/>
                <a:cs typeface="Times New Roman" pitchFamily="18" charset="0"/>
              </a:rPr>
              <a:t>;</a:t>
            </a:r>
          </a:p>
          <a:p>
            <a:r>
              <a:rPr lang="ru-RU" sz="2400" dirty="0">
                <a:latin typeface="Times New Roman" pitchFamily="18" charset="0"/>
                <a:cs typeface="Times New Roman" pitchFamily="18" charset="0"/>
              </a:rPr>
              <a:t>не будет решать сложные проблемные ситуации</a:t>
            </a:r>
            <a:r>
              <a:rPr lang="en-US" sz="2400" dirty="0">
                <a:latin typeface="Times New Roman" pitchFamily="18" charset="0"/>
                <a:cs typeface="Times New Roman" pitchFamily="18" charset="0"/>
              </a:rPr>
              <a:t>;</a:t>
            </a:r>
            <a:endParaRPr lang="ru-RU" sz="2400" dirty="0">
              <a:latin typeface="Times New Roman" pitchFamily="18" charset="0"/>
              <a:cs typeface="Times New Roman" pitchFamily="18" charset="0"/>
            </a:endParaRPr>
          </a:p>
          <a:p>
            <a:r>
              <a:rPr lang="ru-RU" sz="2400" dirty="0">
                <a:latin typeface="Times New Roman" pitchFamily="18" charset="0"/>
                <a:cs typeface="Times New Roman" pitchFamily="18" charset="0"/>
              </a:rPr>
              <a:t>будет в одиночестве</a:t>
            </a:r>
            <a:r>
              <a:rPr lang="en-US" sz="2400" dirty="0">
                <a:latin typeface="Times New Roman" pitchFamily="18" charset="0"/>
                <a:cs typeface="Times New Roman" pitchFamily="18" charset="0"/>
              </a:rPr>
              <a:t>.</a:t>
            </a:r>
          </a:p>
          <a:p>
            <a:endParaRPr lang="ru-RU" sz="2400" dirty="0">
              <a:latin typeface="Times New Roman" pitchFamily="18" charset="0"/>
              <a:cs typeface="Times New Roman" pitchFamily="18" charset="0"/>
            </a:endParaRPr>
          </a:p>
        </p:txBody>
      </p:sp>
    </p:spTree>
    <p:extLst>
      <p:ext uri="{BB962C8B-B14F-4D97-AF65-F5344CB8AC3E}">
        <p14:creationId xmlns:p14="http://schemas.microsoft.com/office/powerpoint/2010/main" val="3235052072"/>
      </p:ext>
    </p:extLst>
  </p:cSld>
  <p:clrMapOvr>
    <a:masterClrMapping/>
  </p:clrMapOvr>
</p:sld>
</file>

<file path=ppt/theme/theme1.xml><?xml version="1.0" encoding="utf-8"?>
<a:theme xmlns:a="http://schemas.openxmlformats.org/drawingml/2006/main" name="La ment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TM02474572[[fn=Медицинский шаблон оформления]]</Template>
  <TotalTime>1031</TotalTime>
  <Words>5255</Words>
  <Application>Microsoft Office PowerPoint</Application>
  <PresentationFormat>Экран (4:3)</PresentationFormat>
  <Paragraphs>286</Paragraphs>
  <Slides>39</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39</vt:i4>
      </vt:variant>
    </vt:vector>
  </HeadingPairs>
  <TitlesOfParts>
    <vt:vector size="43" baseType="lpstr">
      <vt:lpstr>Arial</vt:lpstr>
      <vt:lpstr>Calibri</vt:lpstr>
      <vt:lpstr>Times New Roman</vt:lpstr>
      <vt:lpstr>La mente</vt:lpstr>
      <vt:lpstr>Замкнутость как психолого-педагогическая проблема</vt:lpstr>
      <vt:lpstr> Замкнутость – это нарушение. проявляющееся в сужении круга общения, уменьшении возможностей эмоционального контакта с окружающими людьми, возрастании трудности установления новых социальных отношений.   </vt:lpstr>
      <vt:lpstr>Важным фактором, влияющим на нарушения поведения ребенка, на возникновение у него проблем в эмоционально-волевом развитии, является семья и типы воспитания ребенка.</vt:lpstr>
      <vt:lpstr>Презентация PowerPoint</vt:lpstr>
      <vt:lpstr>На основе имеющихся психолого-педагогических исследований можно выявить четыре модели поведения родителей, имеющих замкнутых детей:</vt:lpstr>
      <vt:lpstr>Симптомы замкнутости</vt:lpstr>
      <vt:lpstr>Презентация PowerPoint</vt:lpstr>
      <vt:lpstr>Презентация PowerPoint</vt:lpstr>
      <vt:lpstr>Последствия замкнутости у детей дошкольного возраста:</vt:lpstr>
      <vt:lpstr> Рекомендации для родителей замкнутого ребенка </vt:lpstr>
      <vt:lpstr>Как помочь адаптироваться ребенку к детскому саду, если ребенок замкнутый.</vt:lpstr>
      <vt:lpstr>Презентация PowerPoint</vt:lpstr>
      <vt:lpstr>Принципы коррекции, которые определяют основные направления работы с замкнутым ребенком:</vt:lpstr>
      <vt:lpstr>Презентация PowerPoint</vt:lpstr>
      <vt:lpstr>Презентация PowerPoint</vt:lpstr>
      <vt:lpstr>Презентация PowerPoint</vt:lpstr>
      <vt:lpstr>Презентация PowerPoint</vt:lpstr>
      <vt:lpstr>Коррекционные упражнения  для замкнутых детей</vt:lpstr>
      <vt:lpstr>Презентация PowerPoint</vt:lpstr>
      <vt:lpstr>Презентация PowerPoint</vt:lpstr>
      <vt:lpstr>Упражнение . Рисунок «Я в будущем»</vt:lpstr>
      <vt:lpstr>Коррекционные игры для замкнутых детей</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Рекомендации для родителей по преодолению замкнутости у детей дошкольного возраста</vt:lpstr>
      <vt:lpstr>Презентация PowerPoint</vt:lpstr>
      <vt:lpstr>Презентация PowerPoint</vt:lpstr>
      <vt:lpstr>Если ребенок тяжело переносит перемены или не хочет выходить из дома.  </vt:lpstr>
      <vt:lpstr>Презентация PowerPoint</vt:lpstr>
      <vt:lpstr>Борьба с замкнутостью ребенка в домашних условиях: </vt:lpstr>
      <vt:lpstr>Презентация PowerPoint</vt:lpstr>
      <vt:lpstr>Список литературы</vt:lpstr>
      <vt:lpstr>Презентация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Замкнутость как психолого-педагогическая проблема</dc:title>
  <dc:creator>User</dc:creator>
  <cp:lastModifiedBy>123</cp:lastModifiedBy>
  <cp:revision>68</cp:revision>
  <dcterms:created xsi:type="dcterms:W3CDTF">2013-03-08T17:55:36Z</dcterms:created>
  <dcterms:modified xsi:type="dcterms:W3CDTF">2021-02-07T11:41:53Z</dcterms:modified>
</cp:coreProperties>
</file>